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5"/>
  </p:notesMasterIdLst>
  <p:handoutMasterIdLst>
    <p:handoutMasterId r:id="rId166"/>
  </p:handoutMasterIdLst>
  <p:sldIdLst>
    <p:sldId id="292" r:id="rId2"/>
    <p:sldId id="635" r:id="rId3"/>
    <p:sldId id="563" r:id="rId4"/>
    <p:sldId id="469" r:id="rId5"/>
    <p:sldId id="630" r:id="rId6"/>
    <p:sldId id="470" r:id="rId7"/>
    <p:sldId id="472" r:id="rId8"/>
    <p:sldId id="477" r:id="rId9"/>
    <p:sldId id="474" r:id="rId10"/>
    <p:sldId id="478" r:id="rId11"/>
    <p:sldId id="479" r:id="rId12"/>
    <p:sldId id="566" r:id="rId13"/>
    <p:sldId id="468" r:id="rId14"/>
    <p:sldId id="453" r:id="rId15"/>
    <p:sldId id="480" r:id="rId16"/>
    <p:sldId id="447" r:id="rId17"/>
    <p:sldId id="481" r:id="rId18"/>
    <p:sldId id="482" r:id="rId19"/>
    <p:sldId id="483" r:id="rId20"/>
    <p:sldId id="646" r:id="rId21"/>
    <p:sldId id="644" r:id="rId22"/>
    <p:sldId id="645" r:id="rId23"/>
    <p:sldId id="485" r:id="rId24"/>
    <p:sldId id="488" r:id="rId25"/>
    <p:sldId id="487" r:id="rId26"/>
    <p:sldId id="486" r:id="rId27"/>
    <p:sldId id="565" r:id="rId28"/>
    <p:sldId id="564" r:id="rId29"/>
    <p:sldId id="491" r:id="rId30"/>
    <p:sldId id="489" r:id="rId31"/>
    <p:sldId id="492" r:id="rId32"/>
    <p:sldId id="499" r:id="rId33"/>
    <p:sldId id="500" r:id="rId34"/>
    <p:sldId id="493" r:id="rId35"/>
    <p:sldId id="494" r:id="rId36"/>
    <p:sldId id="495" r:id="rId37"/>
    <p:sldId id="496" r:id="rId38"/>
    <p:sldId id="636" r:id="rId39"/>
    <p:sldId id="503" r:id="rId40"/>
    <p:sldId id="501" r:id="rId41"/>
    <p:sldId id="497" r:id="rId42"/>
    <p:sldId id="504" r:id="rId43"/>
    <p:sldId id="498" r:id="rId44"/>
    <p:sldId id="505" r:id="rId45"/>
    <p:sldId id="506" r:id="rId46"/>
    <p:sldId id="510" r:id="rId47"/>
    <p:sldId id="507" r:id="rId48"/>
    <p:sldId id="509" r:id="rId49"/>
    <p:sldId id="629" r:id="rId50"/>
    <p:sldId id="512" r:id="rId51"/>
    <p:sldId id="508" r:id="rId52"/>
    <p:sldId id="657" r:id="rId53"/>
    <p:sldId id="513" r:id="rId54"/>
    <p:sldId id="514" r:id="rId55"/>
    <p:sldId id="515" r:id="rId56"/>
    <p:sldId id="516" r:id="rId57"/>
    <p:sldId id="517" r:id="rId58"/>
    <p:sldId id="518" r:id="rId59"/>
    <p:sldId id="519" r:id="rId60"/>
    <p:sldId id="653" r:id="rId61"/>
    <p:sldId id="654" r:id="rId62"/>
    <p:sldId id="523" r:id="rId63"/>
    <p:sldId id="524" r:id="rId64"/>
    <p:sldId id="525" r:id="rId65"/>
    <p:sldId id="521" r:id="rId66"/>
    <p:sldId id="522" r:id="rId67"/>
    <p:sldId id="655" r:id="rId68"/>
    <p:sldId id="656" r:id="rId69"/>
    <p:sldId id="531" r:id="rId70"/>
    <p:sldId id="567" r:id="rId71"/>
    <p:sldId id="532" r:id="rId72"/>
    <p:sldId id="637" r:id="rId73"/>
    <p:sldId id="530" r:id="rId74"/>
    <p:sldId id="647" r:id="rId75"/>
    <p:sldId id="533" r:id="rId76"/>
    <p:sldId id="648" r:id="rId77"/>
    <p:sldId id="539" r:id="rId78"/>
    <p:sldId id="538" r:id="rId79"/>
    <p:sldId id="534" r:id="rId80"/>
    <p:sldId id="535" r:id="rId81"/>
    <p:sldId id="536" r:id="rId82"/>
    <p:sldId id="537" r:id="rId83"/>
    <p:sldId id="540" r:id="rId84"/>
    <p:sldId id="649" r:id="rId85"/>
    <p:sldId id="650" r:id="rId86"/>
    <p:sldId id="541" r:id="rId87"/>
    <p:sldId id="542" r:id="rId88"/>
    <p:sldId id="543" r:id="rId89"/>
    <p:sldId id="544" r:id="rId90"/>
    <p:sldId id="545" r:id="rId91"/>
    <p:sldId id="555" r:id="rId92"/>
    <p:sldId id="546" r:id="rId93"/>
    <p:sldId id="547" r:id="rId94"/>
    <p:sldId id="549" r:id="rId95"/>
    <p:sldId id="560" r:id="rId96"/>
    <p:sldId id="561" r:id="rId97"/>
    <p:sldId id="562" r:id="rId98"/>
    <p:sldId id="553" r:id="rId99"/>
    <p:sldId id="554" r:id="rId100"/>
    <p:sldId id="556" r:id="rId101"/>
    <p:sldId id="557" r:id="rId102"/>
    <p:sldId id="558" r:id="rId103"/>
    <p:sldId id="559" r:id="rId104"/>
    <p:sldId id="638" r:id="rId105"/>
    <p:sldId id="643" r:id="rId106"/>
    <p:sldId id="642" r:id="rId107"/>
    <p:sldId id="652" r:id="rId108"/>
    <p:sldId id="570" r:id="rId109"/>
    <p:sldId id="571" r:id="rId110"/>
    <p:sldId id="572" r:id="rId111"/>
    <p:sldId id="573" r:id="rId112"/>
    <p:sldId id="574" r:id="rId113"/>
    <p:sldId id="651" r:id="rId114"/>
    <p:sldId id="577" r:id="rId115"/>
    <p:sldId id="578" r:id="rId116"/>
    <p:sldId id="579" r:id="rId117"/>
    <p:sldId id="580" r:id="rId118"/>
    <p:sldId id="581" r:id="rId119"/>
    <p:sldId id="582" r:id="rId120"/>
    <p:sldId id="583" r:id="rId121"/>
    <p:sldId id="584" r:id="rId122"/>
    <p:sldId id="585" r:id="rId123"/>
    <p:sldId id="586" r:id="rId124"/>
    <p:sldId id="587" r:id="rId125"/>
    <p:sldId id="588" r:id="rId126"/>
    <p:sldId id="589" r:id="rId127"/>
    <p:sldId id="590" r:id="rId128"/>
    <p:sldId id="591" r:id="rId129"/>
    <p:sldId id="592" r:id="rId130"/>
    <p:sldId id="593" r:id="rId131"/>
    <p:sldId id="594" r:id="rId132"/>
    <p:sldId id="595" r:id="rId133"/>
    <p:sldId id="596" r:id="rId134"/>
    <p:sldId id="597" r:id="rId135"/>
    <p:sldId id="598" r:id="rId136"/>
    <p:sldId id="599" r:id="rId137"/>
    <p:sldId id="600" r:id="rId138"/>
    <p:sldId id="601" r:id="rId139"/>
    <p:sldId id="602" r:id="rId140"/>
    <p:sldId id="603" r:id="rId141"/>
    <p:sldId id="606" r:id="rId142"/>
    <p:sldId id="607" r:id="rId143"/>
    <p:sldId id="608" r:id="rId144"/>
    <p:sldId id="609" r:id="rId145"/>
    <p:sldId id="610" r:id="rId146"/>
    <p:sldId id="611" r:id="rId147"/>
    <p:sldId id="640" r:id="rId148"/>
    <p:sldId id="641" r:id="rId149"/>
    <p:sldId id="614" r:id="rId150"/>
    <p:sldId id="639" r:id="rId151"/>
    <p:sldId id="616" r:id="rId152"/>
    <p:sldId id="617" r:id="rId153"/>
    <p:sldId id="618" r:id="rId154"/>
    <p:sldId id="619" r:id="rId155"/>
    <p:sldId id="620" r:id="rId156"/>
    <p:sldId id="621" r:id="rId157"/>
    <p:sldId id="622" r:id="rId158"/>
    <p:sldId id="623" r:id="rId159"/>
    <p:sldId id="624" r:id="rId160"/>
    <p:sldId id="625" r:id="rId161"/>
    <p:sldId id="626" r:id="rId162"/>
    <p:sldId id="627" r:id="rId163"/>
    <p:sldId id="628" r:id="rId164"/>
  </p:sldIdLst>
  <p:sldSz cx="9144000" cy="6858000" type="screen4x3"/>
  <p:notesSz cx="7315200" cy="9601200"/>
  <p:defaultTextStyle>
    <a:defPPr>
      <a:defRPr lang="zh-CN"/>
    </a:defPPr>
    <a:lvl1pPr marL="0" lvl="0"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FF"/>
    <a:srgbClr val="0000CC"/>
    <a:srgbClr val="FF33CC"/>
    <a:srgbClr val="FFD1D1"/>
    <a:srgbClr val="FFC5C5"/>
    <a:srgbClr val="FFA3A3"/>
    <a:srgbClr val="EFF9FF"/>
    <a:srgbClr val="FF8B8B"/>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7"/>
    <p:restoredTop sz="92662" autoAdjust="0"/>
  </p:normalViewPr>
  <p:slideViewPr>
    <p:cSldViewPr showGuides="1">
      <p:cViewPr varScale="1">
        <p:scale>
          <a:sx n="58" d="100"/>
          <a:sy n="58" d="100"/>
        </p:scale>
        <p:origin x="440"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spcBef>
                <a:spcPct val="50000"/>
              </a:spcBef>
              <a:defRPr sz="12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eaLnBrk="1" hangingPunct="1">
              <a:spcBef>
                <a:spcPct val="50000"/>
              </a:spcBef>
              <a:defRPr sz="1200"/>
            </a:lvl1pPr>
          </a:lstStyle>
          <a:p>
            <a:pPr marL="0" marR="0" lvl="0" indent="0" algn="r" defTabSz="914400" rtl="0" eaLnBrk="1" fontAlgn="base" latinLnBrk="0" hangingPunct="1">
              <a:lnSpc>
                <a:spcPct val="100000"/>
              </a:lnSpc>
              <a:spcBef>
                <a:spcPct val="50000"/>
              </a:spcBef>
              <a:spcAft>
                <a:spcPct val="0"/>
              </a:spcAft>
              <a:buClrTx/>
              <a:buSzTx/>
              <a:buFontTx/>
              <a:buNone/>
              <a:defRPr/>
            </a:pPr>
            <a:fld id="{F0FA99D6-79DC-4722-8FEE-4968BD6383C4}" type="datetimeFigureOut">
              <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9/8/2022</a:t>
            </a:fld>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eaLnBrk="1" hangingPunct="1">
              <a:spcBef>
                <a:spcPct val="50000"/>
              </a:spcBef>
              <a:defRPr sz="12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lstStyle/>
          <a:p>
            <a:pPr lvl="0" algn="r" eaLnBrk="1" hangingPunct="1">
              <a:spcBef>
                <a:spcPct val="50000"/>
              </a:spcBef>
              <a:buNone/>
            </a:pPr>
            <a:fld id="{9A0DB2DC-4C9A-4742-B13C-FB6460FD3503}" type="slidenum">
              <a:rPr lang="en-US" altLang="zh-CN" sz="1200" dirty="0"/>
              <a:t>‹#›</a:t>
            </a:fld>
            <a:endParaRPr lang="en-US" altLang="zh-CN"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3T03:45:13.941"/>
    </inkml:context>
    <inkml:brush xml:id="br0">
      <inkml:brushProperty name="width" value="0.05" units="cm"/>
      <inkml:brushProperty name="height" value="0.05" units="cm"/>
    </inkml:brush>
  </inkml:definitions>
  <inkml:trace contextRef="#ctx0" brushRef="#br0">62 23 56 0 0,'-3'-6'0'0'0,"-3"1"0"0"0,-7 1 0 0 0,9 1 0 0 0,-9-2 0 0 0,7 5 0 0 0,0 0 0 0 0,2 0 0 0 0,1 0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8650" cy="481013"/>
          </a:xfrm>
          <a:prstGeom prst="rect">
            <a:avLst/>
          </a:prstGeom>
        </p:spPr>
        <p:txBody>
          <a:bodyPr vert="horz" lIns="91440" tIns="45720" rIns="91440" bIns="45720" rtlCol="0"/>
          <a:lstStyle>
            <a:lvl1pPr algn="l" eaLnBrk="1" hangingPunct="1">
              <a:spcBef>
                <a:spcPct val="50000"/>
              </a:spcBef>
              <a:defRPr sz="12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eaLnBrk="1" hangingPunct="1">
              <a:spcBef>
                <a:spcPct val="50000"/>
              </a:spcBef>
              <a:defRPr sz="1200"/>
            </a:lvl1pPr>
          </a:lstStyle>
          <a:p>
            <a:pPr marL="0" marR="0" lvl="0" indent="0" algn="r" defTabSz="914400" rtl="0" eaLnBrk="1" fontAlgn="base" latinLnBrk="0" hangingPunct="1">
              <a:lnSpc>
                <a:spcPct val="100000"/>
              </a:lnSpc>
              <a:spcBef>
                <a:spcPct val="50000"/>
              </a:spcBef>
              <a:spcAft>
                <a:spcPct val="0"/>
              </a:spcAft>
              <a:buClrTx/>
              <a:buSzTx/>
              <a:buFontTx/>
              <a:buNone/>
              <a:defRPr/>
            </a:pPr>
            <a:fld id="{B4FB9B88-1D74-45DD-B637-060E8BF76ACD}" type="datetimeFigureOut">
              <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9/8/2022</a:t>
            </a:fld>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4" name="Slide Image Placeholder 3"/>
          <p:cNvSpPr>
            <a:spLocks noGrp="1" noRot="1" noChangeAspect="1"/>
          </p:cNvSpPr>
          <p:nvPr>
            <p:ph type="sldImg" idx="2"/>
          </p:nvPr>
        </p:nvSpPr>
        <p:spPr>
          <a:xfrm>
            <a:off x="1257300" y="719138"/>
            <a:ext cx="4802188" cy="360045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730250" y="4560888"/>
            <a:ext cx="5854700" cy="4321175"/>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9118600"/>
            <a:ext cx="3168650" cy="481013"/>
          </a:xfrm>
          <a:prstGeom prst="rect">
            <a:avLst/>
          </a:prstGeom>
        </p:spPr>
        <p:txBody>
          <a:bodyPr vert="horz" lIns="91440" tIns="45720" rIns="91440" bIns="45720" rtlCol="0" anchor="b"/>
          <a:lstStyle>
            <a:lvl1pPr algn="l" eaLnBrk="1" hangingPunct="1">
              <a:spcBef>
                <a:spcPct val="50000"/>
              </a:spcBef>
              <a:defRPr sz="12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sz="1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7" name="Slide Number Placeholder 6"/>
          <p:cNvSpPr>
            <a:spLocks noGrp="1"/>
          </p:cNvSpPr>
          <p:nvPr>
            <p:ph type="sldNum" sz="quarter" idx="5"/>
          </p:nvPr>
        </p:nvSpPr>
        <p:spPr>
          <a:xfrm>
            <a:off x="4143375" y="9118600"/>
            <a:ext cx="3170238" cy="481013"/>
          </a:xfrm>
          <a:prstGeom prst="rect">
            <a:avLst/>
          </a:prstGeom>
        </p:spPr>
        <p:txBody>
          <a:bodyPr vert="horz" wrap="square" lIns="91440" tIns="45720" rIns="91440" bIns="45720" numCol="1" anchor="b" anchorCtr="0" compatLnSpc="1"/>
          <a:lstStyle/>
          <a:p>
            <a:pPr lvl="0" algn="r" eaLnBrk="1" hangingPunct="1">
              <a:spcBef>
                <a:spcPct val="50000"/>
              </a:spcBef>
              <a:buNone/>
            </a:pPr>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06088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108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9858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932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249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a:solidFill>
              <a:srgbClr val="000000">
                <a:alpha val="100000"/>
              </a:srgbClr>
            </a:solidFill>
            <a:miter lim="800000"/>
          </a:ln>
        </p:spPr>
      </p:sp>
      <p:sp>
        <p:nvSpPr>
          <p:cNvPr id="3072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p>
        </p:txBody>
      </p:sp>
      <p:sp>
        <p:nvSpPr>
          <p:cNvPr id="30724" name="Slide Number Placeholder 3"/>
          <p:cNvSpPr txBox="1">
            <a:spLocks noGrp="1"/>
          </p:cNvSpPr>
          <p:nvPr>
            <p:ph type="sldNum" sz="quarter"/>
          </p:nvPr>
        </p:nvSpPr>
        <p:spPr>
          <a:xfrm>
            <a:off x="4143375" y="9118600"/>
            <a:ext cx="3170238" cy="481013"/>
          </a:xfrm>
          <a:prstGeom prst="rect">
            <a:avLst/>
          </a:prstGeom>
          <a:noFill/>
          <a:ln w="9525">
            <a:noFill/>
          </a:ln>
        </p:spPr>
        <p:txBody>
          <a:bodyPr anchor="b" anchorCtr="0"/>
          <a:lstStyle/>
          <a:p>
            <a:pPr lvl="0" algn="r" eaLnBrk="1" hangingPunct="1">
              <a:spcBef>
                <a:spcPct val="50000"/>
              </a:spcBef>
            </a:pPr>
            <a:fld id="{9A0DB2DC-4C9A-4742-B13C-FB6460FD3503}" type="slidenum">
              <a:rPr lang="en-US" altLang="zh-CN" b="1" dirty="0">
                <a:latin typeface="Times New Roman" panose="02020603050405020304" pitchFamily="18" charset="0"/>
                <a:ea typeface="楷体_GB2312" pitchFamily="49" charset="-122"/>
              </a:rPr>
              <a:t>26</a:t>
            </a:fld>
            <a:endParaRPr lang="en-US" altLang="zh-CN" b="1" dirty="0">
              <a:latin typeface="Times New Roman" panose="02020603050405020304" pitchFamily="18" charset="0"/>
              <a:ea typeface="楷体_GB2312"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932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7504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737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8451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a:solidFill>
              <a:srgbClr val="000000">
                <a:alpha val="100000"/>
              </a:srgbClr>
            </a:solidFill>
            <a:miter lim="800000"/>
          </a:ln>
        </p:spPr>
      </p:sp>
      <p:sp>
        <p:nvSpPr>
          <p:cNvPr id="78851" name="Notes Placeholder 2"/>
          <p:cNvSpPr>
            <a:spLocks noGrp="1"/>
          </p:cNvSpPr>
          <p:nvPr>
            <p:ph type="body" idx="1"/>
          </p:nvPr>
        </p:nvSpPr>
        <p:spPr>
          <a:noFill/>
          <a:ln>
            <a:noFill/>
          </a:ln>
        </p:spPr>
        <p:txBody>
          <a:bodyPr wrap="square" lIns="91440" tIns="45720" rIns="91440" bIns="45720" anchor="t" anchorCtr="0"/>
          <a:lstStyle/>
          <a:p>
            <a:pPr lvl="0"/>
            <a:endParaRPr lang="en-US" altLang="zh-CN" dirty="0"/>
          </a:p>
        </p:txBody>
      </p:sp>
      <p:sp>
        <p:nvSpPr>
          <p:cNvPr id="78852" name="Slide Number Placeholder 3"/>
          <p:cNvSpPr txBox="1">
            <a:spLocks noGrp="1"/>
          </p:cNvSpPr>
          <p:nvPr>
            <p:ph type="sldNum" sz="quarter"/>
          </p:nvPr>
        </p:nvSpPr>
        <p:spPr>
          <a:xfrm>
            <a:off x="4143375" y="9118600"/>
            <a:ext cx="3170238" cy="481013"/>
          </a:xfrm>
          <a:prstGeom prst="rect">
            <a:avLst/>
          </a:prstGeom>
          <a:noFill/>
          <a:ln w="9525">
            <a:noFill/>
          </a:ln>
        </p:spPr>
        <p:txBody>
          <a:bodyPr anchor="b" anchorCtr="0"/>
          <a:lstStyle/>
          <a:p>
            <a:pPr lvl="0" algn="r" eaLnBrk="1" hangingPunct="1">
              <a:spcBef>
                <a:spcPct val="50000"/>
              </a:spcBef>
            </a:pPr>
            <a:fld id="{9A0DB2DC-4C9A-4742-B13C-FB6460FD3503}" type="slidenum">
              <a:rPr lang="en-US" altLang="zh-CN" b="1" dirty="0">
                <a:latin typeface="Times New Roman" panose="02020603050405020304" pitchFamily="18" charset="0"/>
                <a:ea typeface="楷体_GB2312" pitchFamily="49" charset="-122"/>
              </a:rPr>
              <a:t>73</a:t>
            </a:fld>
            <a:endParaRPr lang="en-US" altLang="zh-CN" b="1" dirty="0">
              <a:latin typeface="Times New Roman" panose="02020603050405020304" pitchFamily="18" charset="0"/>
              <a:ea typeface="楷体_GB2312"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30258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50000">
              <a:srgbClr val="D3D7FD"/>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defRPr kumimoji="0" sz="1400" b="0">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defRPr kumimoji="0" sz="1400" b="0">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Arial" panose="020B0604020202020204" pitchFamily="34" charset="0"/>
                <a:ea typeface="宋体" panose="02010600030101010101" pitchFamily="2" charset="-122"/>
              </a:defRPr>
            </a:lvl1pPr>
          </a:lstStyle>
          <a:p>
            <a:pPr lvl="0" eaLnBrk="1" hangingPunct="1">
              <a:buNone/>
            </a:pPr>
            <a:fld id="{9A0DB2DC-4C9A-4742-B13C-FB6460FD3503}" type="slidenum">
              <a:rPr lang="en-US" altLang="zh-CN" dirty="0"/>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375.png"/><Relationship Id="rId4" Type="http://schemas.openxmlformats.org/officeDocument/2006/relationships/image" Target="../media/image436.png"/></Relationships>
</file>

<file path=ppt/slides/_rels/slide103.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44.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19.png"/><Relationship Id="rId5" Type="http://schemas.openxmlformats.org/officeDocument/2006/relationships/image" Target="../media/image442.png"/><Relationship Id="rId4" Type="http://schemas.openxmlformats.org/officeDocument/2006/relationships/image" Target="../media/image4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390.png"/><Relationship Id="rId1" Type="http://schemas.openxmlformats.org/officeDocument/2006/relationships/slideLayout" Target="../slideLayouts/slideLayout7.xml"/><Relationship Id="rId5" Type="http://schemas.openxmlformats.org/officeDocument/2006/relationships/image" Target="../media/image392.png"/><Relationship Id="rId4" Type="http://schemas.openxmlformats.org/officeDocument/2006/relationships/image" Target="../media/image394.png"/></Relationships>
</file>

<file path=ppt/slides/_rels/slide11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 Id="rId5" Type="http://schemas.openxmlformats.org/officeDocument/2006/relationships/image" Target="../media/image452.png"/><Relationship Id="rId4" Type="http://schemas.openxmlformats.org/officeDocument/2006/relationships/image" Target="../media/image451.png"/></Relationships>
</file>

<file path=ppt/slides/_rels/slide112.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454.png"/><Relationship Id="rId7" Type="http://schemas.openxmlformats.org/officeDocument/2006/relationships/image" Target="../media/image458.png"/><Relationship Id="rId2" Type="http://schemas.openxmlformats.org/officeDocument/2006/relationships/image" Target="../media/image453.png"/><Relationship Id="rId1" Type="http://schemas.openxmlformats.org/officeDocument/2006/relationships/slideLayout" Target="../slideLayouts/slideLayout7.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460.png"/><Relationship Id="rId1" Type="http://schemas.openxmlformats.org/officeDocument/2006/relationships/slideLayout" Target="../slideLayouts/slideLayout7.xml"/><Relationship Id="rId5" Type="http://schemas.openxmlformats.org/officeDocument/2006/relationships/image" Target="../media/image462.png"/><Relationship Id="rId4" Type="http://schemas.openxmlformats.org/officeDocument/2006/relationships/image" Target="../media/image4610.png"/></Relationships>
</file>

<file path=ppt/slides/_rels/slide115.xml.rels><?xml version="1.0" encoding="UTF-8" standalone="yes"?>
<Relationships xmlns="http://schemas.openxmlformats.org/package/2006/relationships"><Relationship Id="rId3" Type="http://schemas.openxmlformats.org/officeDocument/2006/relationships/image" Target="../media/image464.png"/><Relationship Id="rId7" Type="http://schemas.openxmlformats.org/officeDocument/2006/relationships/image" Target="../media/image468.png"/><Relationship Id="rId2" Type="http://schemas.openxmlformats.org/officeDocument/2006/relationships/image" Target="../media/image463.png"/><Relationship Id="rId1" Type="http://schemas.openxmlformats.org/officeDocument/2006/relationships/slideLayout" Target="../slideLayouts/slideLayout7.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116.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470.png"/><Relationship Id="rId7" Type="http://schemas.openxmlformats.org/officeDocument/2006/relationships/image" Target="../media/image423.png"/><Relationship Id="rId2" Type="http://schemas.openxmlformats.org/officeDocument/2006/relationships/image" Target="../media/image469.png"/><Relationship Id="rId1" Type="http://schemas.openxmlformats.org/officeDocument/2006/relationships/slideLayout" Target="../slideLayouts/slideLayout7.xml"/><Relationship Id="rId6" Type="http://schemas.openxmlformats.org/officeDocument/2006/relationships/image" Target="../media/image473.png"/><Relationship Id="rId5" Type="http://schemas.openxmlformats.org/officeDocument/2006/relationships/image" Target="../media/image472.png"/><Relationship Id="rId4" Type="http://schemas.openxmlformats.org/officeDocument/2006/relationships/image" Target="../media/image437.png"/><Relationship Id="rId9" Type="http://schemas.openxmlformats.org/officeDocument/2006/relationships/image" Target="../media/image440.png"/></Relationships>
</file>

<file path=ppt/slides/_rels/slide117.xml.rels><?xml version="1.0" encoding="UTF-8" standalone="yes"?>
<Relationships xmlns="http://schemas.openxmlformats.org/package/2006/relationships"><Relationship Id="rId3" Type="http://schemas.openxmlformats.org/officeDocument/2006/relationships/image" Target="../media/image3990.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16.png"/></Relationships>
</file>

<file path=ppt/slides/_rels/slide118.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7.xml"/><Relationship Id="rId4" Type="http://schemas.openxmlformats.org/officeDocument/2006/relationships/image" Target="../media/image427.png"/></Relationships>
</file>

<file path=ppt/slides/_rels/slide119.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4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9.png"/><Relationship Id="rId5" Type="http://schemas.openxmlformats.org/officeDocument/2006/relationships/image" Target="../media/image449.png"/><Relationship Id="rId4" Type="http://schemas.openxmlformats.org/officeDocument/2006/relationships/image" Target="../media/image487.png"/></Relationships>
</file>

<file path=ppt/slides/_rels/slide121.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492.png"/><Relationship Id="rId7" Type="http://schemas.openxmlformats.org/officeDocument/2006/relationships/image" Target="../media/image496.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95.png"/><Relationship Id="rId5" Type="http://schemas.openxmlformats.org/officeDocument/2006/relationships/image" Target="../media/image494.png"/><Relationship Id="rId4" Type="http://schemas.openxmlformats.org/officeDocument/2006/relationships/image" Target="../media/image493.png"/><Relationship Id="rId9" Type="http://schemas.openxmlformats.org/officeDocument/2006/relationships/image" Target="../media/image498.png"/></Relationships>
</file>

<file path=ppt/slides/_rels/slide122.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image" Target="../media/image499.png"/><Relationship Id="rId1" Type="http://schemas.openxmlformats.org/officeDocument/2006/relationships/slideLayout" Target="../slideLayouts/slideLayout7.xml"/><Relationship Id="rId6" Type="http://schemas.openxmlformats.org/officeDocument/2006/relationships/image" Target="../media/image503.png"/><Relationship Id="rId11" Type="http://schemas.openxmlformats.org/officeDocument/2006/relationships/image" Target="../media/image508.png"/><Relationship Id="rId5" Type="http://schemas.openxmlformats.org/officeDocument/2006/relationships/image" Target="../media/image502.png"/><Relationship Id="rId10" Type="http://schemas.openxmlformats.org/officeDocument/2006/relationships/image" Target="../media/image507.png"/><Relationship Id="rId4" Type="http://schemas.openxmlformats.org/officeDocument/2006/relationships/image" Target="../media/image501.png"/><Relationship Id="rId9" Type="http://schemas.openxmlformats.org/officeDocument/2006/relationships/image" Target="../media/image506.png"/></Relationships>
</file>

<file path=ppt/slides/_rels/slide123.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image" Target="../media/image445.png"/><Relationship Id="rId7" Type="http://schemas.openxmlformats.org/officeDocument/2006/relationships/image" Target="../media/image513.png"/><Relationship Id="rId12" Type="http://schemas.openxmlformats.org/officeDocument/2006/relationships/image" Target="../media/image5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12.png"/><Relationship Id="rId11" Type="http://schemas.openxmlformats.org/officeDocument/2006/relationships/image" Target="../media/image517.png"/><Relationship Id="rId5" Type="http://schemas.openxmlformats.org/officeDocument/2006/relationships/image" Target="../media/image510.png"/><Relationship Id="rId10" Type="http://schemas.openxmlformats.org/officeDocument/2006/relationships/image" Target="../media/image516.png"/><Relationship Id="rId4" Type="http://schemas.openxmlformats.org/officeDocument/2006/relationships/image" Target="../media/image511.png"/><Relationship Id="rId9" Type="http://schemas.openxmlformats.org/officeDocument/2006/relationships/image" Target="../media/image515.png"/></Relationships>
</file>

<file path=ppt/slides/_rels/slide12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7.xml"/><Relationship Id="rId5" Type="http://schemas.openxmlformats.org/officeDocument/2006/relationships/image" Target="../media/image522.png"/><Relationship Id="rId4" Type="http://schemas.openxmlformats.org/officeDocument/2006/relationships/image" Target="../media/image521.png"/></Relationships>
</file>

<file path=ppt/slides/_rels/slide125.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22.png"/><Relationship Id="rId7" Type="http://schemas.openxmlformats.org/officeDocument/2006/relationships/image" Target="../media/image527.png"/><Relationship Id="rId2"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526.png"/><Relationship Id="rId5" Type="http://schemas.openxmlformats.org/officeDocument/2006/relationships/image" Target="../media/image525.png"/><Relationship Id="rId4" Type="http://schemas.openxmlformats.org/officeDocument/2006/relationships/image" Target="../media/image448.png"/></Relationships>
</file>

<file path=ppt/slides/_rels/slide127.xml.rels><?xml version="1.0" encoding="UTF-8" standalone="yes"?>
<Relationships xmlns="http://schemas.openxmlformats.org/package/2006/relationships"><Relationship Id="rId3" Type="http://schemas.openxmlformats.org/officeDocument/2006/relationships/image" Target="../media/image529.png"/><Relationship Id="rId7" Type="http://schemas.openxmlformats.org/officeDocument/2006/relationships/image" Target="../media/image533.png"/><Relationship Id="rId2" Type="http://schemas.openxmlformats.org/officeDocument/2006/relationships/image" Target="../media/image528.png"/><Relationship Id="rId1" Type="http://schemas.openxmlformats.org/officeDocument/2006/relationships/slideLayout" Target="../slideLayouts/slideLayout7.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12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7.xml"/><Relationship Id="rId4" Type="http://schemas.openxmlformats.org/officeDocument/2006/relationships/image" Target="../media/image536.png"/></Relationships>
</file>

<file path=ppt/slides/_rels/slide12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7.xml"/><Relationship Id="rId5" Type="http://schemas.openxmlformats.org/officeDocument/2006/relationships/image" Target="../media/image540.png"/><Relationship Id="rId4" Type="http://schemas.openxmlformats.org/officeDocument/2006/relationships/image" Target="../media/image5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545.png"/><Relationship Id="rId3" Type="http://schemas.openxmlformats.org/officeDocument/2006/relationships/image" Target="../media/image542.png"/><Relationship Id="rId7" Type="http://schemas.openxmlformats.org/officeDocument/2006/relationships/image" Target="../media/image544.png"/><Relationship Id="rId2" Type="http://schemas.openxmlformats.org/officeDocument/2006/relationships/image" Target="../media/image449.jpeg"/><Relationship Id="rId1" Type="http://schemas.openxmlformats.org/officeDocument/2006/relationships/slideLayout" Target="../slideLayouts/slideLayout7.xml"/><Relationship Id="rId6" Type="http://schemas.openxmlformats.org/officeDocument/2006/relationships/image" Target="../media/image547.png"/><Relationship Id="rId5" Type="http://schemas.openxmlformats.org/officeDocument/2006/relationships/image" Target="../media/image399.png"/><Relationship Id="rId4" Type="http://schemas.openxmlformats.org/officeDocument/2006/relationships/image" Target="../media/image543.png"/></Relationships>
</file>

<file path=ppt/slides/_rels/slide13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449.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image" Target="../media/image449.jpeg"/><Relationship Id="rId1" Type="http://schemas.openxmlformats.org/officeDocument/2006/relationships/slideLayout" Target="../slideLayouts/slideLayout7.xml"/><Relationship Id="rId4" Type="http://schemas.openxmlformats.org/officeDocument/2006/relationships/image" Target="../media/image548.png"/></Relationships>
</file>

<file path=ppt/slides/_rels/slide133.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549.png"/><Relationship Id="rId7" Type="http://schemas.openxmlformats.org/officeDocument/2006/relationships/image" Target="../media/image552.png"/><Relationship Id="rId2" Type="http://schemas.openxmlformats.org/officeDocument/2006/relationships/image" Target="../media/image449.jpeg"/><Relationship Id="rId1" Type="http://schemas.openxmlformats.org/officeDocument/2006/relationships/slideLayout" Target="../slideLayouts/slideLayout7.xml"/><Relationship Id="rId6" Type="http://schemas.openxmlformats.org/officeDocument/2006/relationships/image" Target="../media/image479.png"/><Relationship Id="rId5" Type="http://schemas.openxmlformats.org/officeDocument/2006/relationships/image" Target="../media/image551.png"/></Relationships>
</file>

<file path=ppt/slides/_rels/slide134.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554.png"/><Relationship Id="rId7" Type="http://schemas.openxmlformats.org/officeDocument/2006/relationships/image" Target="../media/image558.png"/><Relationship Id="rId2" Type="http://schemas.openxmlformats.org/officeDocument/2006/relationships/image" Target="../media/image449.jpeg"/><Relationship Id="rId1" Type="http://schemas.openxmlformats.org/officeDocument/2006/relationships/slideLayout" Target="../slideLayouts/slideLayout7.xml"/><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image" Target="../media/image555.png"/><Relationship Id="rId9" Type="http://schemas.openxmlformats.org/officeDocument/2006/relationships/image" Target="../media/image553.png"/></Relationships>
</file>

<file path=ppt/slides/_rels/slide13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44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565.png"/><Relationship Id="rId3" Type="http://schemas.openxmlformats.org/officeDocument/2006/relationships/image" Target="../media/image450.png"/><Relationship Id="rId7" Type="http://schemas.openxmlformats.org/officeDocument/2006/relationships/image" Target="../media/image482.png"/><Relationship Id="rId2" Type="http://schemas.openxmlformats.org/officeDocument/2006/relationships/image" Target="../media/image449.jpeg"/><Relationship Id="rId1" Type="http://schemas.openxmlformats.org/officeDocument/2006/relationships/slideLayout" Target="../slideLayouts/slideLayout7.xml"/><Relationship Id="rId6" Type="http://schemas.openxmlformats.org/officeDocument/2006/relationships/image" Target="../media/image563.png"/><Relationship Id="rId5" Type="http://schemas.openxmlformats.org/officeDocument/2006/relationships/image" Target="../media/image562.png"/><Relationship Id="rId4" Type="http://schemas.openxmlformats.org/officeDocument/2006/relationships/image" Target="../media/image561.png"/></Relationships>
</file>

<file path=ppt/slides/_rels/slide137.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450.png"/><Relationship Id="rId7" Type="http://schemas.openxmlformats.org/officeDocument/2006/relationships/image" Target="../media/image570.png"/><Relationship Id="rId2" Type="http://schemas.openxmlformats.org/officeDocument/2006/relationships/image" Target="../media/image461.png"/><Relationship Id="rId1" Type="http://schemas.openxmlformats.org/officeDocument/2006/relationships/slideLayout" Target="../slideLayouts/slideLayout7.xml"/><Relationship Id="rId6" Type="http://schemas.openxmlformats.org/officeDocument/2006/relationships/image" Target="../media/image569.png"/><Relationship Id="rId5" Type="http://schemas.openxmlformats.org/officeDocument/2006/relationships/image" Target="../media/image568.png"/><Relationship Id="rId10" Type="http://schemas.openxmlformats.org/officeDocument/2006/relationships/image" Target="../media/image573.png"/><Relationship Id="rId4" Type="http://schemas.openxmlformats.org/officeDocument/2006/relationships/image" Target="../media/image567.png"/><Relationship Id="rId9" Type="http://schemas.openxmlformats.org/officeDocument/2006/relationships/image" Target="../media/image572.png"/></Relationships>
</file>

<file path=ppt/slides/_rels/slide138.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image" Target="../media/image575.png"/><Relationship Id="rId4" Type="http://schemas.openxmlformats.org/officeDocument/2006/relationships/image" Target="../media/image461.png"/></Relationships>
</file>

<file path=ppt/slides/_rels/slide13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7.xml"/><Relationship Id="rId5" Type="http://schemas.openxmlformats.org/officeDocument/2006/relationships/image" Target="../media/image579.png"/><Relationship Id="rId4" Type="http://schemas.openxmlformats.org/officeDocument/2006/relationships/image" Target="../media/image5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478.png"/><Relationship Id="rId13" Type="http://schemas.openxmlformats.org/officeDocument/2006/relationships/image" Target="../media/image593.png"/><Relationship Id="rId3" Type="http://schemas.openxmlformats.org/officeDocument/2006/relationships/image" Target="../media/image583.png"/><Relationship Id="rId7" Type="http://schemas.openxmlformats.org/officeDocument/2006/relationships/image" Target="../media/image587.png"/><Relationship Id="rId12" Type="http://schemas.openxmlformats.org/officeDocument/2006/relationships/image" Target="../media/image590.png"/><Relationship Id="rId2" Type="http://schemas.openxmlformats.org/officeDocument/2006/relationships/image" Target="../media/image476.png"/><Relationship Id="rId16" Type="http://schemas.openxmlformats.org/officeDocument/2006/relationships/image" Target="../media/image550.png"/><Relationship Id="rId1" Type="http://schemas.openxmlformats.org/officeDocument/2006/relationships/slideLayout" Target="../slideLayouts/slideLayout7.xml"/><Relationship Id="rId6" Type="http://schemas.openxmlformats.org/officeDocument/2006/relationships/image" Target="../media/image586.png"/><Relationship Id="rId11" Type="http://schemas.openxmlformats.org/officeDocument/2006/relationships/image" Target="../media/image589.png"/><Relationship Id="rId5" Type="http://schemas.openxmlformats.org/officeDocument/2006/relationships/image" Target="../media/image585.png"/><Relationship Id="rId15" Type="http://schemas.openxmlformats.org/officeDocument/2006/relationships/image" Target="../media/image541.png"/><Relationship Id="rId4" Type="http://schemas.openxmlformats.org/officeDocument/2006/relationships/image" Target="../media/image584.png"/><Relationship Id="rId14" Type="http://schemas.openxmlformats.org/officeDocument/2006/relationships/image" Target="../media/image591.png"/></Relationships>
</file>

<file path=ppt/slides/_rels/slide141.xml.rels><?xml version="1.0" encoding="UTF-8" standalone="yes"?>
<Relationships xmlns="http://schemas.openxmlformats.org/package/2006/relationships"><Relationship Id="rId8" Type="http://schemas.openxmlformats.org/officeDocument/2006/relationships/image" Target="../media/image597.png"/><Relationship Id="rId3" Type="http://schemas.openxmlformats.org/officeDocument/2006/relationships/image" Target="../media/image480.png"/><Relationship Id="rId7" Type="http://schemas.openxmlformats.org/officeDocument/2006/relationships/image" Target="../media/image596.png"/><Relationship Id="rId2" Type="http://schemas.openxmlformats.org/officeDocument/2006/relationships/oleObject" Target="../embeddings/oleObject20.bin"/><Relationship Id="rId1" Type="http://schemas.openxmlformats.org/officeDocument/2006/relationships/slideLayout" Target="../slideLayouts/slideLayout7.xml"/><Relationship Id="rId6" Type="http://schemas.openxmlformats.org/officeDocument/2006/relationships/image" Target="../media/image595.png"/><Relationship Id="rId11" Type="http://schemas.openxmlformats.org/officeDocument/2006/relationships/image" Target="../media/image600.png"/><Relationship Id="rId5" Type="http://schemas.openxmlformats.org/officeDocument/2006/relationships/image" Target="../media/image594.png"/><Relationship Id="rId10" Type="http://schemas.openxmlformats.org/officeDocument/2006/relationships/image" Target="../media/image599.png"/><Relationship Id="rId9" Type="http://schemas.openxmlformats.org/officeDocument/2006/relationships/image" Target="../media/image598.png"/></Relationships>
</file>

<file path=ppt/slides/_rels/slide142.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481.png"/><Relationship Id="rId7" Type="http://schemas.openxmlformats.org/officeDocument/2006/relationships/image" Target="../media/image605.png"/><Relationship Id="rId2" Type="http://schemas.openxmlformats.org/officeDocument/2006/relationships/image" Target="../media/image488.png"/><Relationship Id="rId1" Type="http://schemas.openxmlformats.org/officeDocument/2006/relationships/slideLayout" Target="../slideLayouts/slideLayout7.xml"/><Relationship Id="rId6" Type="http://schemas.openxmlformats.org/officeDocument/2006/relationships/image" Target="../media/image604.png"/><Relationship Id="rId5" Type="http://schemas.openxmlformats.org/officeDocument/2006/relationships/image" Target="../media/image491.png"/><Relationship Id="rId4" Type="http://schemas.openxmlformats.org/officeDocument/2006/relationships/image" Target="../media/image602.png"/><Relationship Id="rId9" Type="http://schemas.openxmlformats.org/officeDocument/2006/relationships/image" Target="../media/image523.png"/></Relationships>
</file>

<file path=ppt/slides/_rels/slide143.xml.rels><?xml version="1.0" encoding="UTF-8" standalone="yes"?>
<Relationships xmlns="http://schemas.openxmlformats.org/package/2006/relationships"><Relationship Id="rId8" Type="http://schemas.openxmlformats.org/officeDocument/2006/relationships/image" Target="../media/image576.png"/><Relationship Id="rId3" Type="http://schemas.openxmlformats.org/officeDocument/2006/relationships/image" Target="../media/image610.png"/><Relationship Id="rId7" Type="http://schemas.openxmlformats.org/officeDocument/2006/relationships/image" Target="../media/image614.png"/><Relationship Id="rId2" Type="http://schemas.openxmlformats.org/officeDocument/2006/relationships/image" Target="../media/image609.png"/><Relationship Id="rId1" Type="http://schemas.openxmlformats.org/officeDocument/2006/relationships/slideLayout" Target="../slideLayouts/slideLayout7.xml"/><Relationship Id="rId6" Type="http://schemas.openxmlformats.org/officeDocument/2006/relationships/image" Target="../media/image613.png"/><Relationship Id="rId5" Type="http://schemas.openxmlformats.org/officeDocument/2006/relationships/image" Target="../media/image612.png"/><Relationship Id="rId4" Type="http://schemas.openxmlformats.org/officeDocument/2006/relationships/image" Target="../media/image611.png"/></Relationships>
</file>

<file path=ppt/slides/_rels/slide144.xml.rels><?xml version="1.0" encoding="UTF-8" standalone="yes"?>
<Relationships xmlns="http://schemas.openxmlformats.org/package/2006/relationships"><Relationship Id="rId8" Type="http://schemas.openxmlformats.org/officeDocument/2006/relationships/image" Target="../media/image622.png"/><Relationship Id="rId3" Type="http://schemas.openxmlformats.org/officeDocument/2006/relationships/image" Target="../media/image617.png"/><Relationship Id="rId7" Type="http://schemas.openxmlformats.org/officeDocument/2006/relationships/image" Target="../media/image621.png"/><Relationship Id="rId2" Type="http://schemas.openxmlformats.org/officeDocument/2006/relationships/image" Target="../media/image616.png"/><Relationship Id="rId1" Type="http://schemas.openxmlformats.org/officeDocument/2006/relationships/slideLayout" Target="../slideLayouts/slideLayout7.xml"/><Relationship Id="rId6" Type="http://schemas.openxmlformats.org/officeDocument/2006/relationships/image" Target="../media/image620.png"/><Relationship Id="rId11" Type="http://schemas.openxmlformats.org/officeDocument/2006/relationships/image" Target="../media/image625.png"/><Relationship Id="rId5" Type="http://schemas.openxmlformats.org/officeDocument/2006/relationships/image" Target="../media/image619.png"/><Relationship Id="rId10" Type="http://schemas.openxmlformats.org/officeDocument/2006/relationships/image" Target="../media/image509.png"/><Relationship Id="rId4" Type="http://schemas.openxmlformats.org/officeDocument/2006/relationships/image" Target="../media/image618.png"/><Relationship Id="rId9" Type="http://schemas.openxmlformats.org/officeDocument/2006/relationships/image" Target="../media/image623.png"/></Relationships>
</file>

<file path=ppt/slides/_rels/slide145.xml.rels><?xml version="1.0" encoding="UTF-8" standalone="yes"?>
<Relationships xmlns="http://schemas.openxmlformats.org/package/2006/relationships"><Relationship Id="rId8" Type="http://schemas.openxmlformats.org/officeDocument/2006/relationships/image" Target="../media/image633.png"/><Relationship Id="rId13" Type="http://schemas.openxmlformats.org/officeDocument/2006/relationships/image" Target="../media/image636.png"/><Relationship Id="rId3" Type="http://schemas.openxmlformats.org/officeDocument/2006/relationships/image" Target="../media/image626.png"/><Relationship Id="rId7" Type="http://schemas.openxmlformats.org/officeDocument/2006/relationships/image" Target="../media/image581.png"/><Relationship Id="rId12" Type="http://schemas.openxmlformats.org/officeDocument/2006/relationships/image" Target="../media/image524.pn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629.png"/><Relationship Id="rId11" Type="http://schemas.openxmlformats.org/officeDocument/2006/relationships/image" Target="../media/image632.png"/><Relationship Id="rId5" Type="http://schemas.openxmlformats.org/officeDocument/2006/relationships/image" Target="../media/image628.png"/><Relationship Id="rId10" Type="http://schemas.openxmlformats.org/officeDocument/2006/relationships/image" Target="../media/image631.png"/><Relationship Id="rId4" Type="http://schemas.openxmlformats.org/officeDocument/2006/relationships/image" Target="../media/image627.png"/><Relationship Id="rId9" Type="http://schemas.openxmlformats.org/officeDocument/2006/relationships/image" Target="../media/image634.png"/></Relationships>
</file>

<file path=ppt/slides/_rels/slide146.xml.rels><?xml version="1.0" encoding="UTF-8" standalone="yes"?>
<Relationships xmlns="http://schemas.openxmlformats.org/package/2006/relationships"><Relationship Id="rId8" Type="http://schemas.openxmlformats.org/officeDocument/2006/relationships/image" Target="../media/image603.png"/><Relationship Id="rId7" Type="http://schemas.openxmlformats.org/officeDocument/2006/relationships/image" Target="../media/image642.png"/><Relationship Id="rId2" Type="http://schemas.openxmlformats.org/officeDocument/2006/relationships/image" Target="../media/image5600.png"/><Relationship Id="rId1" Type="http://schemas.openxmlformats.org/officeDocument/2006/relationships/slideLayout" Target="../slideLayouts/slideLayout7.xml"/><Relationship Id="rId6" Type="http://schemas.openxmlformats.org/officeDocument/2006/relationships/image" Target="../media/image564.png"/><Relationship Id="rId5" Type="http://schemas.openxmlformats.org/officeDocument/2006/relationships/image" Target="../media/image592.png"/><Relationship Id="rId10" Type="http://schemas.openxmlformats.org/officeDocument/2006/relationships/image" Target="../media/image607.png"/><Relationship Id="rId4" Type="http://schemas.openxmlformats.org/officeDocument/2006/relationships/image" Target="../media/image588.png"/><Relationship Id="rId9" Type="http://schemas.openxmlformats.org/officeDocument/2006/relationships/image" Target="../media/image606.png"/></Relationships>
</file>

<file path=ppt/slides/_rels/slide147.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image" Target="../media/image645.png"/><Relationship Id="rId1" Type="http://schemas.openxmlformats.org/officeDocument/2006/relationships/slideLayout" Target="../slideLayouts/slideLayout7.xml"/><Relationship Id="rId4" Type="http://schemas.openxmlformats.org/officeDocument/2006/relationships/image" Target="../media/image647.png"/></Relationships>
</file>

<file path=ppt/slides/_rels/slide148.xml.rels><?xml version="1.0" encoding="UTF-8" standalone="yes"?>
<Relationships xmlns="http://schemas.openxmlformats.org/package/2006/relationships"><Relationship Id="rId8" Type="http://schemas.openxmlformats.org/officeDocument/2006/relationships/image" Target="../media/image637.png"/><Relationship Id="rId3" Type="http://schemas.openxmlformats.org/officeDocument/2006/relationships/image" Target="../media/image649.png"/><Relationship Id="rId7" Type="http://schemas.openxmlformats.org/officeDocument/2006/relationships/image" Target="../media/image577.png"/><Relationship Id="rId2" Type="http://schemas.openxmlformats.org/officeDocument/2006/relationships/image" Target="../media/image560.png"/><Relationship Id="rId1" Type="http://schemas.openxmlformats.org/officeDocument/2006/relationships/slideLayout" Target="../slideLayouts/slideLayout7.xml"/><Relationship Id="rId6" Type="http://schemas.openxmlformats.org/officeDocument/2006/relationships/image" Target="../media/image566.png"/><Relationship Id="rId5" Type="http://schemas.openxmlformats.org/officeDocument/2006/relationships/image" Target="../media/image580.png"/><Relationship Id="rId10" Type="http://schemas.openxmlformats.org/officeDocument/2006/relationships/image" Target="../media/image656.png"/><Relationship Id="rId4" Type="http://schemas.openxmlformats.org/officeDocument/2006/relationships/image" Target="../media/image650.png"/><Relationship Id="rId9" Type="http://schemas.openxmlformats.org/officeDocument/2006/relationships/image" Target="../media/image639.png"/></Relationships>
</file>

<file path=ppt/slides/_rels/slide14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15.png"/><Relationship Id="rId2" Type="http://schemas.openxmlformats.org/officeDocument/2006/relationships/image" Target="../media/image582.png"/><Relationship Id="rId1" Type="http://schemas.openxmlformats.org/officeDocument/2006/relationships/slideLayout" Target="../slideLayouts/slideLayout7.xml"/><Relationship Id="rId6" Type="http://schemas.openxmlformats.org/officeDocument/2006/relationships/image" Target="../media/image566.png"/><Relationship Id="rId5" Type="http://schemas.openxmlformats.org/officeDocument/2006/relationships/image" Target="../media/image660.png"/><Relationship Id="rId4" Type="http://schemas.openxmlformats.org/officeDocument/2006/relationships/image" Target="../media/image6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54.png"/><Relationship Id="rId3" Type="http://schemas.openxmlformats.org/officeDocument/2006/relationships/image" Target="../media/image651.png"/><Relationship Id="rId7" Type="http://schemas.openxmlformats.org/officeDocument/2006/relationships/image" Target="../media/image667.png"/><Relationship Id="rId2" Type="http://schemas.openxmlformats.org/officeDocument/2006/relationships/image" Target="../media/image624.png"/><Relationship Id="rId1" Type="http://schemas.openxmlformats.org/officeDocument/2006/relationships/slideLayout" Target="../slideLayouts/slideLayout7.xml"/><Relationship Id="rId6" Type="http://schemas.openxmlformats.org/officeDocument/2006/relationships/image" Target="../media/image653.png"/><Relationship Id="rId5" Type="http://schemas.openxmlformats.org/officeDocument/2006/relationships/image" Target="../media/image665.png"/><Relationship Id="rId10" Type="http://schemas.openxmlformats.org/officeDocument/2006/relationships/image" Target="../media/image670.png"/><Relationship Id="rId4" Type="http://schemas.openxmlformats.org/officeDocument/2006/relationships/image" Target="../media/image652.png"/><Relationship Id="rId9" Type="http://schemas.openxmlformats.org/officeDocument/2006/relationships/image" Target="../media/image640.png"/></Relationships>
</file>

<file path=ppt/slides/_rels/slide152.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image" Target="../media/image67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641.png"/><Relationship Id="rId3" Type="http://schemas.openxmlformats.org/officeDocument/2006/relationships/image" Target="../media/image674.png"/><Relationship Id="rId7" Type="http://schemas.openxmlformats.org/officeDocument/2006/relationships/image" Target="../media/image678.png"/><Relationship Id="rId2" Type="http://schemas.openxmlformats.org/officeDocument/2006/relationships/image" Target="../media/image673.png"/><Relationship Id="rId1" Type="http://schemas.openxmlformats.org/officeDocument/2006/relationships/slideLayout" Target="../slideLayouts/slideLayout7.xml"/><Relationship Id="rId6" Type="http://schemas.openxmlformats.org/officeDocument/2006/relationships/image" Target="../media/image677.png"/><Relationship Id="rId5" Type="http://schemas.openxmlformats.org/officeDocument/2006/relationships/image" Target="../media/image676.png"/><Relationship Id="rId4" Type="http://schemas.openxmlformats.org/officeDocument/2006/relationships/image" Target="../media/image675.png"/><Relationship Id="rId9" Type="http://schemas.openxmlformats.org/officeDocument/2006/relationships/image" Target="../media/image680.png"/></Relationships>
</file>

<file path=ppt/slides/_rels/slide154.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slideLayout" Target="../slideLayouts/slideLayout7.xml"/><Relationship Id="rId6" Type="http://schemas.openxmlformats.org/officeDocument/2006/relationships/image" Target="../media/image685.png"/><Relationship Id="rId5" Type="http://schemas.openxmlformats.org/officeDocument/2006/relationships/image" Target="../media/image684.png"/><Relationship Id="rId4" Type="http://schemas.openxmlformats.org/officeDocument/2006/relationships/image" Target="../media/image683.png"/></Relationships>
</file>

<file path=ppt/slides/_rels/slide155.xml.rels><?xml version="1.0" encoding="UTF-8" standalone="yes"?>
<Relationships xmlns="http://schemas.openxmlformats.org/package/2006/relationships"><Relationship Id="rId3" Type="http://schemas.openxmlformats.org/officeDocument/2006/relationships/image" Target="../media/image687.png"/><Relationship Id="rId7" Type="http://schemas.openxmlformats.org/officeDocument/2006/relationships/image" Target="../media/image659.png"/><Relationship Id="rId2" Type="http://schemas.openxmlformats.org/officeDocument/2006/relationships/image" Target="../media/image686.png"/><Relationship Id="rId1" Type="http://schemas.openxmlformats.org/officeDocument/2006/relationships/slideLayout" Target="../slideLayouts/slideLayout7.xml"/><Relationship Id="rId6" Type="http://schemas.openxmlformats.org/officeDocument/2006/relationships/image" Target="../media/image658.png"/><Relationship Id="rId5" Type="http://schemas.openxmlformats.org/officeDocument/2006/relationships/image" Target="../media/image657.png"/><Relationship Id="rId4" Type="http://schemas.openxmlformats.org/officeDocument/2006/relationships/image" Target="../media/image688.png"/></Relationships>
</file>

<file path=ppt/slides/_rels/slide156.xml.rels><?xml version="1.0" encoding="UTF-8" standalone="yes"?>
<Relationships xmlns="http://schemas.openxmlformats.org/package/2006/relationships"><Relationship Id="rId8" Type="http://schemas.openxmlformats.org/officeDocument/2006/relationships/image" Target="../media/image698.png"/><Relationship Id="rId3" Type="http://schemas.openxmlformats.org/officeDocument/2006/relationships/image" Target="../media/image693.png"/><Relationship Id="rId7" Type="http://schemas.openxmlformats.org/officeDocument/2006/relationships/image" Target="../media/image643.png"/><Relationship Id="rId2" Type="http://schemas.openxmlformats.org/officeDocument/2006/relationships/image" Target="../media/image692.png"/><Relationship Id="rId1" Type="http://schemas.openxmlformats.org/officeDocument/2006/relationships/slideLayout" Target="../slideLayouts/slideLayout7.xml"/><Relationship Id="rId6" Type="http://schemas.openxmlformats.org/officeDocument/2006/relationships/image" Target="../media/image696.png"/><Relationship Id="rId5" Type="http://schemas.openxmlformats.org/officeDocument/2006/relationships/image" Target="../media/image695.png"/><Relationship Id="rId10" Type="http://schemas.openxmlformats.org/officeDocument/2006/relationships/image" Target="../media/image700.png"/><Relationship Id="rId4" Type="http://schemas.openxmlformats.org/officeDocument/2006/relationships/image" Target="../media/image694.png"/><Relationship Id="rId9" Type="http://schemas.openxmlformats.org/officeDocument/2006/relationships/image" Target="../media/image699.png"/></Relationships>
</file>

<file path=ppt/slides/_rels/slide157.xml.rels><?xml version="1.0" encoding="UTF-8" standalone="yes"?>
<Relationships xmlns="http://schemas.openxmlformats.org/package/2006/relationships"><Relationship Id="rId8" Type="http://schemas.openxmlformats.org/officeDocument/2006/relationships/image" Target="../media/image705.png"/><Relationship Id="rId3" Type="http://schemas.openxmlformats.org/officeDocument/2006/relationships/image" Target="../media/image701.png"/><Relationship Id="rId7" Type="http://schemas.openxmlformats.org/officeDocument/2006/relationships/image" Target="../media/image704.png"/><Relationship Id="rId1" Type="http://schemas.openxmlformats.org/officeDocument/2006/relationships/slideLayout" Target="../slideLayouts/slideLayout7.xml"/><Relationship Id="rId6" Type="http://schemas.openxmlformats.org/officeDocument/2006/relationships/image" Target="../media/image625.wmf"/><Relationship Id="rId5" Type="http://schemas.openxmlformats.org/officeDocument/2006/relationships/oleObject" Target="../embeddings/oleObject21.bin"/><Relationship Id="rId10" Type="http://schemas.openxmlformats.org/officeDocument/2006/relationships/image" Target="../media/image707.png"/><Relationship Id="rId4" Type="http://schemas.openxmlformats.org/officeDocument/2006/relationships/image" Target="../media/image648.png"/><Relationship Id="rId9" Type="http://schemas.openxmlformats.org/officeDocument/2006/relationships/image" Target="../media/image706.png"/></Relationships>
</file>

<file path=ppt/slides/_rels/slide158.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image" Target="../media/image65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710.png"/><Relationship Id="rId1" Type="http://schemas.openxmlformats.org/officeDocument/2006/relationships/slideLayout" Target="../slideLayouts/slideLayout7.xml"/><Relationship Id="rId4" Type="http://schemas.openxmlformats.org/officeDocument/2006/relationships/image" Target="../media/image66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22.bin"/><Relationship Id="rId7" Type="http://schemas.openxmlformats.org/officeDocument/2006/relationships/image" Target="../media/image689.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79.png"/><Relationship Id="rId5" Type="http://schemas.openxmlformats.org/officeDocument/2006/relationships/image" Target="../media/image669.png"/><Relationship Id="rId4" Type="http://schemas.openxmlformats.org/officeDocument/2006/relationships/image" Target="../media/image668.png"/><Relationship Id="rId9" Type="http://schemas.openxmlformats.org/officeDocument/2006/relationships/image" Target="../media/image631.wmf"/></Relationships>
</file>

<file path=ppt/slides/_rels/slide162.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7.xml"/><Relationship Id="rId4" Type="http://schemas.openxmlformats.org/officeDocument/2006/relationships/image" Target="../media/image726.png"/></Relationships>
</file>

<file path=ppt/slides/_rels/slide163.xml.rels><?xml version="1.0" encoding="UTF-8" standalone="yes"?>
<Relationships xmlns="http://schemas.openxmlformats.org/package/2006/relationships"><Relationship Id="rId8" Type="http://schemas.openxmlformats.org/officeDocument/2006/relationships/image" Target="../media/image708.png"/><Relationship Id="rId13" Type="http://schemas.openxmlformats.org/officeDocument/2006/relationships/image" Target="../media/image714.png"/><Relationship Id="rId3" Type="http://schemas.openxmlformats.org/officeDocument/2006/relationships/image" Target="../media/image727.png"/><Relationship Id="rId7" Type="http://schemas.openxmlformats.org/officeDocument/2006/relationships/image" Target="../media/image702.png"/><Relationship Id="rId12" Type="http://schemas.openxmlformats.org/officeDocument/2006/relationships/image" Target="../media/image713.png"/><Relationship Id="rId2" Type="http://schemas.openxmlformats.org/officeDocument/2006/relationships/notesSlide" Target="../notesSlides/notesSlide12.xml"/><Relationship Id="rId16" Type="http://schemas.openxmlformats.org/officeDocument/2006/relationships/image" Target="../media/image717.png"/><Relationship Id="rId1" Type="http://schemas.openxmlformats.org/officeDocument/2006/relationships/slideLayout" Target="../slideLayouts/slideLayout7.xml"/><Relationship Id="rId6" Type="http://schemas.openxmlformats.org/officeDocument/2006/relationships/image" Target="../media/image697.png"/><Relationship Id="rId11" Type="http://schemas.openxmlformats.org/officeDocument/2006/relationships/image" Target="../media/image712.png"/><Relationship Id="rId5" Type="http://schemas.openxmlformats.org/officeDocument/2006/relationships/image" Target="../media/image691.png"/><Relationship Id="rId15" Type="http://schemas.openxmlformats.org/officeDocument/2006/relationships/image" Target="../media/image716.png"/><Relationship Id="rId10" Type="http://schemas.openxmlformats.org/officeDocument/2006/relationships/image" Target="../media/image711.png"/><Relationship Id="rId4" Type="http://schemas.openxmlformats.org/officeDocument/2006/relationships/image" Target="../media/image690.png"/><Relationship Id="rId9" Type="http://schemas.openxmlformats.org/officeDocument/2006/relationships/image" Target="../media/image709.png"/><Relationship Id="rId14" Type="http://schemas.openxmlformats.org/officeDocument/2006/relationships/image" Target="../media/image71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10.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5.emf"/><Relationship Id="rId1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customXml" Target="../ink/ink1.xml"/><Relationship Id="rId4" Type="http://schemas.openxmlformats.org/officeDocument/2006/relationships/image" Target="../media/image62.png"/><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0.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9.png"/><Relationship Id="rId4" Type="http://schemas.openxmlformats.org/officeDocument/2006/relationships/image" Target="../media/image6710.png"/></Relationships>
</file>

<file path=ppt/slides/_rels/slide32.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25.wmf"/><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1.png"/><Relationship Id="rId2" Type="http://schemas.openxmlformats.org/officeDocument/2006/relationships/oleObject" Target="../embeddings/oleObject5.bin"/><Relationship Id="rId1" Type="http://schemas.openxmlformats.org/officeDocument/2006/relationships/slideLayout" Target="../slideLayouts/slideLayout7.xml"/><Relationship Id="rId11" Type="http://schemas.openxmlformats.org/officeDocument/2006/relationships/image" Target="../media/image136.png"/><Relationship Id="rId5" Type="http://schemas.openxmlformats.org/officeDocument/2006/relationships/image" Target="../media/image130.jpeg"/><Relationship Id="rId10" Type="http://schemas.openxmlformats.org/officeDocument/2006/relationships/image" Target="../media/image135.png"/><Relationship Id="rId4" Type="http://schemas.openxmlformats.org/officeDocument/2006/relationships/image" Target="../media/image129.jpeg"/><Relationship Id="rId9" Type="http://schemas.openxmlformats.org/officeDocument/2006/relationships/image" Target="../media/image134.png"/></Relationships>
</file>

<file path=ppt/slides/_rels/slide4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0.png"/><Relationship Id="rId2" Type="http://schemas.openxmlformats.org/officeDocument/2006/relationships/oleObject" Target="../embeddings/oleObject6.bin"/><Relationship Id="rId1" Type="http://schemas.openxmlformats.org/officeDocument/2006/relationships/slideLayout" Target="../slideLayouts/slideLayout7.xml"/><Relationship Id="rId11" Type="http://schemas.openxmlformats.org/officeDocument/2006/relationships/image" Target="../media/image145.png"/><Relationship Id="rId5" Type="http://schemas.openxmlformats.org/officeDocument/2006/relationships/image" Target="../media/image139.jpeg"/><Relationship Id="rId10" Type="http://schemas.openxmlformats.org/officeDocument/2006/relationships/image" Target="../media/image144.png"/><Relationship Id="rId4" Type="http://schemas.openxmlformats.org/officeDocument/2006/relationships/image" Target="../media/image138.jpeg"/><Relationship Id="rId9" Type="http://schemas.openxmlformats.org/officeDocument/2006/relationships/image" Target="../media/image143.png"/></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2.png"/></Relationships>
</file>

<file path=ppt/slides/_rels/slide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70.png"/><Relationship Id="rId5" Type="http://schemas.openxmlformats.org/officeDocument/2006/relationships/image" Target="../media/image1560.png"/><Relationship Id="rId4" Type="http://schemas.openxmlformats.org/officeDocument/2006/relationships/image" Target="../media/image1550.png"/><Relationship Id="rId9" Type="http://schemas.openxmlformats.org/officeDocument/2006/relationships/image" Target="../media/image160.png"/></Relationships>
</file>

<file path=ppt/slides/_rels/slide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oleObject" Target="../embeddings/oleObject8.bin"/><Relationship Id="rId9" Type="http://schemas.openxmlformats.org/officeDocument/2006/relationships/image" Target="../media/image166.png"/></Relationships>
</file>

<file path=ppt/slides/_rels/slide5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68.png"/><Relationship Id="rId12" Type="http://schemas.openxmlformats.org/officeDocument/2006/relationships/image" Target="../media/image178.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4.png"/></Relationships>
</file>

<file path=ppt/slides/_rels/slide55.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6.png"/><Relationship Id="rId3" Type="http://schemas.openxmlformats.org/officeDocument/2006/relationships/image" Target="../media/image179.png"/><Relationship Id="rId7" Type="http://schemas.openxmlformats.org/officeDocument/2006/relationships/image" Target="../media/image181.png"/><Relationship Id="rId12" Type="http://schemas.openxmlformats.org/officeDocument/2006/relationships/image" Target="../media/image167.png"/><Relationship Id="rId2" Type="http://schemas.openxmlformats.org/officeDocument/2006/relationships/notesSlide" Target="../notesSlides/notesSlide5.xml"/><Relationship Id="rId16" Type="http://schemas.openxmlformats.org/officeDocument/2006/relationships/image" Target="../media/image189.png"/><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image" Target="../media/image184.png"/><Relationship Id="rId5" Type="http://schemas.openxmlformats.org/officeDocument/2006/relationships/image" Target="../media/image161.png"/><Relationship Id="rId15" Type="http://schemas.openxmlformats.org/officeDocument/2006/relationships/image" Target="../media/image188.png"/><Relationship Id="rId10" Type="http://schemas.openxmlformats.org/officeDocument/2006/relationships/image" Target="../media/image1830.png"/><Relationship Id="rId4" Type="http://schemas.openxmlformats.org/officeDocument/2006/relationships/oleObject" Target="../embeddings/oleObject9.bin"/><Relationship Id="rId9" Type="http://schemas.openxmlformats.org/officeDocument/2006/relationships/image" Target="../media/image183.png"/><Relationship Id="rId14" Type="http://schemas.openxmlformats.org/officeDocument/2006/relationships/image" Target="../media/image187.png"/></Relationships>
</file>

<file path=ppt/slides/_rels/slide56.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7.png"/><Relationship Id="rId3" Type="http://schemas.openxmlformats.org/officeDocument/2006/relationships/image" Target="../media/image185.png"/><Relationship Id="rId7" Type="http://schemas.openxmlformats.org/officeDocument/2006/relationships/image" Target="../media/image192.png"/><Relationship Id="rId12" Type="http://schemas.openxmlformats.org/officeDocument/2006/relationships/image" Target="../media/image196.png"/><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image" Target="../media/image1900.png"/><Relationship Id="rId11" Type="http://schemas.openxmlformats.org/officeDocument/2006/relationships/image" Target="../media/image195.png"/><Relationship Id="rId10" Type="http://schemas.openxmlformats.org/officeDocument/2006/relationships/image" Target="../media/image194.png"/><Relationship Id="rId4" Type="http://schemas.openxmlformats.org/officeDocument/2006/relationships/image" Target="../media/image190.png"/><Relationship Id="rId9" Type="http://schemas.openxmlformats.org/officeDocument/2006/relationships/image" Target="../media/image1930.png"/></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6.png"/></Relationships>
</file>

<file path=ppt/slides/_rels/slide5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9.png"/><Relationship Id="rId7" Type="http://schemas.openxmlformats.org/officeDocument/2006/relationships/image" Target="../media/image215.png"/><Relationship Id="rId2"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11.wmf"/><Relationship Id="rId3" Type="http://schemas.openxmlformats.org/officeDocument/2006/relationships/image" Target="../media/image220.png"/><Relationship Id="rId7" Type="http://schemas.openxmlformats.org/officeDocument/2006/relationships/image" Target="../media/image208.wmf"/><Relationship Id="rId12" Type="http://schemas.openxmlformats.org/officeDocument/2006/relationships/oleObject" Target="../embeddings/oleObject15.bin"/><Relationship Id="rId17" Type="http://schemas.openxmlformats.org/officeDocument/2006/relationships/image" Target="../media/image241.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oleObject" Target="../embeddings/oleObject12.bin"/><Relationship Id="rId11" Type="http://schemas.openxmlformats.org/officeDocument/2006/relationships/image" Target="../media/image210.wmf"/><Relationship Id="rId5" Type="http://schemas.openxmlformats.org/officeDocument/2006/relationships/image" Target="../media/image207.wmf"/><Relationship Id="rId15" Type="http://schemas.openxmlformats.org/officeDocument/2006/relationships/image" Target="../media/image212.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09.wmf"/><Relationship Id="rId14" Type="http://schemas.openxmlformats.org/officeDocument/2006/relationships/oleObject" Target="../embeddings/oleObject16.bin"/></Relationships>
</file>

<file path=ppt/slides/_rels/slide61.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31.png"/><Relationship Id="rId7" Type="http://schemas.openxmlformats.org/officeDocument/2006/relationships/image" Target="../media/image2230.png"/><Relationship Id="rId2" Type="http://schemas.openxmlformats.org/officeDocument/2006/relationships/image" Target="../media/image222.png"/><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62.xml.rels><?xml version="1.0" encoding="UTF-8" standalone="yes"?>
<Relationships xmlns="http://schemas.openxmlformats.org/package/2006/relationships"><Relationship Id="rId8" Type="http://schemas.openxmlformats.org/officeDocument/2006/relationships/image" Target="../media/image2250.png"/><Relationship Id="rId3" Type="http://schemas.openxmlformats.org/officeDocument/2006/relationships/image" Target="../media/image199.png"/><Relationship Id="rId7" Type="http://schemas.openxmlformats.org/officeDocument/2006/relationships/image" Target="../media/image227.png"/><Relationship Id="rId2"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37.png"/><Relationship Id="rId4" Type="http://schemas.openxmlformats.org/officeDocument/2006/relationships/image" Target="../media/image236.png"/></Relationships>
</file>

<file path=ppt/slides/_rels/slide63.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199.png"/><Relationship Id="rId7" Type="http://schemas.openxmlformats.org/officeDocument/2006/relationships/image" Target="../media/image2271.png"/><Relationship Id="rId2"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261.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6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199.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28.png"/></Relationships>
</file>

<file path=ppt/slides/_rels/slide6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6.png"/><Relationship Id="rId3" Type="http://schemas.openxmlformats.org/officeDocument/2006/relationships/image" Target="../media/image230.png"/><Relationship Id="rId7" Type="http://schemas.openxmlformats.org/officeDocument/2006/relationships/image" Target="../media/image262.png"/><Relationship Id="rId12" Type="http://schemas.openxmlformats.org/officeDocument/2006/relationships/image" Target="../media/image2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1.png"/><Relationship Id="rId11" Type="http://schemas.openxmlformats.org/officeDocument/2006/relationships/image" Target="../media/image264.png"/><Relationship Id="rId5" Type="http://schemas.openxmlformats.org/officeDocument/2006/relationships/image" Target="../media/image260.png"/><Relationship Id="rId15" Type="http://schemas.openxmlformats.org/officeDocument/2006/relationships/image" Target="../media/image265.png"/><Relationship Id="rId10" Type="http://schemas.openxmlformats.org/officeDocument/2006/relationships/image" Target="../media/image278.png"/><Relationship Id="rId4" Type="http://schemas.openxmlformats.org/officeDocument/2006/relationships/image" Target="../media/image259.png"/><Relationship Id="rId9" Type="http://schemas.openxmlformats.org/officeDocument/2006/relationships/image" Target="../media/image221.png"/><Relationship Id="rId14" Type="http://schemas.openxmlformats.org/officeDocument/2006/relationships/image" Target="../media/image267.png"/></Relationships>
</file>

<file path=ppt/slides/_rels/slide67.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6.png"/><Relationship Id="rId2"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270.png"/><Relationship Id="rId4" Type="http://schemas.openxmlformats.org/officeDocument/2006/relationships/image" Target="../media/image245.png"/></Relationships>
</file>

<file path=ppt/slides/_rels/slide68.xml.rels><?xml version="1.0" encoding="UTF-8" standalone="yes"?>
<Relationships xmlns="http://schemas.openxmlformats.org/package/2006/relationships"><Relationship Id="rId8" Type="http://schemas.openxmlformats.org/officeDocument/2006/relationships/image" Target="../media/image2260.png"/><Relationship Id="rId3" Type="http://schemas.openxmlformats.org/officeDocument/2006/relationships/image" Target="../media/image275.png"/><Relationship Id="rId7" Type="http://schemas.openxmlformats.org/officeDocument/2006/relationships/image" Target="../media/image280.png"/><Relationship Id="rId2"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77.png"/><Relationship Id="rId10" Type="http://schemas.openxmlformats.org/officeDocument/2006/relationships/image" Target="../media/image283.png"/><Relationship Id="rId4" Type="http://schemas.openxmlformats.org/officeDocument/2006/relationships/image" Target="../media/image276.png"/><Relationship Id="rId9" Type="http://schemas.openxmlformats.org/officeDocument/2006/relationships/image" Target="../media/image2460.png"/></Relationships>
</file>

<file path=ppt/slides/_rels/slide6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4.png"/><Relationship Id="rId5" Type="http://schemas.openxmlformats.org/officeDocument/2006/relationships/image" Target="../media/image263.png"/><Relationship Id="rId4" Type="http://schemas.openxmlformats.org/officeDocument/2006/relationships/image" Target="../media/image257.png"/></Relationships>
</file>

<file path=ppt/slides/_rels/slide7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6.png"/><Relationship Id="rId7" Type="http://schemas.openxmlformats.org/officeDocument/2006/relationships/image" Target="../media/image289.png"/><Relationship Id="rId2" Type="http://schemas.openxmlformats.org/officeDocument/2006/relationships/image" Target="../media/image2570.png"/><Relationship Id="rId1" Type="http://schemas.openxmlformats.org/officeDocument/2006/relationships/slideLayout" Target="../slideLayouts/slideLayout7.xml"/><Relationship Id="rId6" Type="http://schemas.openxmlformats.org/officeDocument/2006/relationships/image" Target="../media/image288.png"/><Relationship Id="rId5" Type="http://schemas.openxmlformats.org/officeDocument/2006/relationships/image" Target="../media/image274.png"/><Relationship Id="rId4" Type="http://schemas.openxmlformats.org/officeDocument/2006/relationships/image" Target="../media/image271.png"/><Relationship Id="rId9" Type="http://schemas.openxmlformats.org/officeDocument/2006/relationships/image" Target="../media/image2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7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30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7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7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297.png"/><Relationship Id="rId1" Type="http://schemas.openxmlformats.org/officeDocument/2006/relationships/slideLayout" Target="../slideLayouts/slideLayout7.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 Id="rId5" Type="http://schemas.openxmlformats.org/officeDocument/2006/relationships/image" Target="../media/image316.png"/><Relationship Id="rId4" Type="http://schemas.openxmlformats.org/officeDocument/2006/relationships/image" Target="../media/image315.png"/></Relationships>
</file>

<file path=ppt/slides/_rels/slide8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291.png"/><Relationship Id="rId1" Type="http://schemas.openxmlformats.org/officeDocument/2006/relationships/slideLayout" Target="../slideLayouts/slideLayout7.xml"/><Relationship Id="rId4" Type="http://schemas.openxmlformats.org/officeDocument/2006/relationships/image" Target="../media/image292.emf"/></Relationships>
</file>

<file path=ppt/slides/_rels/slide8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326.png"/><Relationship Id="rId1" Type="http://schemas.openxmlformats.org/officeDocument/2006/relationships/slideLayout" Target="../slideLayouts/slideLayout7.xml"/><Relationship Id="rId5" Type="http://schemas.openxmlformats.org/officeDocument/2006/relationships/image" Target="../media/image329.png"/><Relationship Id="rId4" Type="http://schemas.openxmlformats.org/officeDocument/2006/relationships/image" Target="../media/image328.png"/></Relationships>
</file>

<file path=ppt/slides/_rels/slide87.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31.png"/><Relationship Id="rId7" Type="http://schemas.openxmlformats.org/officeDocument/2006/relationships/image" Target="../media/image335.png"/><Relationship Id="rId1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34.png"/><Relationship Id="rId11" Type="http://schemas.openxmlformats.org/officeDocument/2006/relationships/image" Target="../media/image323.png"/><Relationship Id="rId5" Type="http://schemas.openxmlformats.org/officeDocument/2006/relationships/image" Target="../media/image333.png"/><Relationship Id="rId10" Type="http://schemas.openxmlformats.org/officeDocument/2006/relationships/image" Target="../media/image337.png"/><Relationship Id="rId9" Type="http://schemas.openxmlformats.org/officeDocument/2006/relationships/image" Target="../media/image336.png"/></Relationships>
</file>

<file path=ppt/slides/_rels/slide88.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01.png"/><Relationship Id="rId7" Type="http://schemas.openxmlformats.org/officeDocument/2006/relationships/image" Target="../media/image304.png"/><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s>
</file>

<file path=ppt/slides/_rels/slide89.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32.png"/><Relationship Id="rId3" Type="http://schemas.openxmlformats.org/officeDocument/2006/relationships/image" Target="../media/image303.png"/><Relationship Id="rId7" Type="http://schemas.openxmlformats.org/officeDocument/2006/relationships/image" Target="../media/image348.png"/><Relationship Id="rId12" Type="http://schemas.openxmlformats.org/officeDocument/2006/relationships/image" Target="../media/image353.png"/><Relationship Id="rId17" Type="http://schemas.openxmlformats.org/officeDocument/2006/relationships/image" Target="../media/image354.png"/><Relationship Id="rId2" Type="http://schemas.openxmlformats.org/officeDocument/2006/relationships/notesSlide" Target="../notesSlides/notesSlide10.xml"/><Relationship Id="rId16" Type="http://schemas.openxmlformats.org/officeDocument/2006/relationships/image" Target="../media/image344.png"/><Relationship Id="rId1" Type="http://schemas.openxmlformats.org/officeDocument/2006/relationships/slideLayout" Target="../slideLayouts/slideLayout7.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5" Type="http://schemas.openxmlformats.org/officeDocument/2006/relationships/image" Target="../media/image339.png"/><Relationship Id="rId10" Type="http://schemas.openxmlformats.org/officeDocument/2006/relationships/image" Target="../media/image351.png"/><Relationship Id="rId4" Type="http://schemas.openxmlformats.org/officeDocument/2006/relationships/image" Target="../media/image305.png"/><Relationship Id="rId9" Type="http://schemas.openxmlformats.org/officeDocument/2006/relationships/image" Target="../media/image350.png"/><Relationship Id="rId14" Type="http://schemas.openxmlformats.org/officeDocument/2006/relationships/image" Target="../media/image3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0.png"/><Relationship Id="rId3" Type="http://schemas.openxmlformats.org/officeDocument/2006/relationships/image" Target="../media/image308.png"/><Relationship Id="rId7" Type="http://schemas.openxmlformats.org/officeDocument/2006/relationships/image" Target="../media/image358.png"/><Relationship Id="rId12" Type="http://schemas.openxmlformats.org/officeDocument/2006/relationships/image" Target="../media/image3590.png"/><Relationship Id="rId17" Type="http://schemas.openxmlformats.org/officeDocument/2006/relationships/image" Target="../media/image368.png"/><Relationship Id="rId2" Type="http://schemas.openxmlformats.org/officeDocument/2006/relationships/image" Target="../media/image355.png"/><Relationship Id="rId16" Type="http://schemas.openxmlformats.org/officeDocument/2006/relationships/image" Target="../media/image367.png"/><Relationship Id="rId1" Type="http://schemas.openxmlformats.org/officeDocument/2006/relationships/slideLayout" Target="../slideLayouts/slideLayout7.xml"/><Relationship Id="rId6" Type="http://schemas.openxmlformats.org/officeDocument/2006/relationships/image" Target="../media/image357.png"/><Relationship Id="rId11" Type="http://schemas.openxmlformats.org/officeDocument/2006/relationships/image" Target="../media/image3580.png"/><Relationship Id="rId5" Type="http://schemas.openxmlformats.org/officeDocument/2006/relationships/image" Target="../media/image345.png"/><Relationship Id="rId15" Type="http://schemas.openxmlformats.org/officeDocument/2006/relationships/image" Target="../media/image362.png"/><Relationship Id="rId10" Type="http://schemas.openxmlformats.org/officeDocument/2006/relationships/image" Target="../media/image3570.png"/><Relationship Id="rId4" Type="http://schemas.openxmlformats.org/officeDocument/2006/relationships/image" Target="../media/image305.png"/><Relationship Id="rId9" Type="http://schemas.openxmlformats.org/officeDocument/2006/relationships/image" Target="../media/image319.png"/><Relationship Id="rId14" Type="http://schemas.openxmlformats.org/officeDocument/2006/relationships/image" Target="../media/image361.png"/></Relationships>
</file>

<file path=ppt/slides/_rels/slide91.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image" Target="../media/image363.png"/><Relationship Id="rId3" Type="http://schemas.openxmlformats.org/officeDocument/2006/relationships/image" Target="../media/image3190.png"/><Relationship Id="rId7" Type="http://schemas.openxmlformats.org/officeDocument/2006/relationships/image" Target="../media/image378.png"/><Relationship Id="rId12" Type="http://schemas.openxmlformats.org/officeDocument/2006/relationships/image" Target="../media/image382.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7.png"/><Relationship Id="rId11" Type="http://schemas.openxmlformats.org/officeDocument/2006/relationships/image" Target="../media/image381.png"/><Relationship Id="rId5" Type="http://schemas.openxmlformats.org/officeDocument/2006/relationships/image" Target="../media/image376.png"/><Relationship Id="rId10" Type="http://schemas.openxmlformats.org/officeDocument/2006/relationships/image" Target="../media/image380.png"/><Relationship Id="rId4" Type="http://schemas.openxmlformats.org/officeDocument/2006/relationships/image" Target="../media/image305.png"/><Relationship Id="rId9" Type="http://schemas.openxmlformats.org/officeDocument/2006/relationships/image" Target="../media/image325.png"/><Relationship Id="rId14" Type="http://schemas.openxmlformats.org/officeDocument/2006/relationships/image" Target="../media/image385.png"/></Relationships>
</file>

<file path=ppt/slides/_rels/slide9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87.png"/><Relationship Id="rId7" Type="http://schemas.openxmlformats.org/officeDocument/2006/relationships/image" Target="../media/image366.png"/><Relationship Id="rId12" Type="http://schemas.openxmlformats.org/officeDocument/2006/relationships/image" Target="../media/image384.png"/><Relationship Id="rId1" Type="http://schemas.openxmlformats.org/officeDocument/2006/relationships/slideLayout" Target="../slideLayouts/slideLayout7.xml"/><Relationship Id="rId6" Type="http://schemas.openxmlformats.org/officeDocument/2006/relationships/image" Target="../media/image365.png"/><Relationship Id="rId11" Type="http://schemas.openxmlformats.org/officeDocument/2006/relationships/image" Target="../media/image373.png"/><Relationship Id="rId5" Type="http://schemas.openxmlformats.org/officeDocument/2006/relationships/image" Target="../media/image389.png"/><Relationship Id="rId10" Type="http://schemas.openxmlformats.org/officeDocument/2006/relationships/image" Target="../media/image372.png"/><Relationship Id="rId4" Type="http://schemas.openxmlformats.org/officeDocument/2006/relationships/image" Target="../media/image364.png"/><Relationship Id="rId9" Type="http://schemas.openxmlformats.org/officeDocument/2006/relationships/image" Target="../media/image371.png"/></Relationships>
</file>

<file path=ppt/slides/_rels/slide93.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27.png"/><Relationship Id="rId1" Type="http://schemas.openxmlformats.org/officeDocument/2006/relationships/slideLayout" Target="../slideLayouts/slideLayout7.xml"/><Relationship Id="rId5" Type="http://schemas.openxmlformats.org/officeDocument/2006/relationships/image" Target="../media/image330.png"/><Relationship Id="rId4" Type="http://schemas.openxmlformats.org/officeDocument/2006/relationships/image" Target="../media/image388.png"/></Relationships>
</file>

<file path=ppt/slides/_rels/slide94.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401.png"/><Relationship Id="rId7" Type="http://schemas.openxmlformats.org/officeDocument/2006/relationships/image" Target="../media/image405.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391.png"/></Relationships>
</file>

<file path=ppt/slides/_rels/slide95.xml.rels><?xml version="1.0" encoding="UTF-8" standalone="yes"?>
<Relationships xmlns="http://schemas.openxmlformats.org/package/2006/relationships"><Relationship Id="rId3" Type="http://schemas.openxmlformats.org/officeDocument/2006/relationships/image" Target="../media/image408.png"/><Relationship Id="rId7" Type="http://schemas.openxmlformats.org/officeDocument/2006/relationships/image" Target="../media/image393.png"/><Relationship Id="rId2" Type="http://schemas.openxmlformats.org/officeDocument/2006/relationships/image" Target="../media/image407.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342.png"/><Relationship Id="rId4" Type="http://schemas.openxmlformats.org/officeDocument/2006/relationships/image" Target="../media/image409.png"/></Relationships>
</file>

<file path=ppt/slides/_rels/slide96.xml.rels><?xml version="1.0" encoding="UTF-8" standalone="yes"?>
<Relationships xmlns="http://schemas.openxmlformats.org/package/2006/relationships"><Relationship Id="rId8" Type="http://schemas.openxmlformats.org/officeDocument/2006/relationships/image" Target="../media/image415.png"/><Relationship Id="rId7" Type="http://schemas.openxmlformats.org/officeDocument/2006/relationships/image" Target="../media/image395.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407.png"/><Relationship Id="rId5" Type="http://schemas.openxmlformats.org/officeDocument/2006/relationships/image" Target="../media/image409.png"/><Relationship Id="rId4" Type="http://schemas.openxmlformats.org/officeDocument/2006/relationships/image" Target="../media/image408.png"/></Relationships>
</file>

<file path=ppt/slides/_rels/slide97.xml.rels><?xml version="1.0" encoding="UTF-8" standalone="yes"?>
<Relationships xmlns="http://schemas.openxmlformats.org/package/2006/relationships"><Relationship Id="rId8" Type="http://schemas.openxmlformats.org/officeDocument/2006/relationships/image" Target="../media/image418.png"/><Relationship Id="rId7" Type="http://schemas.openxmlformats.org/officeDocument/2006/relationships/image" Target="../media/image398.png"/><Relationship Id="rId2" Type="http://schemas.openxmlformats.org/officeDocument/2006/relationships/image" Target="../media/image374.png"/><Relationship Id="rId1" Type="http://schemas.openxmlformats.org/officeDocument/2006/relationships/slideLayout" Target="../slideLayouts/slideLayout7.xml"/><Relationship Id="rId6" Type="http://schemas.openxmlformats.org/officeDocument/2006/relationships/image" Target="../media/image407.png"/><Relationship Id="rId5" Type="http://schemas.openxmlformats.org/officeDocument/2006/relationships/image" Target="../media/image409.png"/><Relationship Id="rId4" Type="http://schemas.openxmlformats.org/officeDocument/2006/relationships/image" Target="../media/image408.png"/></Relationships>
</file>

<file path=ppt/slides/_rels/slide98.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74.png"/><Relationship Id="rId7" Type="http://schemas.openxmlformats.org/officeDocument/2006/relationships/image" Target="../media/image400.png"/><Relationship Id="rId12" Type="http://schemas.openxmlformats.org/officeDocument/2006/relationships/image" Target="../media/image356.png"/><Relationship Id="rId2" Type="http://schemas.openxmlformats.org/officeDocument/2006/relationships/image" Target="../media/image422.png"/><Relationship Id="rId1" Type="http://schemas.openxmlformats.org/officeDocument/2006/relationships/slideLayout" Target="../slideLayouts/slideLayout7.xml"/><Relationship Id="rId11" Type="http://schemas.openxmlformats.org/officeDocument/2006/relationships/image" Target="../media/image410.png"/><Relationship Id="rId10" Type="http://schemas.openxmlformats.org/officeDocument/2006/relationships/image" Target="../media/image402.png"/><Relationship Id="rId9" Type="http://schemas.openxmlformats.org/officeDocument/2006/relationships/image" Target="../media/image342.png"/><Relationship Id="rId14" Type="http://schemas.openxmlformats.org/officeDocument/2006/relationships/image" Target="../media/image412.png"/></Relationships>
</file>

<file path=ppt/slides/_rels/slide9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png"/><Relationship Id="rId7"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28.png"/><Relationship Id="rId11" Type="http://schemas.openxmlformats.org/officeDocument/2006/relationships/image" Target="../media/image432.png"/><Relationship Id="rId5" Type="http://schemas.openxmlformats.org/officeDocument/2006/relationships/image" Target="../media/image426.png"/><Relationship Id="rId10" Type="http://schemas.openxmlformats.org/officeDocument/2006/relationships/image" Target="../media/image431.png"/><Relationship Id="rId9" Type="http://schemas.openxmlformats.org/officeDocument/2006/relationships/image" Target="../media/image3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p:nvPr>
        </p:nvSpPr>
        <p:spPr>
          <a:xfrm>
            <a:off x="685800" y="1285875"/>
            <a:ext cx="7772400" cy="2287588"/>
          </a:xfrm>
          <a:ln/>
        </p:spPr>
        <p:txBody>
          <a:bodyPr vert="horz" wrap="square" lIns="91440" tIns="45720" rIns="91440" bIns="45720" anchor="ctr" anchorCtr="0"/>
          <a:lstStyle/>
          <a:p>
            <a:pPr eaLnBrk="1" hangingPunct="1">
              <a:buClrTx/>
              <a:buSzTx/>
              <a:buFontTx/>
            </a:pPr>
            <a:r>
              <a:rPr lang="zh-CN" altLang="en-US" sz="6000" b="1" dirty="0">
                <a:solidFill>
                  <a:srgbClr val="FF0066"/>
                </a:solidFill>
              </a:rPr>
              <a:t>半导体物理基础</a:t>
            </a:r>
            <a:endParaRPr lang="zh-CN" altLang="en-US" sz="4000" b="1" dirty="0">
              <a:solidFill>
                <a:srgbClr val="FF0066"/>
              </a:solidFill>
              <a:latin typeface="Times New Roman" panose="02020603050405020304" pitchFamily="18" charset="0"/>
            </a:endParaRPr>
          </a:p>
        </p:txBody>
      </p:sp>
      <p:sp>
        <p:nvSpPr>
          <p:cNvPr id="4099" name="Rectangle 3"/>
          <p:cNvSpPr>
            <a:spLocks noGrp="1"/>
          </p:cNvSpPr>
          <p:nvPr>
            <p:ph type="subTitle" idx="1"/>
          </p:nvPr>
        </p:nvSpPr>
        <p:spPr>
          <a:xfrm>
            <a:off x="323850" y="4175125"/>
            <a:ext cx="8424863" cy="693738"/>
          </a:xfrm>
          <a:ln/>
        </p:spPr>
        <p:txBody>
          <a:bodyPr vert="horz" wrap="square" lIns="91440" tIns="45720" rIns="91440" bIns="45720" anchor="t" anchorCtr="0"/>
          <a:lstStyle/>
          <a:p>
            <a:pPr eaLnBrk="1" hangingPunct="1">
              <a:lnSpc>
                <a:spcPct val="90000"/>
              </a:lnSpc>
              <a:buClrTx/>
              <a:buSzTx/>
              <a:buFontTx/>
            </a:pPr>
            <a:r>
              <a:rPr lang="zh-CN" altLang="en-US" sz="4000" b="1" dirty="0">
                <a:latin typeface="+mn-lt"/>
                <a:ea typeface="+mn-ea"/>
                <a:cs typeface="+mn-cs"/>
              </a:rPr>
              <a:t>东南大学  电子科学与工程学院</a:t>
            </a:r>
          </a:p>
        </p:txBody>
      </p:sp>
    </p:spTree>
  </p:cSld>
  <p:clrMapOvr>
    <a:masterClrMapping/>
  </p:clrMapOvr>
  <p:transition advTm="120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引言：主要的半导体器件</a:t>
            </a:r>
          </a:p>
        </p:txBody>
      </p:sp>
      <p:sp>
        <p:nvSpPr>
          <p:cNvPr id="10" name="Text Box 3"/>
          <p:cNvSpPr txBox="1">
            <a:spLocks noChangeArrowheads="1"/>
          </p:cNvSpPr>
          <p:nvPr/>
        </p:nvSpPr>
        <p:spPr bwMode="auto">
          <a:xfrm>
            <a:off x="468313" y="1341438"/>
            <a:ext cx="8497888" cy="514032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16280" marR="0" lvl="0" indent="-716280" algn="l" defTabSz="914400" rtl="0" eaLnBrk="1" fontAlgn="base" latinLnBrk="0" hangingPunct="1">
              <a:lnSpc>
                <a:spcPct val="100000"/>
              </a:lnSpc>
              <a:spcBef>
                <a:spcPts val="600"/>
              </a:spcBef>
              <a:spcAft>
                <a:spcPct val="0"/>
              </a:spcAft>
              <a:buClrTx/>
              <a:buSzTx/>
              <a:buFontTx/>
              <a:buAutoNum type="arabicPlain" startAt="1874"/>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金半接触：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Braun,</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黄铜矿与金属间的接触电阻与电压的大小和极性有关</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l" defTabSz="914400" rtl="0" eaLnBrk="1" fontAlgn="base" latinLnBrk="0" hangingPunct="1">
              <a:lnSpc>
                <a:spcPct val="100000"/>
              </a:lnSpc>
              <a:spcBef>
                <a:spcPts val="600"/>
              </a:spcBef>
              <a:spcAft>
                <a:spcPct val="0"/>
              </a:spcAft>
              <a:buClrTx/>
              <a:buSzTx/>
              <a:buFontTx/>
              <a:buAutoNum type="arabicPlain" startAt="1907"/>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LED</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Round</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发现了电致发光现象，</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SiC</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供</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10V</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正向电压 时产生淡黄光</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47"/>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BJT</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锗点接触式晶体管。模拟／高速／电流驱动能力</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49"/>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PN</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结：</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Shockley</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发表论文</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52"/>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晶闸管：</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Ebers</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，是一种相当通用的开关器件</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54"/>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太阳能电池：</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Chapin</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利用</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PN</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结研发</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57"/>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异质结</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BJT</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Kroemer</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提高晶体管性能，快速器件</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600"/>
              </a:spcBef>
              <a:spcAft>
                <a:spcPct val="0"/>
              </a:spcAft>
              <a:buClrTx/>
              <a:buSzTx/>
              <a:buFontTx/>
              <a:buAutoNum type="arabicPlain" startAt="1958"/>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隧道二极管：</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Esaki</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在重掺杂</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PN</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结中观察到负阻特性</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l" defTabSz="914400" rtl="0" eaLnBrk="1" fontAlgn="base" latinLnBrk="0" hangingPunct="1">
              <a:lnSpc>
                <a:spcPct val="100000"/>
              </a:lnSpc>
              <a:spcBef>
                <a:spcPts val="600"/>
              </a:spcBef>
              <a:spcAft>
                <a:spcPct val="0"/>
              </a:spcAft>
              <a:buClrTx/>
              <a:buSzTx/>
              <a:buFontTx/>
              <a:buAutoNum type="arabicPlain" startAt="1960"/>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MOSFET</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Kahng</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和</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Atalla</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提出第一个</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MOS</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器件，栅长</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20</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微米</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栅氧化层厚度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100nm</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，铝栅电极，</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AL</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SiO</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3316" name="Group 11"/>
          <p:cNvGrpSpPr/>
          <p:nvPr/>
        </p:nvGrpSpPr>
        <p:grpSpPr>
          <a:xfrm>
            <a:off x="0" y="333375"/>
            <a:ext cx="4716463" cy="863600"/>
            <a:chOff x="0" y="315913"/>
            <a:chExt cx="2428860" cy="755633"/>
          </a:xfrm>
        </p:grpSpPr>
        <p:sp>
          <p:nvSpPr>
            <p:cNvPr id="138245"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8246" name="Rectangle 12"/>
            <p:cNvSpPr>
              <a:spLocks noChangeArrowheads="1"/>
            </p:cNvSpPr>
            <p:nvPr/>
          </p:nvSpPr>
          <p:spPr bwMode="auto">
            <a:xfrm>
              <a:off x="137344" y="428425"/>
              <a:ext cx="2239195" cy="512552"/>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主要的半导体器件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7"/>
          <p:cNvPicPr>
            <a:picLocks noChangeAspect="1"/>
          </p:cNvPicPr>
          <p:nvPr/>
        </p:nvPicPr>
        <p:blipFill>
          <a:blip r:embed="rId2"/>
          <a:stretch>
            <a:fillRect/>
          </a:stretch>
        </p:blipFill>
        <p:spPr>
          <a:xfrm>
            <a:off x="5429250" y="304800"/>
            <a:ext cx="3357563" cy="2425700"/>
          </a:xfrm>
          <a:prstGeom prst="rect">
            <a:avLst/>
          </a:prstGeom>
          <a:noFill/>
          <a:ln w="9525">
            <a:noFill/>
          </a:ln>
        </p:spPr>
      </p:pic>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6500" name="Object 2"/>
              <p:cNvSpPr txBox="1"/>
              <p:nvPr/>
            </p:nvSpPr>
            <p:spPr>
              <a:xfrm>
                <a:off x="755576" y="980728"/>
                <a:ext cx="4072508" cy="12493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b="0" i="1">
                          <a:solidFill>
                            <a:srgbClr val="000000"/>
                          </a:solidFill>
                          <a:latin typeface="Cambria Math" panose="02040503050406030204" pitchFamily="18" charset="0"/>
                          <a:ea typeface="+mn-ea"/>
                        </a:rPr>
                        <m:t>𝑈</m:t>
                      </m:r>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𝑡</m:t>
                              </m:r>
                            </m:sub>
                          </m:sSub>
                          <m:r>
                            <a:rPr lang="zh-CN" altLang="en-US" sz="2400" b="0" i="1">
                              <a:solidFill>
                                <a:srgbClr val="000000"/>
                              </a:solidFill>
                              <a:latin typeface="Cambria Math" panose="02040503050406030204" pitchFamily="18" charset="0"/>
                              <a:ea typeface="+mn-ea"/>
                            </a:rPr>
                            <m:t>𝑐</m:t>
                          </m:r>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𝑛𝑝</m:t>
                          </m:r>
                          <m:r>
                            <a:rPr lang="zh-CN" altLang="en-US" sz="2400" b="0" i="1">
                              <a:solidFill>
                                <a:srgbClr val="000000"/>
                              </a:solidFill>
                              <a:latin typeface="Cambria Math" panose="02040503050406030204" pitchFamily="18" charset="0"/>
                              <a:ea typeface="+mn-ea"/>
                            </a:rPr>
                            <m:t>−</m:t>
                          </m:r>
                          <m:sSubSup>
                            <m:sSubSupPr>
                              <m:ctrlPr>
                                <a:rPr lang="zh-CN" altLang="en-US" sz="2400" b="0" i="1">
                                  <a:solidFill>
                                    <a:srgbClr val="000000"/>
                                  </a:solidFill>
                                  <a:latin typeface="Cambria Math" panose="02040503050406030204" pitchFamily="18" charset="0"/>
                                  <a:ea typeface="+mn-ea"/>
                                </a:rPr>
                              </m:ctrlPr>
                            </m:sSubSup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𝑖</m:t>
                              </m:r>
                            </m:sub>
                            <m:sup>
                              <m:r>
                                <a:rPr lang="zh-CN" altLang="en-US" sz="2400" b="0" i="1">
                                  <a:solidFill>
                                    <a:srgbClr val="000000"/>
                                  </a:solidFill>
                                  <a:latin typeface="Cambria Math" panose="02040503050406030204" pitchFamily="18" charset="0"/>
                                  <a:ea typeface="+mn-ea"/>
                                </a:rPr>
                                <m:t>2</m:t>
                              </m:r>
                            </m:sup>
                          </m:sSubSup>
                          <m:r>
                            <a:rPr lang="zh-CN" altLang="en-US" sz="2400" b="0" i="1">
                              <a:solidFill>
                                <a:srgbClr val="000000"/>
                              </a:solidFill>
                              <a:latin typeface="Cambria Math" panose="02040503050406030204" pitchFamily="18" charset="0"/>
                              <a:ea typeface="+mn-ea"/>
                            </a:rPr>
                            <m:t>)</m:t>
                          </m:r>
                        </m:num>
                        <m:den>
                          <m:r>
                            <a:rPr lang="zh-CN" altLang="en-US" sz="2400" b="0" i="1">
                              <a:solidFill>
                                <a:srgbClr val="000000"/>
                              </a:solidFill>
                              <a:latin typeface="Cambria Math" panose="02040503050406030204" pitchFamily="18" charset="0"/>
                              <a:ea typeface="+mn-ea"/>
                            </a:rPr>
                            <m:t>𝑛</m:t>
                          </m:r>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𝑝</m:t>
                          </m:r>
                          <m:r>
                            <a:rPr lang="zh-CN" altLang="en-US" sz="2400" b="0" i="1">
                              <a:solidFill>
                                <a:srgbClr val="000000"/>
                              </a:solidFill>
                              <a:latin typeface="Cambria Math" panose="02040503050406030204" pitchFamily="18" charset="0"/>
                              <a:ea typeface="+mn-ea"/>
                            </a:rPr>
                            <m:t>+2</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𝑖</m:t>
                              </m:r>
                            </m:sub>
                          </m:sSub>
                          <m:r>
                            <m:rPr>
                              <m:sty m:val="p"/>
                            </m:rPr>
                            <a:rPr lang="zh-CN" altLang="en-US" sz="2400" b="0" i="0">
                              <a:solidFill>
                                <a:srgbClr val="000000"/>
                              </a:solidFill>
                              <a:latin typeface="Cambria Math" panose="02040503050406030204" pitchFamily="18" charset="0"/>
                              <a:ea typeface="+mn-ea"/>
                            </a:rPr>
                            <m:t>ch</m:t>
                          </m:r>
                          <m:d>
                            <m:dPr>
                              <m:ctrlPr>
                                <a:rPr lang="zh-CN" altLang="en-US" sz="2400" b="0" i="1">
                                  <a:solidFill>
                                    <a:srgbClr val="000000"/>
                                  </a:solidFill>
                                  <a:latin typeface="Cambria Math" panose="02040503050406030204" pitchFamily="18" charset="0"/>
                                  <a:ea typeface="+mn-ea"/>
                                </a:rPr>
                              </m:ctrlPr>
                            </m:dPr>
                            <m:e>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𝑡</m:t>
                                      </m:r>
                                    </m:sub>
                                  </m:sSub>
                                  <m:r>
                                    <a:rPr lang="zh-CN" altLang="en-US" sz="2400" b="0" i="1">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𝑖</m:t>
                                      </m:r>
                                    </m:sub>
                                  </m:sSub>
                                </m:num>
                                <m:den>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den>
                              </m:f>
                            </m:e>
                          </m:d>
                        </m:den>
                      </m:f>
                    </m:oMath>
                  </m:oMathPara>
                </a14:m>
                <a:endParaRPr lang="zh-CN" altLang="en-US" sz="2400" b="0" dirty="0">
                  <a:latin typeface="+mn-ea"/>
                  <a:ea typeface="+mn-ea"/>
                </a:endParaRPr>
              </a:p>
            </p:txBody>
          </p:sp>
        </mc:Choice>
        <mc:Fallback xmlns="">
          <p:sp>
            <p:nvSpPr>
              <p:cNvPr id="106500" name="Object 2"/>
              <p:cNvSpPr txBox="1">
                <a:spLocks noRot="1" noChangeAspect="1" noMove="1" noResize="1" noEditPoints="1" noAdjustHandles="1" noChangeArrowheads="1" noChangeShapeType="1" noTextEdit="1"/>
              </p:cNvSpPr>
              <p:nvPr/>
            </p:nvSpPr>
            <p:spPr>
              <a:xfrm>
                <a:off x="755576" y="980728"/>
                <a:ext cx="4072508" cy="1249363"/>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3" name="Text Box 8"/>
          <p:cNvSpPr txBox="1"/>
          <p:nvPr/>
        </p:nvSpPr>
        <p:spPr>
          <a:xfrm>
            <a:off x="214313" y="3716338"/>
            <a:ext cx="59039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800" b="1" dirty="0">
                <a:latin typeface="宋体" panose="02010600030101010101" pitchFamily="2" charset="-122"/>
              </a:rPr>
              <a:t>若</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t</a:t>
            </a:r>
            <a:r>
              <a:rPr lang="zh-CN" altLang="en-US" sz="2800" b="1" dirty="0">
                <a:latin typeface="宋体" panose="02010600030101010101" pitchFamily="2" charset="-122"/>
              </a:rPr>
              <a:t>靠近</a:t>
            </a:r>
            <a:r>
              <a:rPr lang="en-US" altLang="zh-CN" sz="2800" b="1" i="1" dirty="0">
                <a:latin typeface="Times New Roman" panose="02020603050405020304" pitchFamily="18" charset="0"/>
              </a:rPr>
              <a:t>E</a:t>
            </a:r>
            <a:r>
              <a:rPr lang="en-US" altLang="zh-CN" sz="2800" b="1" i="1" baseline="-25000" dirty="0">
                <a:latin typeface="Times New Roman" panose="02020603050405020304" pitchFamily="18" charset="0"/>
              </a:rPr>
              <a:t>c</a:t>
            </a:r>
            <a:r>
              <a:rPr lang="zh-CN" altLang="en-US" sz="2800" b="1" dirty="0">
                <a:latin typeface="宋体" panose="02010600030101010101" pitchFamily="2" charset="-122"/>
              </a:rPr>
              <a:t>：俘获电子的能力增强</a:t>
            </a:r>
          </a:p>
        </p:txBody>
      </p:sp>
      <p:grpSp>
        <p:nvGrpSpPr>
          <p:cNvPr id="2" name="组合 1">
            <a:extLst>
              <a:ext uri="{FF2B5EF4-FFF2-40B4-BE49-F238E27FC236}">
                <a16:creationId xmlns:a16="http://schemas.microsoft.com/office/drawing/2014/main" id="{2D161FC7-6AEA-479D-AD4D-103BF780218D}"/>
              </a:ext>
            </a:extLst>
          </p:cNvPr>
          <p:cNvGrpSpPr/>
          <p:nvPr/>
        </p:nvGrpSpPr>
        <p:grpSpPr>
          <a:xfrm>
            <a:off x="6257925" y="4027488"/>
            <a:ext cx="2562225" cy="519112"/>
            <a:chOff x="6257925" y="4027488"/>
            <a:chExt cx="2562225" cy="519112"/>
          </a:xfrm>
        </p:grpSpPr>
        <p:sp>
          <p:nvSpPr>
            <p:cNvPr id="14" name="Text Box 9"/>
            <p:cNvSpPr txBox="1"/>
            <p:nvPr/>
          </p:nvSpPr>
          <p:spPr>
            <a:xfrm>
              <a:off x="6659563" y="4027488"/>
              <a:ext cx="21605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latin typeface="宋体" panose="02010600030101010101" pitchFamily="2" charset="-122"/>
                </a:rPr>
                <a:t>不利于复合</a:t>
              </a:r>
            </a:p>
          </p:txBody>
        </p:sp>
        <p:sp>
          <p:nvSpPr>
            <p:cNvPr id="15" name="AutoShape 10"/>
            <p:cNvSpPr/>
            <p:nvPr/>
          </p:nvSpPr>
          <p:spPr>
            <a:xfrm>
              <a:off x="6257925" y="4203700"/>
              <a:ext cx="457200" cy="228600"/>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grpSp>
      <p:sp>
        <p:nvSpPr>
          <p:cNvPr id="16" name="Text Box 11"/>
          <p:cNvSpPr txBox="1">
            <a:spLocks noChangeArrowheads="1"/>
          </p:cNvSpPr>
          <p:nvPr/>
        </p:nvSpPr>
        <p:spPr bwMode="auto">
          <a:xfrm>
            <a:off x="531813" y="2828354"/>
            <a:ext cx="5040313" cy="52863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8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处禁带中央，复合率最大。</a:t>
            </a:r>
          </a:p>
        </p:txBody>
      </p:sp>
      <p:sp>
        <p:nvSpPr>
          <p:cNvPr id="17" name="Text Box 17"/>
          <p:cNvSpPr txBox="1">
            <a:spLocks noChangeArrowheads="1"/>
          </p:cNvSpPr>
          <p:nvPr/>
        </p:nvSpPr>
        <p:spPr bwMode="auto">
          <a:xfrm>
            <a:off x="1857375" y="5476875"/>
            <a:ext cx="5000625" cy="523875"/>
          </a:xfrm>
          <a:prstGeom prst="rect">
            <a:avLst/>
          </a:prstGeom>
          <a:solidFill>
            <a:srgbClr val="FFA3A3"/>
          </a:solidFill>
          <a:ln w="9525">
            <a:noFill/>
            <a:miter lim="800000"/>
          </a:ln>
          <a:effectLst>
            <a:outerShdw blurRad="50800" dist="38100" dir="2700000" algn="tl" rotWithShape="0">
              <a:prstClr val="black">
                <a:alpha val="40000"/>
              </a:prstClr>
            </a:outerShdw>
          </a:effectLst>
        </p:spPr>
        <p:txBody>
          <a:bodyPr>
            <a:spAutoFit/>
          </a:bodyPr>
          <a:lstStyle/>
          <a:p>
            <a:pPr marR="0" algn="ctr" defTabSz="914400" eaLnBrk="1" hangingPunct="1">
              <a:spcBef>
                <a:spcPct val="50000"/>
              </a:spcBef>
              <a:buClrTx/>
              <a:buSzTx/>
              <a:buFontTx/>
              <a:buNone/>
              <a:defRPr/>
            </a:pPr>
            <a:r>
              <a:rPr kumimoji="1" lang="en-US" altLang="zh-CN" sz="2800" i="1" kern="1200" cap="none" spc="0" normalizeH="0" baseline="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E</a:t>
            </a:r>
            <a:r>
              <a:rPr kumimoji="1" lang="en-US" altLang="zh-CN" sz="2800" i="1" kern="1200" cap="none" spc="0" normalizeH="0" baseline="-2500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800" kern="1200" cap="none" spc="0" normalizeH="0" baseline="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i="1" kern="1200" cap="none" spc="0" normalizeH="0" baseline="0" noProof="0" dirty="0" err="1">
                <a:solidFill>
                  <a:schemeClr val="tx2"/>
                </a:solidFill>
                <a:latin typeface="Times New Roman" panose="02020603050405020304" pitchFamily="18" charset="0"/>
                <a:ea typeface="宋体" panose="02010600030101010101" pitchFamily="2" charset="-122"/>
                <a:cs typeface="Times New Roman" panose="02020603050405020304" pitchFamily="18" charset="0"/>
              </a:rPr>
              <a:t>E</a:t>
            </a:r>
            <a:r>
              <a:rPr kumimoji="1" lang="en-US" altLang="zh-CN" sz="2800" i="1" kern="1200" cap="none" spc="0" normalizeH="0" baseline="-25000" noProof="0" dirty="0" err="1">
                <a:solidFill>
                  <a:schemeClr val="tx2"/>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800" i="1" kern="1200" cap="none" spc="0" normalizeH="0" baseline="-2500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kern="1200" cap="none" spc="0" normalizeH="0" baseline="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kern="1200" cap="none" spc="0" normalizeH="0" baseline="0" noProof="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最有效的复合中心</a:t>
            </a:r>
          </a:p>
        </p:txBody>
      </p:sp>
      <p:sp>
        <p:nvSpPr>
          <p:cNvPr id="18" name="Text Box 18"/>
          <p:cNvSpPr txBox="1"/>
          <p:nvPr/>
        </p:nvSpPr>
        <p:spPr>
          <a:xfrm>
            <a:off x="2319338" y="4357688"/>
            <a:ext cx="38163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800" b="1" dirty="0">
                <a:latin typeface="宋体" panose="02010600030101010101" pitchFamily="2" charset="-122"/>
              </a:rPr>
              <a:t>俘获空穴的能力减弱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animBg="1"/>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复合：其它复合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107523" name="Group 5"/>
          <p:cNvGrpSpPr/>
          <p:nvPr/>
        </p:nvGrpSpPr>
        <p:grpSpPr>
          <a:xfrm>
            <a:off x="0" y="315913"/>
            <a:ext cx="2786063" cy="755650"/>
            <a:chOff x="0" y="315913"/>
            <a:chExt cx="7500958" cy="755650"/>
          </a:xfrm>
        </p:grpSpPr>
        <p:sp>
          <p:nvSpPr>
            <p:cNvPr id="72717" name="Oval 15"/>
            <p:cNvSpPr>
              <a:spLocks noChangeArrowheads="1"/>
            </p:cNvSpPr>
            <p:nvPr/>
          </p:nvSpPr>
          <p:spPr bwMode="auto">
            <a:xfrm>
              <a:off x="0" y="315913"/>
              <a:ext cx="7500958" cy="755650"/>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2718" name="Rectangle 17"/>
            <p:cNvSpPr>
              <a:spLocks noChangeArrowheads="1"/>
            </p:cNvSpPr>
            <p:nvPr/>
          </p:nvSpPr>
          <p:spPr bwMode="auto">
            <a:xfrm>
              <a:off x="431680" y="365125"/>
              <a:ext cx="6701709" cy="584200"/>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其它复合</a:t>
              </a:r>
            </a:p>
          </p:txBody>
        </p:sp>
      </p:grpSp>
      <p:sp>
        <p:nvSpPr>
          <p:cNvPr id="22" name="Text Box 3"/>
          <p:cNvSpPr txBox="1">
            <a:spLocks noChangeArrowheads="1"/>
          </p:cNvSpPr>
          <p:nvPr/>
        </p:nvSpPr>
        <p:spPr bwMode="auto">
          <a:xfrm>
            <a:off x="857250" y="2098675"/>
            <a:ext cx="7500938" cy="936347"/>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半导体表面状态对非平衡载流子也有很大影响，表面处的</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杂质</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和表面特有的</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缺陷</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也在禁带形成复合中心。</a:t>
            </a:r>
          </a:p>
        </p:txBody>
      </p:sp>
      <p:sp>
        <p:nvSpPr>
          <p:cNvPr id="24" name="Text Box 5"/>
          <p:cNvSpPr txBox="1">
            <a:spLocks noChangeArrowheads="1"/>
          </p:cNvSpPr>
          <p:nvPr/>
        </p:nvSpPr>
        <p:spPr bwMode="auto">
          <a:xfrm>
            <a:off x="822325" y="3275617"/>
            <a:ext cx="7821613"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表面氧化层、水汽、杂质的污染、表面缺陷或损伤。</a:t>
            </a:r>
          </a:p>
        </p:txBody>
      </p:sp>
      <mc:AlternateContent xmlns:mc="http://schemas.openxmlformats.org/markup-compatibility/2006" xmlns:a14="http://schemas.microsoft.com/office/drawing/2010/main">
        <mc:Choice Requires="a14">
          <p:sp>
            <p:nvSpPr>
              <p:cNvPr id="25" name="Object 2"/>
              <p:cNvSpPr txBox="1"/>
              <p:nvPr/>
            </p:nvSpPr>
            <p:spPr>
              <a:xfrm>
                <a:off x="3500438" y="4851400"/>
                <a:ext cx="1928812" cy="5778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𝑠</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𝑠</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𝑠</m:t>
                          </m:r>
                        </m:sub>
                      </m:sSub>
                    </m:oMath>
                  </m:oMathPara>
                </a14:m>
                <a:endParaRPr lang="zh-CN" altLang="en-US" sz="2400" dirty="0">
                  <a:latin typeface="+mn-ea"/>
                  <a:ea typeface="+mn-ea"/>
                </a:endParaRPr>
              </a:p>
            </p:txBody>
          </p:sp>
        </mc:Choice>
        <mc:Fallback xmlns="">
          <p:sp>
            <p:nvSpPr>
              <p:cNvPr id="25" name="Object 2"/>
              <p:cNvSpPr txBox="1">
                <a:spLocks noRot="1" noChangeAspect="1" noMove="1" noResize="1" noEditPoints="1" noAdjustHandles="1" noChangeArrowheads="1" noChangeShapeType="1" noTextEdit="1"/>
              </p:cNvSpPr>
              <p:nvPr/>
            </p:nvSpPr>
            <p:spPr>
              <a:xfrm>
                <a:off x="3500438" y="4851400"/>
                <a:ext cx="1928812" cy="577850"/>
              </a:xfrm>
              <a:prstGeom prst="rect">
                <a:avLst/>
              </a:prstGeom>
              <a:blipFill>
                <a:blip r:embed="rId2"/>
                <a:stretch>
                  <a:fillRect l="-631"/>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1EDB3F32-8BBE-4A88-8812-29E864FD029A}"/>
              </a:ext>
            </a:extLst>
          </p:cNvPr>
          <p:cNvGrpSpPr/>
          <p:nvPr/>
        </p:nvGrpSpPr>
        <p:grpSpPr>
          <a:xfrm>
            <a:off x="5189299" y="5270063"/>
            <a:ext cx="3405992" cy="967249"/>
            <a:chOff x="5189299" y="5270063"/>
            <a:chExt cx="3405992" cy="967249"/>
          </a:xfrm>
        </p:grpSpPr>
        <p:sp>
          <p:nvSpPr>
            <p:cNvPr id="26" name="Line 8"/>
            <p:cNvSpPr/>
            <p:nvPr/>
          </p:nvSpPr>
          <p:spPr>
            <a:xfrm>
              <a:off x="5189299" y="5270063"/>
              <a:ext cx="1008063" cy="360363"/>
            </a:xfrm>
            <a:prstGeom prst="line">
              <a:avLst/>
            </a:prstGeom>
            <a:ln w="9525" cap="flat" cmpd="sng">
              <a:solidFill>
                <a:schemeClr val="tx1"/>
              </a:solidFill>
              <a:prstDash val="solid"/>
              <a:headEnd type="none" w="med" len="med"/>
              <a:tailEnd type="triangle" w="med" len="med"/>
            </a:ln>
          </p:spPr>
        </p:sp>
        <p:sp>
          <p:nvSpPr>
            <p:cNvPr id="27" name="Text Box 9"/>
            <p:cNvSpPr txBox="1"/>
            <p:nvPr/>
          </p:nvSpPr>
          <p:spPr>
            <a:xfrm>
              <a:off x="5929878" y="5529287"/>
              <a:ext cx="266541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0000FF"/>
                  </a:solidFill>
                  <a:latin typeface="+mn-ea"/>
                </a:rPr>
                <a:t>表面处的非子浓度</a:t>
              </a:r>
              <a:r>
                <a:rPr lang="en-US" altLang="zh-CN" sz="2000" b="1" dirty="0">
                  <a:solidFill>
                    <a:srgbClr val="0000FF"/>
                  </a:solidFill>
                  <a:latin typeface="+mn-ea"/>
                </a:rPr>
                <a:t>(1/cm</a:t>
              </a:r>
              <a:r>
                <a:rPr lang="en-US" altLang="zh-CN" sz="2000" b="1" baseline="30000" dirty="0">
                  <a:solidFill>
                    <a:srgbClr val="0000FF"/>
                  </a:solidFill>
                  <a:latin typeface="+mn-ea"/>
                </a:rPr>
                <a:t>3</a:t>
              </a:r>
              <a:r>
                <a:rPr lang="en-US" altLang="zh-CN" sz="2000" b="1" dirty="0">
                  <a:solidFill>
                    <a:srgbClr val="0000FF"/>
                  </a:solidFill>
                  <a:latin typeface="+mn-ea"/>
                </a:rPr>
                <a:t>)</a:t>
              </a:r>
              <a:endParaRPr lang="zh-CN" altLang="en-US" sz="2000" b="1" dirty="0">
                <a:solidFill>
                  <a:srgbClr val="0000FF"/>
                </a:solidFill>
                <a:latin typeface="+mn-ea"/>
              </a:endParaRPr>
            </a:p>
          </p:txBody>
        </p:sp>
      </p:grpSp>
      <p:sp>
        <p:nvSpPr>
          <p:cNvPr id="28" name="Text Box 10"/>
          <p:cNvSpPr txBox="1"/>
          <p:nvPr/>
        </p:nvSpPr>
        <p:spPr>
          <a:xfrm>
            <a:off x="857250" y="4010774"/>
            <a:ext cx="807243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宋体" panose="02010600030101010101" pitchFamily="2" charset="-122"/>
              </a:rPr>
              <a:t>单位时间通过</a:t>
            </a:r>
            <a:r>
              <a:rPr lang="zh-CN" altLang="en-US" sz="2400" b="1" dirty="0">
                <a:solidFill>
                  <a:srgbClr val="FF0000"/>
                </a:solidFill>
                <a:latin typeface="宋体" panose="02010600030101010101" pitchFamily="2" charset="-122"/>
              </a:rPr>
              <a:t>单位表面积</a:t>
            </a:r>
            <a:r>
              <a:rPr lang="zh-CN" altLang="en-US" sz="2400" b="1" dirty="0">
                <a:latin typeface="宋体" panose="02010600030101010101" pitchFamily="2" charset="-122"/>
              </a:rPr>
              <a:t>复合掉的电子空穴数</a:t>
            </a:r>
            <a:r>
              <a:rPr lang="en-US" altLang="zh-CN" sz="2400" b="1" dirty="0">
                <a:latin typeface="宋体" panose="02010600030101010101" pitchFamily="2" charset="-122"/>
              </a:rPr>
              <a:t>(1/cm</a:t>
            </a:r>
            <a:r>
              <a:rPr lang="en-US" altLang="zh-CN" sz="2400" b="1" baseline="30000" dirty="0">
                <a:latin typeface="宋体" panose="02010600030101010101" pitchFamily="2" charset="-122"/>
              </a:rPr>
              <a:t>2 .</a:t>
            </a:r>
            <a:r>
              <a:rPr lang="en-US" altLang="zh-CN" sz="2400" b="1" dirty="0">
                <a:latin typeface="宋体" panose="02010600030101010101" pitchFamily="2" charset="-122"/>
              </a:rPr>
              <a:t>s)</a:t>
            </a:r>
            <a:r>
              <a:rPr lang="zh-CN" altLang="en-US" sz="2400" b="1" dirty="0">
                <a:latin typeface="宋体" panose="02010600030101010101" pitchFamily="2" charset="-122"/>
              </a:rPr>
              <a:t>：</a:t>
            </a:r>
            <a:endParaRPr lang="en-US" altLang="zh-CN" sz="2400" b="1" dirty="0">
              <a:latin typeface="宋体" panose="02010600030101010101" pitchFamily="2" charset="-122"/>
            </a:endParaRPr>
          </a:p>
        </p:txBody>
      </p:sp>
      <p:grpSp>
        <p:nvGrpSpPr>
          <p:cNvPr id="2" name="组合 1">
            <a:extLst>
              <a:ext uri="{FF2B5EF4-FFF2-40B4-BE49-F238E27FC236}">
                <a16:creationId xmlns:a16="http://schemas.microsoft.com/office/drawing/2014/main" id="{C098E8E2-BB5A-47CD-B86F-5392DFEE873C}"/>
              </a:ext>
            </a:extLst>
          </p:cNvPr>
          <p:cNvGrpSpPr/>
          <p:nvPr/>
        </p:nvGrpSpPr>
        <p:grpSpPr>
          <a:xfrm>
            <a:off x="3110250" y="5270386"/>
            <a:ext cx="1873250" cy="1164545"/>
            <a:chOff x="3110250" y="5270386"/>
            <a:chExt cx="1873250" cy="1164545"/>
          </a:xfrm>
        </p:grpSpPr>
        <p:sp>
          <p:nvSpPr>
            <p:cNvPr id="29" name="Line 11"/>
            <p:cNvSpPr/>
            <p:nvPr/>
          </p:nvSpPr>
          <p:spPr>
            <a:xfrm flipH="1">
              <a:off x="4067944" y="5270386"/>
              <a:ext cx="287338" cy="503237"/>
            </a:xfrm>
            <a:prstGeom prst="line">
              <a:avLst/>
            </a:prstGeom>
            <a:ln w="9525" cap="flat" cmpd="sng">
              <a:solidFill>
                <a:schemeClr val="tx1"/>
              </a:solidFill>
              <a:prstDash val="solid"/>
              <a:headEnd type="none" w="med" len="med"/>
              <a:tailEnd type="triangle" w="med" len="med"/>
            </a:ln>
          </p:spPr>
        </p:sp>
        <p:sp>
          <p:nvSpPr>
            <p:cNvPr id="30" name="Text Box 12"/>
            <p:cNvSpPr txBox="1"/>
            <p:nvPr/>
          </p:nvSpPr>
          <p:spPr>
            <a:xfrm>
              <a:off x="3110250" y="5733256"/>
              <a:ext cx="187325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FF0000"/>
                  </a:solidFill>
                  <a:latin typeface="+mn-ea"/>
                </a:rPr>
                <a:t>表面复合速度（</a:t>
              </a:r>
              <a:r>
                <a:rPr lang="en-US" altLang="zh-CN" sz="2000" b="1" dirty="0">
                  <a:solidFill>
                    <a:srgbClr val="FF0000"/>
                  </a:solidFill>
                  <a:latin typeface="+mn-ea"/>
                </a:rPr>
                <a:t>cm/s)</a:t>
              </a:r>
            </a:p>
          </p:txBody>
        </p:sp>
      </p:grpSp>
      <p:sp>
        <p:nvSpPr>
          <p:cNvPr id="15" name="Rectangle 14"/>
          <p:cNvSpPr>
            <a:spLocks noChangeArrowheads="1"/>
          </p:cNvSpPr>
          <p:nvPr/>
        </p:nvSpPr>
        <p:spPr bwMode="auto">
          <a:xfrm>
            <a:off x="539750" y="1284288"/>
            <a:ext cx="2663825" cy="522288"/>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表面复合：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复合：其它复合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108547" name="Picture 4"/>
          <p:cNvPicPr>
            <a:picLocks noChangeAspect="1"/>
          </p:cNvPicPr>
          <p:nvPr/>
        </p:nvPicPr>
        <p:blipFill>
          <a:blip r:embed="rId2"/>
          <a:stretch>
            <a:fillRect/>
          </a:stretch>
        </p:blipFill>
        <p:spPr>
          <a:xfrm>
            <a:off x="990600" y="1260475"/>
            <a:ext cx="2571750" cy="2373313"/>
          </a:xfrm>
          <a:prstGeom prst="rect">
            <a:avLst/>
          </a:prstGeom>
          <a:noFill/>
          <a:ln w="9525">
            <a:noFill/>
          </a:ln>
        </p:spPr>
      </p:pic>
      <mc:AlternateContent xmlns:mc="http://schemas.openxmlformats.org/markup-compatibility/2006" xmlns:a14="http://schemas.microsoft.com/office/drawing/2010/main">
        <mc:Choice Requires="a14">
          <p:sp>
            <p:nvSpPr>
              <p:cNvPr id="7" name="Object 2"/>
              <p:cNvSpPr txBox="1"/>
              <p:nvPr/>
            </p:nvSpPr>
            <p:spPr>
              <a:xfrm>
                <a:off x="1144712" y="3789040"/>
                <a:ext cx="2707208" cy="147161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𝑅</m:t>
                          </m:r>
                        </m:e>
                        <m:sub>
                          <m:r>
                            <a:rPr lang="zh-CN" altLang="en-US" sz="2400" i="1">
                              <a:solidFill>
                                <a:srgbClr val="000000"/>
                              </a:solidFill>
                              <a:latin typeface="Cambria Math" panose="02040503050406030204" pitchFamily="18" charset="0"/>
                              <a:ea typeface="+mn-ea"/>
                            </a:rPr>
                            <m:t>𝑛𝑛</m:t>
                          </m:r>
                        </m:sub>
                      </m:sSub>
                      <m:r>
                        <m:rPr>
                          <m:aln/>
                        </m:rP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𝑟</m:t>
                          </m:r>
                        </m:e>
                        <m:sub>
                          <m:r>
                            <m:rPr>
                              <m:sty m:val="p"/>
                            </m:rPr>
                            <a:rPr lang="zh-CN" altLang="en-US" sz="2400" i="0">
                              <a:solidFill>
                                <a:srgbClr val="000000"/>
                              </a:solidFill>
                              <a:latin typeface="Cambria Math" panose="02040503050406030204" pitchFamily="18" charset="0"/>
                              <a:ea typeface="+mn-ea"/>
                            </a:rPr>
                            <m:t>n</m:t>
                          </m:r>
                        </m:sub>
                      </m:sSub>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𝑛</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oMath>
                    <m:oMath xmlns:m="http://schemas.openxmlformats.org/officeDocument/2006/math">
                      <m:r>
                        <m:rPr>
                          <m:aln/>
                        </m:rP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𝑅</m:t>
                          </m:r>
                        </m:e>
                        <m:sub>
                          <m:r>
                            <a:rPr lang="zh-CN" altLang="en-US" sz="2400" i="1">
                              <a:solidFill>
                                <a:srgbClr val="000000"/>
                              </a:solidFill>
                              <a:latin typeface="Cambria Math" panose="02040503050406030204" pitchFamily="18" charset="0"/>
                              <a:ea typeface="+mn-ea"/>
                            </a:rPr>
                            <m:t>𝑛𝑛</m:t>
                          </m:r>
                          <m:r>
                            <a:rPr lang="zh-CN" altLang="en-US" sz="2400" i="1">
                              <a:solidFill>
                                <a:srgbClr val="000000"/>
                              </a:solidFill>
                              <a:latin typeface="Cambria Math" panose="02040503050406030204" pitchFamily="18" charset="0"/>
                              <a:ea typeface="+mn-ea"/>
                            </a:rPr>
                            <m:t>0</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𝑛</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sSup>
                            <m:sSupPr>
                              <m:ctrlPr>
                                <a:rPr lang="zh-CN" altLang="en-US" sz="2400" i="1">
                                  <a:solidFill>
                                    <a:srgbClr val="000000"/>
                                  </a:solidFill>
                                  <a:latin typeface="Cambria Math" panose="02040503050406030204" pitchFamily="18" charset="0"/>
                                  <a:ea typeface="+mn-ea"/>
                                </a:rPr>
                              </m:ctrlPr>
                            </m:sSup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e>
                            <m:sup>
                              <m:r>
                                <a:rPr lang="zh-CN" altLang="en-US" sz="2400" i="1">
                                  <a:solidFill>
                                    <a:srgbClr val="000000"/>
                                  </a:solidFill>
                                  <a:latin typeface="Cambria Math" panose="02040503050406030204" pitchFamily="18" charset="0"/>
                                  <a:ea typeface="+mn-ea"/>
                                </a:rPr>
                                <m:t>2</m:t>
                              </m:r>
                            </m:sup>
                          </m:s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latin typeface="+mn-ea"/>
                  <a:ea typeface="+mn-ea"/>
                </a:endParaRPr>
              </a:p>
            </p:txBody>
          </p:sp>
        </mc:Choice>
        <mc:Fallback xmlns="">
          <p:sp>
            <p:nvSpPr>
              <p:cNvPr id="7" name="Object 2"/>
              <p:cNvSpPr txBox="1">
                <a:spLocks noRot="1" noChangeAspect="1" noMove="1" noResize="1" noEditPoints="1" noAdjustHandles="1" noChangeArrowheads="1" noChangeShapeType="1" noTextEdit="1"/>
              </p:cNvSpPr>
              <p:nvPr/>
            </p:nvSpPr>
            <p:spPr>
              <a:xfrm>
                <a:off x="1144712" y="3789040"/>
                <a:ext cx="2707208" cy="1471614"/>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3"/>
              <p:cNvSpPr txBox="1"/>
              <p:nvPr/>
            </p:nvSpPr>
            <p:spPr>
              <a:xfrm>
                <a:off x="5043488" y="3879528"/>
                <a:ext cx="2259012" cy="1238249"/>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𝐺</m:t>
                          </m:r>
                        </m:e>
                        <m:sub>
                          <m:r>
                            <a:rPr lang="zh-CN" altLang="en-US" sz="2400" i="1">
                              <a:solidFill>
                                <a:srgbClr val="000000"/>
                              </a:solidFill>
                              <a:latin typeface="Cambria Math" panose="02040503050406030204" pitchFamily="18" charset="0"/>
                              <a:ea typeface="+mn-ea"/>
                            </a:rPr>
                            <m:t>𝑛𝑛</m:t>
                          </m:r>
                        </m:sub>
                      </m:sSub>
                      <m:r>
                        <m:rPr>
                          <m:aln/>
                        </m:rP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𝑛</m:t>
                      </m:r>
                    </m:oMath>
                    <m:oMath xmlns:m="http://schemas.openxmlformats.org/officeDocument/2006/math">
                      <m:r>
                        <m:rPr>
                          <m:aln/>
                        </m:rP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𝐺</m:t>
                          </m:r>
                        </m:e>
                        <m:sub>
                          <m:r>
                            <a:rPr lang="zh-CN" altLang="en-US" sz="2400" i="1">
                              <a:solidFill>
                                <a:srgbClr val="000000"/>
                              </a:solidFill>
                              <a:latin typeface="Cambria Math" panose="02040503050406030204" pitchFamily="18" charset="0"/>
                              <a:ea typeface="+mn-ea"/>
                            </a:rPr>
                            <m:t>𝑛𝑛</m:t>
                          </m:r>
                          <m:r>
                            <a:rPr lang="zh-CN" altLang="en-US" sz="2400" i="1">
                              <a:solidFill>
                                <a:srgbClr val="000000"/>
                              </a:solidFill>
                              <a:latin typeface="Cambria Math" panose="02040503050406030204" pitchFamily="18" charset="0"/>
                              <a:ea typeface="+mn-ea"/>
                            </a:rPr>
                            <m:t>0</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𝑛</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latin typeface="+mn-ea"/>
                  <a:ea typeface="+mn-ea"/>
                </a:endParaRPr>
              </a:p>
            </p:txBody>
          </p:sp>
        </mc:Choice>
        <mc:Fallback xmlns="">
          <p:sp>
            <p:nvSpPr>
              <p:cNvPr id="8" name="Object 3"/>
              <p:cNvSpPr txBox="1">
                <a:spLocks noRot="1" noChangeAspect="1" noMove="1" noResize="1" noEditPoints="1" noAdjustHandles="1" noChangeArrowheads="1" noChangeShapeType="1" noTextEdit="1"/>
              </p:cNvSpPr>
              <p:nvPr/>
            </p:nvSpPr>
            <p:spPr>
              <a:xfrm>
                <a:off x="5043488" y="3879528"/>
                <a:ext cx="2259012" cy="1238249"/>
              </a:xfrm>
              <a:prstGeom prst="rect">
                <a:avLst/>
              </a:prstGeom>
              <a:blipFill>
                <a:blip r:embed="rId4"/>
                <a:stretch>
                  <a:fillRect l="-539"/>
                </a:stretch>
              </a:blipFill>
              <a:ln w="38100">
                <a:noFill/>
                <a:miter/>
              </a:ln>
            </p:spPr>
            <p:txBody>
              <a:bodyPr/>
              <a:lstStyle/>
              <a:p>
                <a:r>
                  <a:rPr lang="zh-CN" altLang="en-US">
                    <a:noFill/>
                  </a:rPr>
                  <a:t> </a:t>
                </a:r>
              </a:p>
            </p:txBody>
          </p:sp>
        </mc:Fallback>
      </mc:AlternateContent>
      <p:pic>
        <p:nvPicPr>
          <p:cNvPr id="71687" name="Picture 9"/>
          <p:cNvPicPr>
            <a:picLocks noChangeAspect="1"/>
          </p:cNvPicPr>
          <p:nvPr/>
        </p:nvPicPr>
        <p:blipFill>
          <a:blip r:embed="rId5"/>
          <a:stretch>
            <a:fillRect/>
          </a:stretch>
        </p:blipFill>
        <p:spPr>
          <a:xfrm>
            <a:off x="4889500" y="1117600"/>
            <a:ext cx="2259013" cy="2428875"/>
          </a:xfrm>
          <a:prstGeom prst="rect">
            <a:avLst/>
          </a:prstGeom>
          <a:noFill/>
          <a:ln w="9525">
            <a:noFill/>
          </a:ln>
        </p:spPr>
      </p:pic>
      <p:cxnSp>
        <p:nvCxnSpPr>
          <p:cNvPr id="12" name="直接箭头连接符 8"/>
          <p:cNvCxnSpPr/>
          <p:nvPr/>
        </p:nvCxnSpPr>
        <p:spPr>
          <a:xfrm rot="5400000" flipH="1" flipV="1">
            <a:off x="1633538" y="2046288"/>
            <a:ext cx="1071563" cy="500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8552" name="TextBox 9"/>
          <p:cNvSpPr txBox="1"/>
          <p:nvPr/>
        </p:nvSpPr>
        <p:spPr>
          <a:xfrm>
            <a:off x="2001838" y="2146300"/>
            <a:ext cx="968375"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多余能量</a:t>
            </a:r>
          </a:p>
        </p:txBody>
      </p:sp>
      <p:cxnSp>
        <p:nvCxnSpPr>
          <p:cNvPr id="14" name="直接箭头连接符 11"/>
          <p:cNvCxnSpPr/>
          <p:nvPr/>
        </p:nvCxnSpPr>
        <p:spPr>
          <a:xfrm rot="5400000">
            <a:off x="2740025" y="1509713"/>
            <a:ext cx="64293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8554" name="TextBox 12"/>
          <p:cNvSpPr txBox="1"/>
          <p:nvPr/>
        </p:nvSpPr>
        <p:spPr>
          <a:xfrm>
            <a:off x="3013075" y="1033463"/>
            <a:ext cx="1611313"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宋体" panose="02010600030101010101" pitchFamily="2" charset="-122"/>
              </a:rPr>
              <a:t>以声子形式释放</a:t>
            </a:r>
          </a:p>
        </p:txBody>
      </p:sp>
      <p:sp>
        <p:nvSpPr>
          <p:cNvPr id="71692" name="TextBox 2"/>
          <p:cNvSpPr txBox="1"/>
          <p:nvPr/>
        </p:nvSpPr>
        <p:spPr>
          <a:xfrm>
            <a:off x="5732463" y="955675"/>
            <a:ext cx="3603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latin typeface="Times New Roman" panose="02020603050405020304" pitchFamily="18" charset="0"/>
                <a:ea typeface="楷体_GB2312" pitchFamily="49" charset="-122"/>
              </a:rPr>
              <a:t>2</a:t>
            </a:r>
            <a:endParaRPr lang="zh-CN" altLang="en-US" sz="2800" b="1" dirty="0">
              <a:latin typeface="Times New Roman" panose="02020603050405020304" pitchFamily="18" charset="0"/>
              <a:ea typeface="楷体_GB2312" pitchFamily="49" charset="-122"/>
            </a:endParaRPr>
          </a:p>
        </p:txBody>
      </p:sp>
      <p:sp>
        <p:nvSpPr>
          <p:cNvPr id="71693" name="TextBox 3"/>
          <p:cNvSpPr txBox="1"/>
          <p:nvPr/>
        </p:nvSpPr>
        <p:spPr>
          <a:xfrm>
            <a:off x="6459538" y="3190875"/>
            <a:ext cx="3603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latin typeface="Times New Roman" panose="02020603050405020304" pitchFamily="18" charset="0"/>
                <a:ea typeface="楷体_GB2312" pitchFamily="49" charset="-122"/>
              </a:rPr>
              <a:t>1</a:t>
            </a:r>
            <a:endParaRPr lang="zh-CN" altLang="en-US" sz="2800" b="1" dirty="0">
              <a:latin typeface="Times New Roman" panose="02020603050405020304" pitchFamily="18" charset="0"/>
              <a:ea typeface="楷体_GB2312" pitchFamily="49" charset="-122"/>
            </a:endParaRPr>
          </a:p>
        </p:txBody>
      </p:sp>
      <p:sp>
        <p:nvSpPr>
          <p:cNvPr id="71694" name="TextBox 4"/>
          <p:cNvSpPr txBox="1"/>
          <p:nvPr/>
        </p:nvSpPr>
        <p:spPr>
          <a:xfrm>
            <a:off x="5959475" y="1003300"/>
            <a:ext cx="314325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0066FF"/>
                </a:solidFill>
                <a:latin typeface="宋体" panose="02010600030101010101" pitchFamily="2" charset="-122"/>
              </a:rPr>
              <a:t>电子</a:t>
            </a:r>
            <a:r>
              <a:rPr lang="en-US" altLang="zh-CN" sz="2400" b="1" dirty="0">
                <a:solidFill>
                  <a:srgbClr val="0066FF"/>
                </a:solidFill>
                <a:latin typeface="宋体" panose="02010600030101010101" pitchFamily="2" charset="-122"/>
              </a:rPr>
              <a:t>2</a:t>
            </a:r>
            <a:r>
              <a:rPr lang="zh-CN" altLang="en-US" sz="2400" b="1" dirty="0">
                <a:solidFill>
                  <a:srgbClr val="0066FF"/>
                </a:solidFill>
                <a:latin typeface="宋体" panose="02010600030101010101" pitchFamily="2" charset="-122"/>
              </a:rPr>
              <a:t>与电子</a:t>
            </a:r>
            <a:r>
              <a:rPr lang="en-US" altLang="zh-CN" sz="2400" b="1" dirty="0">
                <a:solidFill>
                  <a:srgbClr val="0066FF"/>
                </a:solidFill>
                <a:latin typeface="宋体" panose="02010600030101010101" pitchFamily="2" charset="-122"/>
              </a:rPr>
              <a:t>1</a:t>
            </a:r>
            <a:r>
              <a:rPr lang="zh-CN" altLang="en-US" sz="2400" b="1" dirty="0">
                <a:solidFill>
                  <a:srgbClr val="0066FF"/>
                </a:solidFill>
                <a:latin typeface="宋体" panose="02010600030101010101" pitchFamily="2" charset="-122"/>
              </a:rPr>
              <a:t>碰撞</a:t>
            </a:r>
            <a:r>
              <a:rPr lang="en-US" altLang="zh-CN" sz="2400" b="1" dirty="0">
                <a:solidFill>
                  <a:srgbClr val="0066FF"/>
                </a:solidFill>
                <a:latin typeface="宋体" panose="02010600030101010101" pitchFamily="2" charset="-122"/>
              </a:rPr>
              <a:t>—</a:t>
            </a:r>
            <a:r>
              <a:rPr lang="zh-CN" altLang="en-US" sz="2400" b="1" dirty="0">
                <a:solidFill>
                  <a:srgbClr val="0066FF"/>
                </a:solidFill>
                <a:latin typeface="宋体" panose="02010600030101010101" pitchFamily="2" charset="-122"/>
              </a:rPr>
              <a:t>产生电子空穴对</a:t>
            </a:r>
          </a:p>
        </p:txBody>
      </p:sp>
      <mc:AlternateContent xmlns:mc="http://schemas.openxmlformats.org/markup-compatibility/2006" xmlns:a14="http://schemas.microsoft.com/office/drawing/2010/main">
        <mc:Choice Requires="a14">
          <p:sp>
            <p:nvSpPr>
              <p:cNvPr id="3" name="Object 3"/>
              <p:cNvSpPr txBox="1"/>
              <p:nvPr/>
            </p:nvSpPr>
            <p:spPr>
              <a:xfrm>
                <a:off x="2068513" y="5517232"/>
                <a:ext cx="4360862" cy="5921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𝑈</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𝑅</m:t>
                          </m:r>
                        </m:e>
                        <m:sub>
                          <m:r>
                            <a:rPr lang="zh-CN" altLang="en-US" sz="2400" i="1">
                              <a:solidFill>
                                <a:srgbClr val="000000"/>
                              </a:solidFill>
                              <a:latin typeface="Cambria Math" panose="02040503050406030204" pitchFamily="18" charset="0"/>
                              <a:ea typeface="+mn-ea"/>
                            </a:rPr>
                            <m:t>𝑛𝑛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𝑅</m:t>
                          </m:r>
                        </m:e>
                        <m:sub>
                          <m:r>
                            <a:rPr lang="zh-CN" altLang="en-US" sz="2400" i="1">
                              <a:solidFill>
                                <a:srgbClr val="000000"/>
                              </a:solidFill>
                              <a:latin typeface="Cambria Math" panose="02040503050406030204" pitchFamily="18" charset="0"/>
                              <a:ea typeface="+mn-ea"/>
                            </a:rPr>
                            <m:t>𝑝𝑝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𝐺</m:t>
                          </m:r>
                        </m:e>
                        <m:sub>
                          <m:r>
                            <a:rPr lang="zh-CN" altLang="en-US" sz="2400" i="1">
                              <a:solidFill>
                                <a:srgbClr val="000000"/>
                              </a:solidFill>
                              <a:latin typeface="Cambria Math" panose="02040503050406030204" pitchFamily="18" charset="0"/>
                              <a:ea typeface="+mn-ea"/>
                            </a:rPr>
                            <m:t>𝑛𝑛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𝐺</m:t>
                          </m:r>
                        </m:e>
                        <m:sub>
                          <m:r>
                            <a:rPr lang="zh-CN" altLang="en-US" sz="2400" i="1">
                              <a:solidFill>
                                <a:srgbClr val="000000"/>
                              </a:solidFill>
                              <a:latin typeface="Cambria Math" panose="02040503050406030204" pitchFamily="18" charset="0"/>
                              <a:ea typeface="+mn-ea"/>
                            </a:rPr>
                            <m:t>𝑝𝑝</m:t>
                          </m:r>
                        </m:sub>
                      </m:sSub>
                      <m:r>
                        <a:rPr lang="zh-CN" altLang="en-US" sz="2400" i="1">
                          <a:solidFill>
                            <a:srgbClr val="000000"/>
                          </a:solidFill>
                          <a:latin typeface="Cambria Math" panose="02040503050406030204" pitchFamily="18" charset="0"/>
                          <a:ea typeface="+mn-ea"/>
                        </a:rPr>
                        <m:t>)</m:t>
                      </m:r>
                    </m:oMath>
                  </m:oMathPara>
                </a14:m>
                <a:endParaRPr lang="zh-CN" altLang="en-US" sz="2400" dirty="0">
                  <a:latin typeface="+mn-ea"/>
                  <a:ea typeface="+mn-ea"/>
                </a:endParaRPr>
              </a:p>
            </p:txBody>
          </p:sp>
        </mc:Choice>
        <mc:Fallback xmlns="">
          <p:sp>
            <p:nvSpPr>
              <p:cNvPr id="3" name="Object 3"/>
              <p:cNvSpPr txBox="1">
                <a:spLocks noRot="1" noChangeAspect="1" noMove="1" noResize="1" noEditPoints="1" noAdjustHandles="1" noChangeArrowheads="1" noChangeShapeType="1" noTextEdit="1"/>
              </p:cNvSpPr>
              <p:nvPr/>
            </p:nvSpPr>
            <p:spPr>
              <a:xfrm>
                <a:off x="2068513" y="5517232"/>
                <a:ext cx="4360862" cy="592137"/>
              </a:xfrm>
              <a:prstGeom prst="rect">
                <a:avLst/>
              </a:prstGeom>
              <a:blipFill>
                <a:blip r:embed="rId6"/>
                <a:stretch>
                  <a:fillRect l="-279"/>
                </a:stretch>
              </a:blipFill>
              <a:ln w="38100">
                <a:noFill/>
                <a:miter/>
              </a:ln>
            </p:spPr>
            <p:txBody>
              <a:bodyPr/>
              <a:lstStyle/>
              <a:p>
                <a:r>
                  <a:rPr lang="zh-CN" altLang="en-US">
                    <a:noFill/>
                  </a:rPr>
                  <a:t> </a:t>
                </a:r>
              </a:p>
            </p:txBody>
          </p:sp>
        </mc:Fallback>
      </mc:AlternateContent>
      <p:sp>
        <p:nvSpPr>
          <p:cNvPr id="16" name="Rectangle 15"/>
          <p:cNvSpPr>
            <a:spLocks noChangeArrowheads="1"/>
          </p:cNvSpPr>
          <p:nvPr/>
        </p:nvSpPr>
        <p:spPr bwMode="auto">
          <a:xfrm>
            <a:off x="539750" y="514350"/>
            <a:ext cx="2663825"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俄歇复合：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animEffect transition="in" filter="wipe(left)">
                                      <p:cBhvr>
                                        <p:cTn id="7" dur="500"/>
                                        <p:tgtEl>
                                          <p:spTgt spid="7168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692"/>
                                        </p:tgtEl>
                                        <p:attrNameLst>
                                          <p:attrName>style.visibility</p:attrName>
                                        </p:attrNameLst>
                                      </p:cBhvr>
                                      <p:to>
                                        <p:strVal val="visible"/>
                                      </p:to>
                                    </p:set>
                                    <p:animEffect transition="in" filter="wipe(left)">
                                      <p:cBhvr>
                                        <p:cTn id="10" dur="500"/>
                                        <p:tgtEl>
                                          <p:spTgt spid="7169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1693"/>
                                        </p:tgtEl>
                                        <p:attrNameLst>
                                          <p:attrName>style.visibility</p:attrName>
                                        </p:attrNameLst>
                                      </p:cBhvr>
                                      <p:to>
                                        <p:strVal val="visible"/>
                                      </p:to>
                                    </p:set>
                                    <p:animEffect transition="in" filter="wipe(left)">
                                      <p:cBhvr>
                                        <p:cTn id="13" dur="500"/>
                                        <p:tgtEl>
                                          <p:spTgt spid="7169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1694"/>
                                        </p:tgtEl>
                                        <p:attrNameLst>
                                          <p:attrName>style.visibility</p:attrName>
                                        </p:attrNameLst>
                                      </p:cBhvr>
                                      <p:to>
                                        <p:strVal val="visible"/>
                                      </p:to>
                                    </p:set>
                                    <p:animEffect transition="in" filter="wipe(left)">
                                      <p:cBhvr>
                                        <p:cTn id="16" dur="500"/>
                                        <p:tgtEl>
                                          <p:spTgt spid="7169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71692" grpId="0"/>
      <p:bldP spid="71693" grpId="0"/>
      <p:bldP spid="71694" grpId="0"/>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复合：其它复合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09571" name="Text Box 5"/>
          <p:cNvSpPr txBox="1"/>
          <p:nvPr/>
        </p:nvSpPr>
        <p:spPr>
          <a:xfrm>
            <a:off x="928688" y="1158875"/>
            <a:ext cx="6786562" cy="85523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10000"/>
              </a:lnSpc>
              <a:spcBef>
                <a:spcPct val="50000"/>
              </a:spcBef>
              <a:buNone/>
            </a:pPr>
            <a:r>
              <a:rPr lang="zh-CN" altLang="en-US" sz="2400" b="1" dirty="0">
                <a:solidFill>
                  <a:schemeClr val="tx2"/>
                </a:solidFill>
                <a:latin typeface="宋体" panose="02010600030101010101" pitchFamily="2" charset="-122"/>
              </a:rPr>
              <a:t>一些杂质缺陷能级能够俘获载流子并长时间的把载流子束缚在这些能级上。</a:t>
            </a:r>
          </a:p>
        </p:txBody>
      </p:sp>
      <p:sp>
        <p:nvSpPr>
          <p:cNvPr id="8" name="Text Box 6"/>
          <p:cNvSpPr txBox="1"/>
          <p:nvPr/>
        </p:nvSpPr>
        <p:spPr>
          <a:xfrm>
            <a:off x="2381250" y="2100263"/>
            <a:ext cx="59055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chemeClr val="tx2"/>
                </a:solidFill>
                <a:latin typeface="宋体" panose="02010600030101010101" pitchFamily="2" charset="-122"/>
              </a:rPr>
              <a:t>俘获电子和俘获空穴的能力相差太大</a:t>
            </a:r>
          </a:p>
        </p:txBody>
      </p:sp>
      <p:sp>
        <p:nvSpPr>
          <p:cNvPr id="9" name="Text Box 7"/>
          <p:cNvSpPr txBox="1"/>
          <p:nvPr/>
        </p:nvSpPr>
        <p:spPr>
          <a:xfrm>
            <a:off x="928688" y="2100263"/>
            <a:ext cx="22320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宋体" panose="02010600030101010101" pitchFamily="2" charset="-122"/>
              </a:rPr>
              <a:t>产生原因：</a:t>
            </a:r>
          </a:p>
        </p:txBody>
      </p:sp>
      <mc:AlternateContent xmlns:mc="http://schemas.openxmlformats.org/markup-compatibility/2006" xmlns:a14="http://schemas.microsoft.com/office/drawing/2010/main">
        <mc:Choice Requires="a14">
          <p:sp>
            <p:nvSpPr>
              <p:cNvPr id="12" name="Object 2"/>
              <p:cNvSpPr txBox="1"/>
              <p:nvPr/>
            </p:nvSpPr>
            <p:spPr>
              <a:xfrm>
                <a:off x="3594284" y="3541713"/>
                <a:ext cx="4259262" cy="9191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den>
                      </m:f>
                    </m:oMath>
                  </m:oMathPara>
                </a14:m>
                <a:endParaRPr lang="zh-CN" altLang="en-US" sz="2200" dirty="0">
                  <a:latin typeface="+mn-ea"/>
                  <a:ea typeface="+mn-ea"/>
                </a:endParaRPr>
              </a:p>
            </p:txBody>
          </p:sp>
        </mc:Choice>
        <mc:Fallback xmlns="">
          <p:sp>
            <p:nvSpPr>
              <p:cNvPr id="12" name="Object 2"/>
              <p:cNvSpPr txBox="1">
                <a:spLocks noRot="1" noChangeAspect="1" noMove="1" noResize="1" noEditPoints="1" noAdjustHandles="1" noChangeArrowheads="1" noChangeShapeType="1" noTextEdit="1"/>
              </p:cNvSpPr>
              <p:nvPr/>
            </p:nvSpPr>
            <p:spPr>
              <a:xfrm>
                <a:off x="3594284" y="3541713"/>
                <a:ext cx="4259262" cy="919162"/>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11"/>
              <p:cNvSpPr txBox="1"/>
              <p:nvPr/>
            </p:nvSpPr>
            <p:spPr>
              <a:xfrm>
                <a:off x="2781211" y="2643187"/>
                <a:ext cx="2366854" cy="94138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m:t>
                          </m:r>
                        </m:e>
                        <m:sub>
                          <m:r>
                            <a:rPr lang="zh-CN" altLang="en-US" sz="2200" i="1">
                              <a:solidFill>
                                <a:srgbClr val="000000"/>
                              </a:solidFill>
                              <a:latin typeface="Cambria Math" panose="02040503050406030204" pitchFamily="18" charset="0"/>
                              <a:ea typeface="+mn-ea"/>
                            </a:rPr>
                            <m:t>0</m:t>
                          </m:r>
                        </m:sub>
                      </m:sSub>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oMath>
                  </m:oMathPara>
                </a14:m>
                <a:endParaRPr lang="zh-CN" altLang="en-US" sz="2200" dirty="0">
                  <a:latin typeface="+mn-ea"/>
                  <a:ea typeface="+mn-ea"/>
                </a:endParaRPr>
              </a:p>
            </p:txBody>
          </p:sp>
        </mc:Choice>
        <mc:Fallback xmlns="">
          <p:sp>
            <p:nvSpPr>
              <p:cNvPr id="13" name="Object 11"/>
              <p:cNvSpPr txBox="1">
                <a:spLocks noRot="1" noChangeAspect="1" noMove="1" noResize="1" noEditPoints="1" noAdjustHandles="1" noChangeArrowheads="1" noChangeShapeType="1" noTextEdit="1"/>
              </p:cNvSpPr>
              <p:nvPr/>
            </p:nvSpPr>
            <p:spPr>
              <a:xfrm>
                <a:off x="2781211" y="2643187"/>
                <a:ext cx="2366854" cy="941387"/>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4" name="Text Box 12"/>
          <p:cNvSpPr txBox="1"/>
          <p:nvPr/>
        </p:nvSpPr>
        <p:spPr>
          <a:xfrm>
            <a:off x="928688" y="2686050"/>
            <a:ext cx="1582737"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宋体" panose="02010600030101010101" pitchFamily="2" charset="-122"/>
              </a:rPr>
              <a:t>杂质能级上电子的积累</a:t>
            </a:r>
          </a:p>
        </p:txBody>
      </p:sp>
      <p:sp>
        <p:nvSpPr>
          <p:cNvPr id="15" name="Text Box 13"/>
          <p:cNvSpPr txBox="1"/>
          <p:nvPr/>
        </p:nvSpPr>
        <p:spPr>
          <a:xfrm>
            <a:off x="914400" y="5479869"/>
            <a:ext cx="7729538" cy="12614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900430" lvl="0" indent="-898525" algn="just" eaLnBrk="1" hangingPunct="1">
              <a:lnSpc>
                <a:spcPct val="110000"/>
              </a:lnSpc>
              <a:spcBef>
                <a:spcPct val="0"/>
              </a:spcBef>
              <a:buNone/>
            </a:pPr>
            <a:r>
              <a:rPr lang="zh-CN" altLang="en-US" sz="2400" b="1" dirty="0">
                <a:latin typeface="宋体" panose="02010600030101010101" pitchFamily="2" charset="-122"/>
              </a:rPr>
              <a:t>结论：对</a:t>
            </a:r>
            <a:r>
              <a:rPr lang="zh-CN" altLang="en-US" sz="2400" b="1" dirty="0">
                <a:solidFill>
                  <a:srgbClr val="FF0000"/>
                </a:solidFill>
                <a:latin typeface="宋体" panose="02010600030101010101" pitchFamily="2" charset="-122"/>
              </a:rPr>
              <a:t>电子陷阱</a:t>
            </a:r>
            <a:r>
              <a:rPr lang="zh-CN" altLang="en-US" sz="2400" b="1" dirty="0">
                <a:latin typeface="宋体" panose="02010600030101010101" pitchFamily="2" charset="-122"/>
              </a:rPr>
              <a:t>来说，费米能级以上的杂质能级越接近费米能级，陷阱效应越明显。</a:t>
            </a:r>
            <a:endParaRPr lang="en-US" altLang="zh-CN" sz="2400" b="1" dirty="0">
              <a:latin typeface="宋体" panose="02010600030101010101" pitchFamily="2" charset="-122"/>
            </a:endParaRPr>
          </a:p>
          <a:p>
            <a:pPr marL="900430" lvl="0" indent="-898525" algn="just" eaLnBrk="1" hangingPunct="1">
              <a:lnSpc>
                <a:spcPct val="110000"/>
              </a:lnSpc>
              <a:spcBef>
                <a:spcPct val="0"/>
              </a:spcBef>
              <a:buNone/>
            </a:pPr>
            <a:r>
              <a:rPr lang="en-US" altLang="zh-CN" sz="2400" b="1" dirty="0">
                <a:solidFill>
                  <a:srgbClr val="FF0000"/>
                </a:solidFill>
                <a:latin typeface="宋体" panose="02010600030101010101" pitchFamily="2" charset="-122"/>
              </a:rPr>
              <a:t>      E</a:t>
            </a:r>
            <a:r>
              <a:rPr lang="en-US" altLang="zh-CN" sz="2400" b="1" baseline="-25000" dirty="0">
                <a:solidFill>
                  <a:srgbClr val="FF0000"/>
                </a:solidFill>
                <a:latin typeface="宋体" panose="02010600030101010101" pitchFamily="2" charset="-122"/>
              </a:rPr>
              <a:t>F</a:t>
            </a:r>
            <a:r>
              <a:rPr lang="en-US" altLang="zh-CN" sz="2400" b="1" dirty="0">
                <a:solidFill>
                  <a:srgbClr val="FF0000"/>
                </a:solidFill>
                <a:latin typeface="宋体" panose="02010600030101010101" pitchFamily="2" charset="-122"/>
              </a:rPr>
              <a:t>=E</a:t>
            </a:r>
            <a:r>
              <a:rPr lang="en-US" altLang="zh-CN" sz="2400" b="1" baseline="-25000" dirty="0">
                <a:solidFill>
                  <a:srgbClr val="FF0000"/>
                </a:solidFill>
                <a:latin typeface="宋体" panose="02010600030101010101" pitchFamily="2" charset="-122"/>
              </a:rPr>
              <a:t>t</a:t>
            </a:r>
            <a:r>
              <a:rPr lang="zh-CN" altLang="en-US" sz="2400" b="1" dirty="0">
                <a:solidFill>
                  <a:srgbClr val="FF0000"/>
                </a:solidFill>
                <a:latin typeface="宋体" panose="02010600030101010101" pitchFamily="2" charset="-122"/>
              </a:rPr>
              <a:t>时，最有利于陷阱作用。</a:t>
            </a:r>
          </a:p>
        </p:txBody>
      </p:sp>
      <mc:AlternateContent xmlns:mc="http://schemas.openxmlformats.org/markup-compatibility/2006" xmlns:a14="http://schemas.microsoft.com/office/drawing/2010/main">
        <mc:Choice Requires="a14">
          <p:sp>
            <p:nvSpPr>
              <p:cNvPr id="2" name="Object 11"/>
              <p:cNvSpPr txBox="1"/>
              <p:nvPr/>
            </p:nvSpPr>
            <p:spPr>
              <a:xfrm>
                <a:off x="4716016" y="2647950"/>
                <a:ext cx="1637705" cy="8397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𝑝</m:t>
                          </m:r>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m:t>
                          </m:r>
                        </m:e>
                        <m:sub>
                          <m:r>
                            <a:rPr lang="zh-CN" altLang="en-US" sz="2200" i="1">
                              <a:solidFill>
                                <a:srgbClr val="000000"/>
                              </a:solidFill>
                              <a:latin typeface="Cambria Math" panose="02040503050406030204" pitchFamily="18" charset="0"/>
                              <a:ea typeface="+mn-ea"/>
                            </a:rPr>
                            <m:t>0</m:t>
                          </m:r>
                        </m:sub>
                      </m:sSub>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𝑝</m:t>
                      </m:r>
                    </m:oMath>
                  </m:oMathPara>
                </a14:m>
                <a:endParaRPr lang="zh-CN" altLang="en-US" sz="2200" dirty="0">
                  <a:latin typeface="+mn-ea"/>
                  <a:ea typeface="+mn-ea"/>
                </a:endParaRPr>
              </a:p>
            </p:txBody>
          </p:sp>
        </mc:Choice>
        <mc:Fallback xmlns="">
          <p:sp>
            <p:nvSpPr>
              <p:cNvPr id="2" name="Object 11"/>
              <p:cNvSpPr txBox="1">
                <a:spLocks noRot="1" noChangeAspect="1" noMove="1" noResize="1" noEditPoints="1" noAdjustHandles="1" noChangeArrowheads="1" noChangeShapeType="1" noTextEdit="1"/>
              </p:cNvSpPr>
              <p:nvPr/>
            </p:nvSpPr>
            <p:spPr>
              <a:xfrm>
                <a:off x="4716016" y="2647950"/>
                <a:ext cx="1637705" cy="839788"/>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11"/>
              <p:cNvSpPr txBox="1"/>
              <p:nvPr/>
            </p:nvSpPr>
            <p:spPr>
              <a:xfrm>
                <a:off x="2257470" y="3725203"/>
                <a:ext cx="1177255" cy="4572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m:rPr>
                              <m:sty m:val="p"/>
                            </m:rPr>
                            <a:rPr lang="zh-CN" altLang="en-US" sz="2200" i="0">
                              <a:solidFill>
                                <a:srgbClr val="000000"/>
                              </a:solidFill>
                              <a:latin typeface="Cambria Math" panose="02040503050406030204" pitchFamily="18" charset="0"/>
                              <a:ea typeface="+mn-ea"/>
                            </a:rPr>
                            <m:t>c</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oMath>
                  </m:oMathPara>
                </a14:m>
                <a:endParaRPr lang="zh-CN" altLang="en-US" sz="2200" dirty="0">
                  <a:latin typeface="+mn-ea"/>
                  <a:ea typeface="+mn-ea"/>
                </a:endParaRPr>
              </a:p>
            </p:txBody>
          </p:sp>
        </mc:Choice>
        <mc:Fallback xmlns="">
          <p:sp>
            <p:nvSpPr>
              <p:cNvPr id="3" name="Object 11"/>
              <p:cNvSpPr txBox="1">
                <a:spLocks noRot="1" noChangeAspect="1" noMove="1" noResize="1" noEditPoints="1" noAdjustHandles="1" noChangeArrowheads="1" noChangeShapeType="1" noTextEdit="1"/>
              </p:cNvSpPr>
              <p:nvPr/>
            </p:nvSpPr>
            <p:spPr>
              <a:xfrm>
                <a:off x="2257470" y="3725203"/>
                <a:ext cx="1177255" cy="457200"/>
              </a:xfrm>
              <a:prstGeom prst="rect">
                <a:avLst/>
              </a:prstGeom>
              <a:blipFill>
                <a:blip r:embed="rId5"/>
                <a:stretch>
                  <a:fillRect b="-8000"/>
                </a:stretch>
              </a:blipFill>
              <a:ln w="38100">
                <a:noFill/>
                <a:miter/>
              </a:ln>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30D66454-3315-4411-8EF2-4DF798CAC939}"/>
              </a:ext>
            </a:extLst>
          </p:cNvPr>
          <p:cNvGrpSpPr/>
          <p:nvPr/>
        </p:nvGrpSpPr>
        <p:grpSpPr>
          <a:xfrm>
            <a:off x="2794659" y="3332163"/>
            <a:ext cx="2415137" cy="2117635"/>
            <a:chOff x="2794659" y="3332163"/>
            <a:chExt cx="2415137" cy="2117635"/>
          </a:xfrm>
        </p:grpSpPr>
        <p:sp>
          <p:nvSpPr>
            <p:cNvPr id="16" name="下箭头 16"/>
            <p:cNvSpPr/>
            <p:nvPr/>
          </p:nvSpPr>
          <p:spPr>
            <a:xfrm>
              <a:off x="3342169" y="3332163"/>
              <a:ext cx="288925" cy="1404938"/>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4" name="Object 11"/>
                <p:cNvSpPr txBox="1"/>
                <p:nvPr/>
              </p:nvSpPr>
              <p:spPr>
                <a:xfrm>
                  <a:off x="2794659" y="4557623"/>
                  <a:ext cx="2415137" cy="8921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num>
                          <m:den>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den>
                        </m:f>
                      </m:oMath>
                    </m:oMathPara>
                  </a14:m>
                  <a:endParaRPr lang="zh-CN" altLang="en-US" dirty="0">
                    <a:latin typeface="+mn-ea"/>
                    <a:ea typeface="+mn-ea"/>
                  </a:endParaRPr>
                </a:p>
              </p:txBody>
            </p:sp>
          </mc:Choice>
          <mc:Fallback xmlns="">
            <p:sp>
              <p:nvSpPr>
                <p:cNvPr id="4" name="Object 11"/>
                <p:cNvSpPr txBox="1">
                  <a:spLocks noRot="1" noChangeAspect="1" noMove="1" noResize="1" noEditPoints="1" noAdjustHandles="1" noChangeArrowheads="1" noChangeShapeType="1" noTextEdit="1"/>
                </p:cNvSpPr>
                <p:nvPr/>
              </p:nvSpPr>
              <p:spPr>
                <a:xfrm>
                  <a:off x="2794659" y="4557623"/>
                  <a:ext cx="2415137" cy="892175"/>
                </a:xfrm>
                <a:prstGeom prst="rect">
                  <a:avLst/>
                </a:prstGeom>
                <a:blipFill>
                  <a:blip r:embed="rId6"/>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Object 11"/>
              <p:cNvSpPr txBox="1"/>
              <p:nvPr/>
            </p:nvSpPr>
            <p:spPr>
              <a:xfrm>
                <a:off x="5457824" y="4724490"/>
                <a:ext cx="2930600" cy="45720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0</m:t>
                          </m:r>
                        </m:sub>
                      </m:sSub>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r>
                        <m:rPr>
                          <m:nor/>
                        </m:rPr>
                        <a:rPr lang="zh-CN" altLang="en-US" sz="2200" i="0">
                          <a:solidFill>
                            <a:srgbClr val="000000"/>
                          </a:solidFill>
                          <a:latin typeface="+mn-ea"/>
                          <a:ea typeface="+mn-ea"/>
                        </a:rPr>
                        <m:t>时</m:t>
                      </m:r>
                      <m:r>
                        <a:rPr lang="zh-CN" altLang="en-US" sz="2200" i="1">
                          <a:solidFill>
                            <a:srgbClr val="000000"/>
                          </a:solidFill>
                          <a:latin typeface="Cambria Math" panose="02040503050406030204" pitchFamily="18" charset="0"/>
                          <a:ea typeface="+mn-ea"/>
                        </a:rPr>
                        <m:t>，</m:t>
                      </m:r>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r>
                        <m:rPr>
                          <m:nor/>
                        </m:rPr>
                        <a:rPr lang="zh-CN" altLang="en-US" sz="2200" i="0">
                          <a:solidFill>
                            <a:srgbClr val="000000"/>
                          </a:solidFill>
                          <a:latin typeface="+mn-ea"/>
                          <a:ea typeface="+mn-ea"/>
                        </a:rPr>
                        <m:t>最大</m:t>
                      </m:r>
                    </m:oMath>
                  </m:oMathPara>
                </a14:m>
                <a:endParaRPr lang="zh-CN" altLang="en-US" sz="2200" dirty="0">
                  <a:latin typeface="+mn-ea"/>
                  <a:ea typeface="+mn-ea"/>
                </a:endParaRPr>
              </a:p>
            </p:txBody>
          </p:sp>
        </mc:Choice>
        <mc:Fallback xmlns="">
          <p:sp>
            <p:nvSpPr>
              <p:cNvPr id="5" name="Object 11"/>
              <p:cNvSpPr txBox="1">
                <a:spLocks noRot="1" noChangeAspect="1" noMove="1" noResize="1" noEditPoints="1" noAdjustHandles="1" noChangeArrowheads="1" noChangeShapeType="1" noTextEdit="1"/>
              </p:cNvSpPr>
              <p:nvPr/>
            </p:nvSpPr>
            <p:spPr>
              <a:xfrm>
                <a:off x="5457824" y="4724490"/>
                <a:ext cx="2930600" cy="457201"/>
              </a:xfrm>
              <a:prstGeom prst="rect">
                <a:avLst/>
              </a:prstGeom>
              <a:blipFill>
                <a:blip r:embed="rId7"/>
                <a:stretch>
                  <a:fillRect b="-6667"/>
                </a:stretch>
              </a:blipFill>
              <a:ln w="38100">
                <a:noFill/>
                <a:miter/>
              </a:ln>
            </p:spPr>
            <p:txBody>
              <a:bodyPr/>
              <a:lstStyle/>
              <a:p>
                <a:r>
                  <a:rPr lang="zh-CN" altLang="en-US">
                    <a:noFill/>
                  </a:rPr>
                  <a:t> </a:t>
                </a:r>
              </a:p>
            </p:txBody>
          </p:sp>
        </mc:Fallback>
      </mc:AlternateContent>
      <p:sp>
        <p:nvSpPr>
          <p:cNvPr id="17" name="Rectangle 16"/>
          <p:cNvSpPr>
            <a:spLocks noChangeArrowheads="1"/>
          </p:cNvSpPr>
          <p:nvPr/>
        </p:nvSpPr>
        <p:spPr bwMode="auto">
          <a:xfrm>
            <a:off x="539750" y="514350"/>
            <a:ext cx="2663825"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陷阱效应：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1" nodeType="clickEffect">
                                  <p:stCondLst>
                                    <p:cond delay="0"/>
                                  </p:stCondLst>
                                  <p:childTnLst>
                                    <p:animEffect transition="out" filter="wipe(left)">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P spid="2" grpId="0"/>
      <p:bldP spid="2" grpId="1"/>
      <p:bldP spid="3" grpId="0"/>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10595"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295940"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295941" name="Rectangle 5"/>
          <p:cNvSpPr>
            <a:spLocks noChangeArrowheads="1"/>
          </p:cNvSpPr>
          <p:nvPr/>
        </p:nvSpPr>
        <p:spPr bwMode="auto">
          <a:xfrm>
            <a:off x="1466850" y="37877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扩散</a:t>
            </a:r>
          </a:p>
        </p:txBody>
      </p:sp>
      <p:sp>
        <p:nvSpPr>
          <p:cNvPr id="295942"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158727"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8" name="Rectangle 5"/>
          <p:cNvSpPr>
            <a:spLocks noChangeArrowheads="1"/>
          </p:cNvSpPr>
          <p:nvPr/>
        </p:nvSpPr>
        <p:spPr bwMode="auto">
          <a:xfrm>
            <a:off x="1468438" y="4513263"/>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§4.5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连续性运动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95941"/>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295942"/>
                                        </p:tgtEl>
                                      </p:cBhvr>
                                    </p:animEffect>
                                    <p:set>
                                      <p:cBhvr>
                                        <p:cTn id="14" dur="1" fill="hold">
                                          <p:stCondLst>
                                            <p:cond delay="499"/>
                                          </p:stCondLst>
                                        </p:cTn>
                                        <p:tgtEl>
                                          <p:spTgt spid="295942"/>
                                        </p:tgtEl>
                                        <p:attrNameLst>
                                          <p:attrName>style.visibility</p:attrName>
                                        </p:attrNameLst>
                                      </p:cBhvr>
                                      <p:to>
                                        <p:strVal val="hidden"/>
                                      </p:to>
                                    </p:set>
                                  </p:childTnLst>
                                </p:cTn>
                              </p:par>
                              <p:par>
                                <p:cTn id="15" presetID="22" presetClass="exit" presetSubtype="8" fill="hold" grpId="0" nodeType="withEffect">
                                  <p:stCondLst>
                                    <p:cond delay="0"/>
                                  </p:stCondLst>
                                  <p:childTnLst>
                                    <p:animEffect transition="out" filter="wipe(left)">
                                      <p:cBhvr>
                                        <p:cTn id="16" dur="500"/>
                                        <p:tgtEl>
                                          <p:spTgt spid="295940"/>
                                        </p:tgtEl>
                                      </p:cBhvr>
                                    </p:animEffect>
                                    <p:set>
                                      <p:cBhvr>
                                        <p:cTn id="17" dur="1" fill="hold">
                                          <p:stCondLst>
                                            <p:cond delay="499"/>
                                          </p:stCondLst>
                                        </p:cTn>
                                        <p:tgtEl>
                                          <p:spTgt spid="2959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p:bldP spid="295941" grpId="0"/>
      <p:bldP spid="295942"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11619"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59748" name="Rectangle 5"/>
          <p:cNvSpPr>
            <a:spLocks noChangeArrowheads="1"/>
          </p:cNvSpPr>
          <p:nvPr/>
        </p:nvSpPr>
        <p:spPr bwMode="auto">
          <a:xfrm>
            <a:off x="1466850" y="23828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扩散</a:t>
            </a:r>
          </a:p>
        </p:txBody>
      </p:sp>
      <p:sp>
        <p:nvSpPr>
          <p:cNvPr id="159749" name="Rectangle 7"/>
          <p:cNvSpPr>
            <a:spLocks noChangeArrowheads="1"/>
          </p:cNvSpPr>
          <p:nvPr/>
        </p:nvSpPr>
        <p:spPr bwMode="auto">
          <a:xfrm>
            <a:off x="1466850" y="16589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9" name="Rectangle 12"/>
          <p:cNvSpPr>
            <a:spLocks noChangeArrowheads="1"/>
          </p:cNvSpPr>
          <p:nvPr/>
        </p:nvSpPr>
        <p:spPr bwMode="auto">
          <a:xfrm>
            <a:off x="2286000" y="3213100"/>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载流子的散射</a:t>
            </a:r>
          </a:p>
        </p:txBody>
      </p:sp>
      <p:sp>
        <p:nvSpPr>
          <p:cNvPr id="10" name="Rectangle 15"/>
          <p:cNvSpPr>
            <a:spLocks noChangeArrowheads="1"/>
          </p:cNvSpPr>
          <p:nvPr/>
        </p:nvSpPr>
        <p:spPr bwMode="auto">
          <a:xfrm>
            <a:off x="2286000" y="3916363"/>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载流子的漂移</a:t>
            </a:r>
          </a:p>
        </p:txBody>
      </p:sp>
      <p:sp>
        <p:nvSpPr>
          <p:cNvPr id="11" name="Rectangle 15"/>
          <p:cNvSpPr>
            <a:spLocks noChangeArrowheads="1"/>
          </p:cNvSpPr>
          <p:nvPr/>
        </p:nvSpPr>
        <p:spPr bwMode="auto">
          <a:xfrm>
            <a:off x="2297113" y="4627563"/>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载流子的扩散</a:t>
            </a:r>
          </a:p>
        </p:txBody>
      </p:sp>
      <p:sp>
        <p:nvSpPr>
          <p:cNvPr id="12" name="Rectangle 15"/>
          <p:cNvSpPr>
            <a:spLocks noChangeArrowheads="1"/>
          </p:cNvSpPr>
          <p:nvPr/>
        </p:nvSpPr>
        <p:spPr bwMode="auto">
          <a:xfrm>
            <a:off x="2297113" y="5330825"/>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爱因斯坦关系</a:t>
            </a:r>
          </a:p>
        </p:txBody>
      </p:sp>
      <p:sp>
        <p:nvSpPr>
          <p:cNvPr id="13" name="Left Brace 12"/>
          <p:cNvSpPr/>
          <p:nvPr/>
        </p:nvSpPr>
        <p:spPr bwMode="auto">
          <a:xfrm>
            <a:off x="4859338" y="3068638"/>
            <a:ext cx="360363" cy="755650"/>
          </a:xfrm>
          <a:prstGeom prst="leftBrace">
            <a:avLst>
              <a:gd name="adj1" fmla="val 8325"/>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12"/>
          <p:cNvSpPr>
            <a:spLocks noChangeArrowheads="1"/>
          </p:cNvSpPr>
          <p:nvPr/>
        </p:nvSpPr>
        <p:spPr bwMode="auto">
          <a:xfrm>
            <a:off x="5154613" y="2803525"/>
            <a:ext cx="27892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晶格振动散射</a:t>
            </a:r>
          </a:p>
        </p:txBody>
      </p:sp>
      <p:sp>
        <p:nvSpPr>
          <p:cNvPr id="15" name="Rectangle 12"/>
          <p:cNvSpPr>
            <a:spLocks noChangeArrowheads="1"/>
          </p:cNvSpPr>
          <p:nvPr/>
        </p:nvSpPr>
        <p:spPr bwMode="auto">
          <a:xfrm>
            <a:off x="5148263" y="3530600"/>
            <a:ext cx="27892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电离杂质散射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
                                        <p:tgtEl>
                                          <p:spTgt spid="13"/>
                                        </p:tgtEl>
                                      </p:cBhvr>
                                    </p:animEffect>
                                  </p:childTnLst>
                                </p:cTn>
                              </p:par>
                            </p:childTnLst>
                          </p:cTn>
                        </p:par>
                        <p:par>
                          <p:cTn id="22" fill="hold">
                            <p:stCondLst>
                              <p:cond delay="1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12643"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60772" name="Rectangle 5"/>
          <p:cNvSpPr>
            <a:spLocks noChangeArrowheads="1"/>
          </p:cNvSpPr>
          <p:nvPr/>
        </p:nvSpPr>
        <p:spPr bwMode="auto">
          <a:xfrm>
            <a:off x="1466850" y="23828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扩散</a:t>
            </a:r>
          </a:p>
        </p:txBody>
      </p:sp>
      <p:sp>
        <p:nvSpPr>
          <p:cNvPr id="160773" name="Rectangle 7"/>
          <p:cNvSpPr>
            <a:spLocks noChangeArrowheads="1"/>
          </p:cNvSpPr>
          <p:nvPr/>
        </p:nvSpPr>
        <p:spPr bwMode="auto">
          <a:xfrm>
            <a:off x="1466850" y="16589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13" name="Left Brace 12"/>
          <p:cNvSpPr/>
          <p:nvPr/>
        </p:nvSpPr>
        <p:spPr bwMode="auto">
          <a:xfrm>
            <a:off x="4886325" y="3543300"/>
            <a:ext cx="360363" cy="1295400"/>
          </a:xfrm>
          <a:prstGeom prst="leftBrace">
            <a:avLst>
              <a:gd name="adj1" fmla="val 8321"/>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a:spLocks noChangeArrowheads="1"/>
          </p:cNvSpPr>
          <p:nvPr/>
        </p:nvSpPr>
        <p:spPr bwMode="auto">
          <a:xfrm>
            <a:off x="5178425" y="3270250"/>
            <a:ext cx="18002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迁移率</a:t>
            </a:r>
          </a:p>
        </p:txBody>
      </p:sp>
      <p:sp>
        <p:nvSpPr>
          <p:cNvPr id="17" name="Rectangle 16"/>
          <p:cNvSpPr>
            <a:spLocks noChangeArrowheads="1"/>
          </p:cNvSpPr>
          <p:nvPr/>
        </p:nvSpPr>
        <p:spPr bwMode="auto">
          <a:xfrm>
            <a:off x="5178425" y="3933825"/>
            <a:ext cx="18002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电导率</a:t>
            </a:r>
          </a:p>
        </p:txBody>
      </p:sp>
      <p:sp>
        <p:nvSpPr>
          <p:cNvPr id="18" name="Rectangle 17"/>
          <p:cNvSpPr>
            <a:spLocks noChangeArrowheads="1"/>
          </p:cNvSpPr>
          <p:nvPr/>
        </p:nvSpPr>
        <p:spPr bwMode="auto">
          <a:xfrm>
            <a:off x="5178425" y="4576763"/>
            <a:ext cx="2376488"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强电场效应</a:t>
            </a:r>
          </a:p>
        </p:txBody>
      </p:sp>
      <p:sp>
        <p:nvSpPr>
          <p:cNvPr id="160778" name="Rectangle 12"/>
          <p:cNvSpPr>
            <a:spLocks noChangeArrowheads="1"/>
          </p:cNvSpPr>
          <p:nvPr/>
        </p:nvSpPr>
        <p:spPr bwMode="auto">
          <a:xfrm>
            <a:off x="2286000" y="3213100"/>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载流子的散射</a:t>
            </a:r>
          </a:p>
        </p:txBody>
      </p:sp>
      <p:sp>
        <p:nvSpPr>
          <p:cNvPr id="160779" name="Rectangle 15"/>
          <p:cNvSpPr>
            <a:spLocks noChangeArrowheads="1"/>
          </p:cNvSpPr>
          <p:nvPr/>
        </p:nvSpPr>
        <p:spPr bwMode="auto">
          <a:xfrm>
            <a:off x="2286000" y="3916363"/>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载流子的漂移</a:t>
            </a:r>
          </a:p>
        </p:txBody>
      </p:sp>
      <p:sp>
        <p:nvSpPr>
          <p:cNvPr id="160780" name="Rectangle 15"/>
          <p:cNvSpPr>
            <a:spLocks noChangeArrowheads="1"/>
          </p:cNvSpPr>
          <p:nvPr/>
        </p:nvSpPr>
        <p:spPr bwMode="auto">
          <a:xfrm>
            <a:off x="2297113" y="4627563"/>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载流子的扩散</a:t>
            </a:r>
          </a:p>
        </p:txBody>
      </p:sp>
      <p:sp>
        <p:nvSpPr>
          <p:cNvPr id="160781" name="Rectangle 15"/>
          <p:cNvSpPr>
            <a:spLocks noChangeArrowheads="1"/>
          </p:cNvSpPr>
          <p:nvPr/>
        </p:nvSpPr>
        <p:spPr bwMode="auto">
          <a:xfrm>
            <a:off x="2297113" y="5330825"/>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爱因斯坦关系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
                                        <p:tgtEl>
                                          <p:spTgt spid="13"/>
                                        </p:tgtEl>
                                      </p:cBhvr>
                                    </p:animEffect>
                                  </p:childTnLst>
                                </p:cTn>
                              </p:par>
                            </p:childTnLst>
                          </p:cTn>
                        </p:par>
                        <p:par>
                          <p:cTn id="8" fill="hold">
                            <p:stCondLst>
                              <p:cond delay="1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P spid="1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13667"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61796" name="Rectangle 5"/>
          <p:cNvSpPr>
            <a:spLocks noChangeArrowheads="1"/>
          </p:cNvSpPr>
          <p:nvPr/>
        </p:nvSpPr>
        <p:spPr bwMode="auto">
          <a:xfrm>
            <a:off x="1466850" y="23828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扩散</a:t>
            </a:r>
          </a:p>
        </p:txBody>
      </p:sp>
      <p:sp>
        <p:nvSpPr>
          <p:cNvPr id="161797" name="Rectangle 7"/>
          <p:cNvSpPr>
            <a:spLocks noChangeArrowheads="1"/>
          </p:cNvSpPr>
          <p:nvPr/>
        </p:nvSpPr>
        <p:spPr bwMode="auto">
          <a:xfrm>
            <a:off x="1466850" y="16589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161798" name="Rectangle 12"/>
          <p:cNvSpPr>
            <a:spLocks noChangeArrowheads="1"/>
          </p:cNvSpPr>
          <p:nvPr/>
        </p:nvSpPr>
        <p:spPr bwMode="auto">
          <a:xfrm>
            <a:off x="2286000" y="3213100"/>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载流子的散射</a:t>
            </a:r>
          </a:p>
        </p:txBody>
      </p:sp>
      <p:sp>
        <p:nvSpPr>
          <p:cNvPr id="161799" name="Rectangle 15"/>
          <p:cNvSpPr>
            <a:spLocks noChangeArrowheads="1"/>
          </p:cNvSpPr>
          <p:nvPr/>
        </p:nvSpPr>
        <p:spPr bwMode="auto">
          <a:xfrm>
            <a:off x="2286000" y="3916363"/>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载流子的漂移</a:t>
            </a:r>
          </a:p>
        </p:txBody>
      </p:sp>
      <p:sp>
        <p:nvSpPr>
          <p:cNvPr id="161800" name="Rectangle 15"/>
          <p:cNvSpPr>
            <a:spLocks noChangeArrowheads="1"/>
          </p:cNvSpPr>
          <p:nvPr/>
        </p:nvSpPr>
        <p:spPr bwMode="auto">
          <a:xfrm>
            <a:off x="2297113" y="4627563"/>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载流子的扩散</a:t>
            </a:r>
          </a:p>
        </p:txBody>
      </p:sp>
      <p:sp>
        <p:nvSpPr>
          <p:cNvPr id="161801" name="Rectangle 15"/>
          <p:cNvSpPr>
            <a:spLocks noChangeArrowheads="1"/>
          </p:cNvSpPr>
          <p:nvPr/>
        </p:nvSpPr>
        <p:spPr bwMode="auto">
          <a:xfrm>
            <a:off x="2297113" y="5330825"/>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爱因斯坦关系</a:t>
            </a:r>
          </a:p>
        </p:txBody>
      </p:sp>
      <p:sp>
        <p:nvSpPr>
          <p:cNvPr id="161802" name="Left Brace 12"/>
          <p:cNvSpPr/>
          <p:nvPr/>
        </p:nvSpPr>
        <p:spPr bwMode="auto">
          <a:xfrm>
            <a:off x="4859338" y="3068638"/>
            <a:ext cx="360363" cy="755650"/>
          </a:xfrm>
          <a:prstGeom prst="leftBrace">
            <a:avLst>
              <a:gd name="adj1" fmla="val 8325"/>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61803" name="Rectangle 12"/>
          <p:cNvSpPr>
            <a:spLocks noChangeArrowheads="1"/>
          </p:cNvSpPr>
          <p:nvPr/>
        </p:nvSpPr>
        <p:spPr bwMode="auto">
          <a:xfrm>
            <a:off x="5154613" y="2803525"/>
            <a:ext cx="27892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晶格振动散射</a:t>
            </a:r>
          </a:p>
        </p:txBody>
      </p:sp>
      <p:sp>
        <p:nvSpPr>
          <p:cNvPr id="161804" name="Rectangle 12"/>
          <p:cNvSpPr>
            <a:spLocks noChangeArrowheads="1"/>
          </p:cNvSpPr>
          <p:nvPr/>
        </p:nvSpPr>
        <p:spPr bwMode="auto">
          <a:xfrm>
            <a:off x="5148263" y="3530600"/>
            <a:ext cx="27892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电离杂质散射</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扩散：载流子的散射</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14691" name="Rectangle 13"/>
          <p:cNvSpPr/>
          <p:nvPr/>
        </p:nvSpPr>
        <p:spPr>
          <a:xfrm>
            <a:off x="571500" y="1158875"/>
            <a:ext cx="828675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954405" lvl="0" indent="-1099185" eaLnBrk="1" hangingPunct="1">
              <a:spcBef>
                <a:spcPct val="50000"/>
              </a:spcBef>
              <a:buNone/>
            </a:pPr>
            <a:r>
              <a:rPr lang="zh-CN" altLang="en-US" sz="2400" b="1" dirty="0">
                <a:solidFill>
                  <a:srgbClr val="FF0000"/>
                </a:solidFill>
                <a:latin typeface="宋体" panose="02010600030101010101" pitchFamily="2" charset="-122"/>
              </a:rPr>
              <a:t>散射：</a:t>
            </a:r>
            <a:r>
              <a:rPr lang="zh-CN" altLang="en-US" sz="2400" b="1" dirty="0">
                <a:solidFill>
                  <a:schemeClr val="tx2"/>
                </a:solidFill>
                <a:latin typeface="宋体" panose="02010600030101010101" pitchFamily="2" charset="-122"/>
              </a:rPr>
              <a:t>指运动粒子受到力场</a:t>
            </a:r>
            <a:r>
              <a:rPr lang="en-US" altLang="zh-CN" sz="2400" b="1" dirty="0">
                <a:solidFill>
                  <a:schemeClr val="tx2"/>
                </a:solidFill>
                <a:latin typeface="宋体" panose="02010600030101010101" pitchFamily="2" charset="-122"/>
              </a:rPr>
              <a:t>(</a:t>
            </a:r>
            <a:r>
              <a:rPr lang="zh-CN" altLang="en-US" sz="2400" b="1" dirty="0">
                <a:solidFill>
                  <a:schemeClr val="tx2"/>
                </a:solidFill>
                <a:latin typeface="宋体" panose="02010600030101010101" pitchFamily="2" charset="-122"/>
              </a:rPr>
              <a:t>或势场</a:t>
            </a:r>
            <a:r>
              <a:rPr lang="en-US" altLang="zh-CN" sz="2400" b="1" dirty="0">
                <a:solidFill>
                  <a:schemeClr val="tx2"/>
                </a:solidFill>
                <a:latin typeface="宋体" panose="02010600030101010101" pitchFamily="2" charset="-122"/>
              </a:rPr>
              <a:t>)</a:t>
            </a:r>
            <a:r>
              <a:rPr lang="zh-CN" altLang="en-US" sz="2400" b="1" dirty="0">
                <a:solidFill>
                  <a:schemeClr val="tx2"/>
                </a:solidFill>
                <a:latin typeface="宋体" panose="02010600030101010101" pitchFamily="2" charset="-122"/>
              </a:rPr>
              <a:t>的作用时运动状态发生变化的一种现象。</a:t>
            </a:r>
          </a:p>
        </p:txBody>
      </p:sp>
      <p:sp>
        <p:nvSpPr>
          <p:cNvPr id="15" name="矩形 3"/>
          <p:cNvSpPr>
            <a:spLocks noChangeArrowheads="1"/>
          </p:cNvSpPr>
          <p:nvPr/>
        </p:nvSpPr>
        <p:spPr bwMode="auto">
          <a:xfrm>
            <a:off x="571472" y="2060848"/>
            <a:ext cx="8358246" cy="1569660"/>
          </a:xfrm>
          <a:prstGeom prst="rect">
            <a:avLst/>
          </a:prstGeom>
          <a:noFill/>
          <a:ln w="9525">
            <a:noFill/>
            <a:miter lim="800000"/>
          </a:ln>
          <a:scene3d>
            <a:camera prst="orthographicFront"/>
            <a:lightRig rig="threePt" dir="t"/>
          </a:scene3d>
          <a:sp3d>
            <a:bevelT/>
          </a:sp3d>
        </p:spPr>
        <p:txBody>
          <a:bodyPr>
            <a:spAutoFit/>
          </a:bodyPr>
          <a:lstStyle/>
          <a:p>
            <a:pPr marL="269875" marR="0" lvl="0" indent="-269875" algn="just" defTabSz="914400" rtl="0" eaLnBrk="1" fontAlgn="base" latinLnBrk="0" hangingPunct="1">
              <a:lnSpc>
                <a:spcPct val="100000"/>
              </a:lnSpc>
              <a:spcBef>
                <a:spcPts val="0"/>
              </a:spcBef>
              <a:spcAft>
                <a:spcPct val="0"/>
              </a:spcAft>
              <a:buClrTx/>
              <a:buSzTx/>
              <a:buFont typeface="Wingdings" panose="05000000000000000000" pitchFamily="2" charset="2"/>
              <a:buChar char="Ø"/>
              <a:defRPr/>
            </a:pPr>
            <a:r>
              <a:rPr kumimoji="1"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处理晶体中的电子时，通常将周期性势场的影响概括在有效质量中，这使得晶体中的电子可以被看作有效质量为</a:t>
            </a:r>
            <a:r>
              <a:rPr kumimoji="1"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m</a:t>
            </a:r>
            <a:r>
              <a:rPr kumimoji="1" lang="en-US" altLang="zh-CN" sz="2400" b="1" i="0" u="none" strike="noStrike" kern="1200" cap="none" spc="0" normalizeH="0" baseline="3000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的自由电子，因此，不存在散射。但原</a:t>
            </a:r>
            <a:r>
              <a:rPr kumimoji="1" lang="zh-CN" altLang="en-US" sz="2400" b="1" i="0" u="none" strike="noStrike" kern="1200" cap="none" spc="0" normalizeH="0" baseline="0" noProof="0" dirty="0">
                <a:ln>
                  <a:noFill/>
                </a:ln>
                <a:solidFill>
                  <a:srgbClr val="3333FF"/>
                </a:solidFill>
                <a:effectLst/>
                <a:uLnTx/>
                <a:uFillTx/>
                <a:latin typeface="宋体" panose="02010600030101010101" pitchFamily="2" charset="-122"/>
                <a:ea typeface="宋体" panose="02010600030101010101" pitchFamily="2" charset="-122"/>
                <a:cs typeface="+mn-cs"/>
              </a:rPr>
              <a:t>周期性势场一旦遭到破坏，就会发生散射了。</a:t>
            </a:r>
          </a:p>
        </p:txBody>
      </p:sp>
      <p:sp>
        <p:nvSpPr>
          <p:cNvPr id="5" name="Rectangle 4"/>
          <p:cNvSpPr/>
          <p:nvPr/>
        </p:nvSpPr>
        <p:spPr>
          <a:xfrm>
            <a:off x="571500" y="3783013"/>
            <a:ext cx="8358188"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69875" lvl="0" indent="-269875" eaLnBrk="1" hangingPunct="1">
              <a:spcBef>
                <a:spcPct val="0"/>
              </a:spcBef>
              <a:buClr>
                <a:schemeClr val="tx1"/>
              </a:buClr>
              <a:buFont typeface="Wingdings" panose="05000000000000000000" pitchFamily="2" charset="2"/>
              <a:buChar char="Ø"/>
            </a:pPr>
            <a:r>
              <a:rPr lang="zh-CN" altLang="en-US" sz="2400" b="1" dirty="0">
                <a:latin typeface="宋体" panose="02010600030101010101" pitchFamily="2" charset="-122"/>
              </a:rPr>
              <a:t>半导体中的载流子在无外电场作用时，无规则热运动会使载流子与格点原子、杂质原子</a:t>
            </a:r>
            <a:r>
              <a:rPr lang="en-US" altLang="zh-CN" sz="2400" b="1" dirty="0">
                <a:latin typeface="宋体" panose="02010600030101010101" pitchFamily="2" charset="-122"/>
              </a:rPr>
              <a:t>(</a:t>
            </a:r>
            <a:r>
              <a:rPr lang="zh-CN" altLang="en-US" sz="2400" b="1" dirty="0">
                <a:latin typeface="宋体" panose="02010600030101010101" pitchFamily="2" charset="-122"/>
              </a:rPr>
              <a:t>离子</a:t>
            </a:r>
            <a:r>
              <a:rPr lang="en-US" altLang="zh-CN" sz="2400" b="1" dirty="0">
                <a:latin typeface="宋体" panose="02010600030101010101" pitchFamily="2" charset="-122"/>
              </a:rPr>
              <a:t>)</a:t>
            </a:r>
            <a:r>
              <a:rPr lang="zh-CN" altLang="en-US" sz="2400" b="1" dirty="0">
                <a:latin typeface="宋体" panose="02010600030101010101" pitchFamily="2" charset="-122"/>
              </a:rPr>
              <a:t>和其它载流子发生</a:t>
            </a:r>
            <a:r>
              <a:rPr lang="zh-CN" altLang="en-US" sz="2400" b="1" dirty="0">
                <a:solidFill>
                  <a:srgbClr val="3333FF"/>
                </a:solidFill>
                <a:latin typeface="宋体" panose="02010600030101010101" pitchFamily="2" charset="-122"/>
              </a:rPr>
              <a:t>碰撞，</a:t>
            </a:r>
            <a:r>
              <a:rPr lang="zh-CN" altLang="en-US" sz="2400" b="1" dirty="0">
                <a:latin typeface="宋体" panose="02010600030101010101" pitchFamily="2" charset="-122"/>
              </a:rPr>
              <a:t>用波的概念就是电子波在传播过程中遭到</a:t>
            </a:r>
            <a:r>
              <a:rPr lang="zh-CN" altLang="en-US" sz="2400" b="1" dirty="0">
                <a:solidFill>
                  <a:srgbClr val="3333FF"/>
                </a:solidFill>
                <a:latin typeface="宋体" panose="02010600030101010101" pitchFamily="2" charset="-122"/>
              </a:rPr>
              <a:t>散射。</a:t>
            </a:r>
          </a:p>
        </p:txBody>
      </p:sp>
      <p:sp>
        <p:nvSpPr>
          <p:cNvPr id="6" name="Rectangle 5"/>
          <p:cNvSpPr/>
          <p:nvPr/>
        </p:nvSpPr>
        <p:spPr>
          <a:xfrm>
            <a:off x="571500" y="5099050"/>
            <a:ext cx="8358188"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69875" lvl="0" indent="-269875" eaLnBrk="1" hangingPunct="1">
              <a:spcBef>
                <a:spcPct val="0"/>
              </a:spcBef>
              <a:buClr>
                <a:schemeClr val="tx1"/>
              </a:buClr>
              <a:buFont typeface="Wingdings" panose="05000000000000000000" pitchFamily="2" charset="2"/>
              <a:buChar char="Ø"/>
            </a:pPr>
            <a:r>
              <a:rPr lang="zh-CN" altLang="en-US" sz="2400" b="1" dirty="0">
                <a:latin typeface="宋体" panose="02010600030101010101" pitchFamily="2" charset="-122"/>
              </a:rPr>
              <a:t>当外电场作用于半导体时，载流子一方面作定向漂移运动，一方面遭到散射，因此运动速度大小和方向不断改变，漂移速度不能无限积累，即</a:t>
            </a:r>
            <a:r>
              <a:rPr lang="zh-CN" altLang="en-US" sz="2400" b="1" dirty="0">
                <a:solidFill>
                  <a:srgbClr val="3333FF"/>
                </a:solidFill>
                <a:latin typeface="宋体" panose="02010600030101010101" pitchFamily="2" charset="-122"/>
              </a:rPr>
              <a:t>电场对载流子的加速作用只存在于连续的两次散射之间。</a:t>
            </a:r>
          </a:p>
        </p:txBody>
      </p:sp>
      <p:grpSp>
        <p:nvGrpSpPr>
          <p:cNvPr id="114697" name="Group 11"/>
          <p:cNvGrpSpPr/>
          <p:nvPr/>
        </p:nvGrpSpPr>
        <p:grpSpPr>
          <a:xfrm>
            <a:off x="0" y="315913"/>
            <a:ext cx="3563938" cy="755650"/>
            <a:chOff x="0" y="315913"/>
            <a:chExt cx="2428860" cy="755633"/>
          </a:xfrm>
        </p:grpSpPr>
        <p:sp>
          <p:nvSpPr>
            <p:cNvPr id="114698" name="Oval 11"/>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62827" name="Rectangle 12"/>
            <p:cNvSpPr>
              <a:spLocks noChangeArrowheads="1"/>
            </p:cNvSpPr>
            <p:nvPr/>
          </p:nvSpPr>
          <p:spPr bwMode="auto">
            <a:xfrm>
              <a:off x="137401" y="365124"/>
              <a:ext cx="2239528" cy="58418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载流子的散射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扩散：载流子的散射</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6" name="Text Box 8"/>
          <p:cNvSpPr txBox="1"/>
          <p:nvPr/>
        </p:nvSpPr>
        <p:spPr>
          <a:xfrm>
            <a:off x="714375" y="2995613"/>
            <a:ext cx="7500938" cy="493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69875" lvl="0" indent="-269875" eaLnBrk="1" hangingPunct="1">
              <a:spcBef>
                <a:spcPct val="50000"/>
              </a:spcBef>
              <a:buFont typeface="Wingdings" panose="05000000000000000000" pitchFamily="2" charset="2"/>
              <a:buChar char="Ø"/>
            </a:pPr>
            <a:r>
              <a:rPr lang="zh-CN" altLang="en-US" sz="2600" b="1" dirty="0">
                <a:solidFill>
                  <a:schemeClr val="tx2"/>
                </a:solidFill>
                <a:latin typeface="Times New Roman" panose="02020603050405020304" pitchFamily="18" charset="0"/>
                <a:cs typeface="Times New Roman" panose="02020603050405020304" pitchFamily="18" charset="0"/>
              </a:rPr>
              <a:t>中性杂质散射</a:t>
            </a:r>
            <a:r>
              <a:rPr lang="en-US" altLang="zh-CN" sz="2600" b="1" dirty="0">
                <a:solidFill>
                  <a:schemeClr val="tx2"/>
                </a:solidFill>
                <a:latin typeface="Times New Roman" panose="02020603050405020304" pitchFamily="18" charset="0"/>
                <a:cs typeface="Times New Roman" panose="02020603050405020304" pitchFamily="18" charset="0"/>
              </a:rPr>
              <a:t>(Neutral impurity scattering)</a:t>
            </a:r>
            <a:endParaRPr lang="zh-CN" altLang="en-US" sz="2600" b="1" dirty="0">
              <a:solidFill>
                <a:schemeClr val="tx2"/>
              </a:solidFill>
              <a:latin typeface="Times New Roman" panose="02020603050405020304" pitchFamily="18" charset="0"/>
              <a:ea typeface="Times New Roman" panose="02020603050405020304" pitchFamily="18" charset="0"/>
            </a:endParaRPr>
          </a:p>
        </p:txBody>
      </p:sp>
      <p:sp>
        <p:nvSpPr>
          <p:cNvPr id="7" name="Text Box 9"/>
          <p:cNvSpPr txBox="1"/>
          <p:nvPr/>
        </p:nvSpPr>
        <p:spPr>
          <a:xfrm>
            <a:off x="714375" y="3643313"/>
            <a:ext cx="7858125" cy="493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600" b="1" dirty="0">
                <a:solidFill>
                  <a:schemeClr val="tx2"/>
                </a:solidFill>
                <a:latin typeface="Times New Roman" panose="02020603050405020304" pitchFamily="18" charset="0"/>
                <a:cs typeface="Times New Roman" panose="02020603050405020304" pitchFamily="18" charset="0"/>
              </a:rPr>
              <a:t>载流子之间的散射</a:t>
            </a:r>
            <a:r>
              <a:rPr lang="en-US" altLang="zh-CN" sz="2600" b="1" dirty="0">
                <a:solidFill>
                  <a:schemeClr val="tx2"/>
                </a:solidFill>
                <a:latin typeface="Times New Roman" panose="02020603050405020304" pitchFamily="18" charset="0"/>
                <a:cs typeface="Times New Roman" panose="02020603050405020304" pitchFamily="18" charset="0"/>
              </a:rPr>
              <a:t>(Carrier-carrier scattering)</a:t>
            </a:r>
            <a:endParaRPr lang="zh-CN" altLang="en-US" sz="2600" b="1" dirty="0">
              <a:solidFill>
                <a:schemeClr val="tx2"/>
              </a:solidFill>
              <a:latin typeface="Times New Roman" panose="02020603050405020304" pitchFamily="18" charset="0"/>
              <a:ea typeface="Times New Roman" panose="02020603050405020304" pitchFamily="18" charset="0"/>
            </a:endParaRPr>
          </a:p>
        </p:txBody>
      </p:sp>
      <p:sp>
        <p:nvSpPr>
          <p:cNvPr id="8" name="Text Box 10"/>
          <p:cNvSpPr txBox="1"/>
          <p:nvPr/>
        </p:nvSpPr>
        <p:spPr>
          <a:xfrm>
            <a:off x="6261100" y="4202113"/>
            <a:ext cx="1841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endParaRPr lang="zh-CN" altLang="zh-CN" sz="2400" b="1" dirty="0">
              <a:solidFill>
                <a:schemeClr val="tx2"/>
              </a:solidFill>
              <a:latin typeface="宋体" panose="02010600030101010101" pitchFamily="2" charset="-122"/>
            </a:endParaRPr>
          </a:p>
        </p:txBody>
      </p:sp>
      <p:sp>
        <p:nvSpPr>
          <p:cNvPr id="9" name="Text Box 11"/>
          <p:cNvSpPr txBox="1"/>
          <p:nvPr/>
        </p:nvSpPr>
        <p:spPr>
          <a:xfrm>
            <a:off x="714375" y="5597525"/>
            <a:ext cx="6572250"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600" b="1" dirty="0">
                <a:solidFill>
                  <a:schemeClr val="tx2"/>
                </a:solidFill>
                <a:latin typeface="Times New Roman" panose="02020603050405020304" pitchFamily="18" charset="0"/>
                <a:cs typeface="Times New Roman" panose="02020603050405020304" pitchFamily="18" charset="0"/>
              </a:rPr>
              <a:t>压电散射</a:t>
            </a:r>
            <a:r>
              <a:rPr lang="en-US" altLang="zh-CN" sz="2600" b="1" dirty="0">
                <a:solidFill>
                  <a:schemeClr val="tx2"/>
                </a:solidFill>
                <a:latin typeface="Times New Roman" panose="02020603050405020304" pitchFamily="18" charset="0"/>
                <a:cs typeface="Times New Roman" panose="02020603050405020304" pitchFamily="18" charset="0"/>
              </a:rPr>
              <a:t>(Piezoelectric scattering)</a:t>
            </a:r>
            <a:endParaRPr lang="zh-CN" altLang="en-US" sz="2600" b="1" dirty="0">
              <a:solidFill>
                <a:schemeClr val="tx2"/>
              </a:solidFill>
              <a:latin typeface="Times New Roman" panose="02020603050405020304" pitchFamily="18" charset="0"/>
              <a:ea typeface="Times New Roman" panose="02020603050405020304" pitchFamily="18" charset="0"/>
            </a:endParaRPr>
          </a:p>
        </p:txBody>
      </p:sp>
      <p:sp>
        <p:nvSpPr>
          <p:cNvPr id="10" name="Text Box 14"/>
          <p:cNvSpPr txBox="1"/>
          <p:nvPr/>
        </p:nvSpPr>
        <p:spPr>
          <a:xfrm>
            <a:off x="714375" y="4294188"/>
            <a:ext cx="6786563"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600" b="1" dirty="0">
                <a:solidFill>
                  <a:schemeClr val="tx2"/>
                </a:solidFill>
                <a:latin typeface="Times New Roman" panose="02020603050405020304" pitchFamily="18" charset="0"/>
                <a:cs typeface="Times New Roman" panose="02020603050405020304" pitchFamily="18" charset="0"/>
              </a:rPr>
              <a:t>能谷间的散射</a:t>
            </a:r>
            <a:r>
              <a:rPr lang="en-US" altLang="zh-CN" sz="2600" b="1" dirty="0">
                <a:solidFill>
                  <a:schemeClr val="tx2"/>
                </a:solidFill>
                <a:latin typeface="Times New Roman" panose="02020603050405020304" pitchFamily="18" charset="0"/>
                <a:cs typeface="Times New Roman" panose="02020603050405020304" pitchFamily="18" charset="0"/>
              </a:rPr>
              <a:t>(Intervalley scattering)</a:t>
            </a:r>
            <a:endParaRPr lang="zh-CN" altLang="en-US" sz="2600" b="1" dirty="0">
              <a:solidFill>
                <a:schemeClr val="tx2"/>
              </a:solidFill>
              <a:latin typeface="Times New Roman" panose="02020603050405020304" pitchFamily="18" charset="0"/>
              <a:ea typeface="Times New Roman" panose="02020603050405020304" pitchFamily="18" charset="0"/>
            </a:endParaRPr>
          </a:p>
        </p:txBody>
      </p:sp>
      <p:sp>
        <p:nvSpPr>
          <p:cNvPr id="11" name="Text Box 6"/>
          <p:cNvSpPr txBox="1"/>
          <p:nvPr/>
        </p:nvSpPr>
        <p:spPr>
          <a:xfrm>
            <a:off x="714375" y="1700213"/>
            <a:ext cx="7572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600" b="1" dirty="0">
                <a:latin typeface="Times New Roman" panose="02020603050405020304" pitchFamily="18" charset="0"/>
                <a:cs typeface="Times New Roman" panose="02020603050405020304" pitchFamily="18" charset="0"/>
              </a:rPr>
              <a:t>晶格振动的散射</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声子散射</a:t>
            </a:r>
            <a:r>
              <a:rPr lang="en-US" altLang="zh-CN" sz="2600" b="1" dirty="0">
                <a:latin typeface="Times New Roman" panose="02020603050405020304" pitchFamily="18" charset="0"/>
                <a:cs typeface="Times New Roman" panose="02020603050405020304" pitchFamily="18" charset="0"/>
              </a:rPr>
              <a:t>Phonon scattering)</a:t>
            </a:r>
            <a:endParaRPr lang="zh-CN" altLang="en-US" sz="2600" b="1" dirty="0">
              <a:latin typeface="Times New Roman" panose="02020603050405020304" pitchFamily="18" charset="0"/>
              <a:ea typeface="Times New Roman" panose="02020603050405020304" pitchFamily="18" charset="0"/>
            </a:endParaRPr>
          </a:p>
        </p:txBody>
      </p:sp>
      <p:sp>
        <p:nvSpPr>
          <p:cNvPr id="14" name="Text Box 7"/>
          <p:cNvSpPr txBox="1"/>
          <p:nvPr/>
        </p:nvSpPr>
        <p:spPr>
          <a:xfrm>
            <a:off x="714375" y="2339975"/>
            <a:ext cx="750093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600" b="1" dirty="0">
                <a:latin typeface="Times New Roman" panose="02020603050405020304" pitchFamily="18" charset="0"/>
                <a:cs typeface="Times New Roman" panose="02020603050405020304" pitchFamily="18" charset="0"/>
              </a:rPr>
              <a:t>离化杂质的散射</a:t>
            </a:r>
            <a:r>
              <a:rPr lang="en-US" altLang="zh-CN" sz="2600" b="1" dirty="0">
                <a:latin typeface="Times New Roman" panose="02020603050405020304" pitchFamily="18" charset="0"/>
                <a:cs typeface="Times New Roman" panose="02020603050405020304" pitchFamily="18" charset="0"/>
              </a:rPr>
              <a:t>(Ionized impurity scattering)</a:t>
            </a:r>
            <a:endParaRPr lang="zh-CN" altLang="en-US" sz="2600" b="1" dirty="0">
              <a:latin typeface="Times New Roman" panose="02020603050405020304" pitchFamily="18" charset="0"/>
              <a:ea typeface="Times New Roman" panose="02020603050405020304" pitchFamily="18" charset="0"/>
            </a:endParaRPr>
          </a:p>
        </p:txBody>
      </p:sp>
      <p:sp>
        <p:nvSpPr>
          <p:cNvPr id="115722" name="Text Box 4"/>
          <p:cNvSpPr txBox="1"/>
          <p:nvPr/>
        </p:nvSpPr>
        <p:spPr>
          <a:xfrm>
            <a:off x="571500" y="857250"/>
            <a:ext cx="64293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0000"/>
                </a:solidFill>
                <a:latin typeface="Times New Roman" panose="02020603050405020304" pitchFamily="18" charset="0"/>
                <a:cs typeface="Times New Roman" panose="02020603050405020304" pitchFamily="18" charset="0"/>
              </a:rPr>
              <a:t>半导体的主要散射</a:t>
            </a:r>
            <a:r>
              <a:rPr lang="en-US" altLang="zh-CN" sz="2800" b="1" dirty="0">
                <a:solidFill>
                  <a:srgbClr val="000000"/>
                </a:solidFill>
                <a:latin typeface="Times New Roman" panose="02020603050405020304" pitchFamily="18" charset="0"/>
                <a:cs typeface="Times New Roman" panose="02020603050405020304" pitchFamily="18" charset="0"/>
              </a:rPr>
              <a:t>(scattering)</a:t>
            </a:r>
            <a:r>
              <a:rPr lang="zh-CN" altLang="en-US" sz="2800" b="1" dirty="0">
                <a:solidFill>
                  <a:srgbClr val="000000"/>
                </a:solidFill>
                <a:latin typeface="Times New Roman" panose="02020603050405020304" pitchFamily="18" charset="0"/>
                <a:cs typeface="Times New Roman" panose="02020603050405020304" pitchFamily="18" charset="0"/>
              </a:rPr>
              <a:t>机制：</a:t>
            </a:r>
            <a:endParaRPr lang="zh-CN" altLang="en-US" sz="2800" b="1" dirty="0">
              <a:solidFill>
                <a:srgbClr val="000000"/>
              </a:solidFill>
              <a:latin typeface="Times New Roman" panose="02020603050405020304" pitchFamily="18" charset="0"/>
              <a:ea typeface="Times New Roman" panose="02020603050405020304" pitchFamily="18" charset="0"/>
            </a:endParaRPr>
          </a:p>
        </p:txBody>
      </p:sp>
      <p:sp>
        <p:nvSpPr>
          <p:cNvPr id="16" name="Text Box 8"/>
          <p:cNvSpPr txBox="1"/>
          <p:nvPr/>
        </p:nvSpPr>
        <p:spPr>
          <a:xfrm>
            <a:off x="714375" y="4937125"/>
            <a:ext cx="521493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69875" lvl="0" indent="-269875" eaLnBrk="1" hangingPunct="1">
              <a:spcBef>
                <a:spcPct val="50000"/>
              </a:spcBef>
              <a:buFont typeface="Wingdings" panose="05000000000000000000" pitchFamily="2" charset="2"/>
              <a:buChar char="Ø"/>
            </a:pPr>
            <a:r>
              <a:rPr lang="zh-CN" altLang="en-US" sz="2600" b="1" dirty="0">
                <a:solidFill>
                  <a:schemeClr val="tx2"/>
                </a:solidFill>
                <a:latin typeface="Times New Roman" panose="02020603050405020304" pitchFamily="18" charset="0"/>
                <a:cs typeface="Times New Roman" panose="02020603050405020304" pitchFamily="18" charset="0"/>
              </a:rPr>
              <a:t>缺陷散射</a:t>
            </a:r>
            <a:r>
              <a:rPr lang="en-US" altLang="zh-CN" sz="2600" b="1" dirty="0">
                <a:solidFill>
                  <a:schemeClr val="tx2"/>
                </a:solidFill>
                <a:latin typeface="Times New Roman" panose="02020603050405020304" pitchFamily="18" charset="0"/>
                <a:cs typeface="Times New Roman" panose="02020603050405020304" pitchFamily="18" charset="0"/>
              </a:rPr>
              <a:t>(Defect scattering)</a:t>
            </a:r>
            <a:endParaRPr lang="zh-CN" altLang="en-US" sz="2600" b="1" dirty="0">
              <a:solidFill>
                <a:schemeClr val="tx2"/>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grpId="1" nodeType="clickEffect">
                                  <p:stCondLst>
                                    <p:cond delay="0"/>
                                  </p:stCondLst>
                                  <p:childTnLst>
                                    <p:animClr clrSpc="rgb" dir="cw">
                                      <p:cBhvr override="childStyle">
                                        <p:cTn id="32" dur="500" fill="hold"/>
                                        <p:tgtEl>
                                          <p:spTgt spid="11"/>
                                        </p:tgtEl>
                                        <p:attrNameLst>
                                          <p:attrName>style.color</p:attrName>
                                        </p:attrNameLst>
                                      </p:cBhvr>
                                      <p:to>
                                        <a:srgbClr val="FF0000"/>
                                      </p:to>
                                    </p:animClr>
                                  </p:childTnLst>
                                </p:cTn>
                              </p:par>
                              <p:par>
                                <p:cTn id="33" presetID="3" presetClass="emph" presetSubtype="2" fill="hold" grpId="1" nodeType="withEffect">
                                  <p:stCondLst>
                                    <p:cond delay="0"/>
                                  </p:stCondLst>
                                  <p:childTnLst>
                                    <p:animClr clrSpc="rgb" dir="cw">
                                      <p:cBhvr override="childStyle">
                                        <p:cTn id="34" dur="500" fill="hold"/>
                                        <p:tgtEl>
                                          <p:spTgt spid="14"/>
                                        </p:tgtEl>
                                        <p:attrNameLst>
                                          <p:attrName>style.color</p:attrName>
                                        </p:attrNameLst>
                                      </p:cBhvr>
                                      <p:to>
                                        <a:srgbClr val="FF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10"/>
                                        </p:tgtEl>
                                        <p:attrNameLst>
                                          <p:attrName>style.color</p:attrName>
                                        </p:attrNameLst>
                                      </p:cBhvr>
                                      <p:to>
                                        <a:srgbClr val="3333FF"/>
                                      </p:to>
                                    </p:animClr>
                                  </p:childTnLst>
                                </p:cTn>
                              </p:par>
                              <p:par>
                                <p:cTn id="39" presetID="3" presetClass="emph" presetSubtype="2" fill="hold" grpId="1" nodeType="withEffect">
                                  <p:stCondLst>
                                    <p:cond delay="0"/>
                                  </p:stCondLst>
                                  <p:childTnLst>
                                    <p:animClr clrSpc="rgb" dir="cw">
                                      <p:cBhvr override="childStyle">
                                        <p:cTn id="40" dur="500" fill="hold"/>
                                        <p:tgtEl>
                                          <p:spTgt spid="16"/>
                                        </p:tgtEl>
                                        <p:attrNameLst>
                                          <p:attrName>style.color</p:attrName>
                                        </p:attrNameLst>
                                      </p:cBhvr>
                                      <p:to>
                                        <a:srgbClr val="3333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0" grpId="1"/>
      <p:bldP spid="11" grpId="0"/>
      <p:bldP spid="11" grpId="1"/>
      <p:bldP spid="14" grpId="0"/>
      <p:bldP spid="14"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引言：主要的半导体器件</a:t>
            </a:r>
          </a:p>
        </p:txBody>
      </p:sp>
      <p:sp>
        <p:nvSpPr>
          <p:cNvPr id="5" name="Text Box 3"/>
          <p:cNvSpPr txBox="1">
            <a:spLocks noChangeArrowheads="1"/>
          </p:cNvSpPr>
          <p:nvPr/>
        </p:nvSpPr>
        <p:spPr bwMode="auto">
          <a:xfrm>
            <a:off x="503238" y="447675"/>
            <a:ext cx="8497888" cy="6149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16280" marR="0" lvl="0" indent="-716280" algn="l" defTabSz="914400" rtl="0" eaLnBrk="1" fontAlgn="base" latinLnBrk="0" hangingPunct="1">
              <a:lnSpc>
                <a:spcPct val="100000"/>
              </a:lnSpc>
              <a:spcBef>
                <a:spcPts val="500"/>
              </a:spcBef>
              <a:spcAft>
                <a:spcPct val="0"/>
              </a:spcAft>
              <a:buClrTx/>
              <a:buSzTx/>
              <a:buFontTx/>
              <a:buAutoNum type="arabicPlain" startAt="1962"/>
              <a:defRPr/>
            </a:pP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LASER</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Hall</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用半导体产生激光，在</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DVD/</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光纤通信</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激光打印</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大气污染监测等</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l" defTabSz="914400" rtl="0" eaLnBrk="1" fontAlgn="base" latinLnBrk="0" hangingPunct="1">
              <a:lnSpc>
                <a:spcPct val="100000"/>
              </a:lnSpc>
              <a:spcBef>
                <a:spcPts val="500"/>
              </a:spcBef>
              <a:spcAft>
                <a:spcPct val="0"/>
              </a:spcAft>
              <a:buClrTx/>
              <a:buSzTx/>
              <a:buFontTx/>
              <a:buAutoNum type="arabicPlain" startAt="1963"/>
              <a:defRPr/>
            </a:pP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转移电子二极管</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TED</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Gunn</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，毫米波领域，侦探系统</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远程控制</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微波测试仪等</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just" defTabSz="914400" rtl="0" eaLnBrk="1" fontAlgn="base" latinLnBrk="0" hangingPunct="1">
              <a:lnSpc>
                <a:spcPct val="100000"/>
              </a:lnSpc>
              <a:spcBef>
                <a:spcPts val="500"/>
              </a:spcBef>
              <a:spcAft>
                <a:spcPct val="0"/>
              </a:spcAft>
              <a:buClrTx/>
              <a:buSzTx/>
              <a:buFontTx/>
              <a:buAutoNum type="arabicPlain" startAt="1965"/>
              <a:defRPr/>
            </a:pP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IMPATT</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雪崩二极管：</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能以毫米波频率产生最高的连续波功率，用于雷达和预警系统</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500"/>
              </a:spcBef>
              <a:spcAft>
                <a:spcPct val="0"/>
              </a:spcAft>
              <a:buClrTx/>
              <a:buSzTx/>
              <a:buFontTx/>
              <a:buAutoNum type="arabicPlain" startAt="1966"/>
              <a:defRPr/>
            </a:pP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MESFET</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Mead</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，是单片微波集成电路</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(MMIC)</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元件</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l" defTabSz="914400" rtl="0" eaLnBrk="1" fontAlgn="base" latinLnBrk="0" hangingPunct="1">
              <a:lnSpc>
                <a:spcPct val="100000"/>
              </a:lnSpc>
              <a:spcBef>
                <a:spcPts val="500"/>
              </a:spcBef>
              <a:spcAft>
                <a:spcPct val="0"/>
              </a:spcAft>
              <a:buClrTx/>
              <a:buSzTx/>
              <a:buFontTx/>
              <a:buAutoNum type="arabicPlain" startAt="1967"/>
              <a:defRPr/>
            </a:pP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非易失性半导体存储器</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NVSM</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在判断电源下仍能保存信息，与传统的</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MOSFET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相比，多了个暂存电荷的浮栅，具有非易失性</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高密度</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低功耗</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电可擦写等特性成主流存储器</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500"/>
              </a:spcBef>
              <a:spcAft>
                <a:spcPct val="0"/>
              </a:spcAft>
              <a:buClrTx/>
              <a:buSzTx/>
              <a:buFontTx/>
              <a:buAutoNum type="arabicPlain" startAt="1970"/>
              <a:defRPr/>
            </a:pP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电荷耦合器件</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CCD</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视频摄像机和光学传感器</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ts val="500"/>
              </a:spcBef>
              <a:spcAft>
                <a:spcPct val="0"/>
              </a:spcAft>
              <a:buClrTx/>
              <a:buSzTx/>
              <a:buFontTx/>
              <a:buAutoNum type="arabicPlain" startAt="1980"/>
              <a:defRPr/>
            </a:pP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MODFET</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调制掺杂型场效应晶体管，是最快的</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FET</a:t>
            </a:r>
          </a:p>
          <a:p>
            <a:pPr marL="716280" marR="0" lvl="0" indent="-716280" algn="l" defTabSz="914400" rtl="0" eaLnBrk="1" fontAlgn="base" latinLnBrk="0" hangingPunct="1">
              <a:lnSpc>
                <a:spcPct val="100000"/>
              </a:lnSpc>
              <a:spcBef>
                <a:spcPts val="500"/>
              </a:spcBef>
              <a:spcAft>
                <a:spcPct val="0"/>
              </a:spcAft>
              <a:buClrTx/>
              <a:buSzTx/>
              <a:buFontTx/>
              <a:buAutoNum type="arabicPlain" startAt="1994"/>
              <a:defRPr/>
            </a:pP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室温单电子记忆单元（</a:t>
            </a: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SEMC</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只需要一个电子来存储信息，可容纳</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万亿位以上</a:t>
            </a:r>
            <a:endPar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16280" marR="0" lvl="0" indent="-716280" algn="l" defTabSz="914400" rtl="0" eaLnBrk="1" fontAlgn="base" latinLnBrk="0" hangingPunct="1">
              <a:lnSpc>
                <a:spcPct val="100000"/>
              </a:lnSpc>
              <a:spcBef>
                <a:spcPts val="500"/>
              </a:spcBef>
              <a:spcAft>
                <a:spcPct val="0"/>
              </a:spcAft>
              <a:buClrTx/>
              <a:buSzTx/>
              <a:buFontTx/>
              <a:buNone/>
              <a:defRPr/>
            </a:pPr>
            <a:r>
              <a:rPr kumimoji="1"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2001  15nmMOSFET</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最先进的集成电路芯片的基本单元，可容纳</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万亿以上的管子</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4313" y="1096963"/>
            <a:ext cx="5240337" cy="2879725"/>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扩散：载流子的散射</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73740" name="Rectangle 12"/>
          <p:cNvSpPr>
            <a:spLocks noChangeArrowheads="1"/>
          </p:cNvSpPr>
          <p:nvPr/>
        </p:nvSpPr>
        <p:spPr bwMode="auto">
          <a:xfrm>
            <a:off x="215900" y="365125"/>
            <a:ext cx="4017963" cy="584200"/>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晶格振动的散射：</a:t>
            </a:r>
          </a:p>
        </p:txBody>
      </p:sp>
      <p:sp>
        <p:nvSpPr>
          <p:cNvPr id="7" name="Text Box 7"/>
          <p:cNvSpPr txBox="1"/>
          <p:nvPr/>
        </p:nvSpPr>
        <p:spPr>
          <a:xfrm>
            <a:off x="500063" y="2997200"/>
            <a:ext cx="37433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FF0000"/>
                </a:solidFill>
                <a:latin typeface="宋体" panose="02010600030101010101" pitchFamily="2" charset="-122"/>
              </a:rPr>
              <a:t>纵波对载流子散射影响大</a:t>
            </a:r>
          </a:p>
        </p:txBody>
      </p:sp>
      <mc:AlternateContent xmlns:mc="http://schemas.openxmlformats.org/markup-compatibility/2006" xmlns:a14="http://schemas.microsoft.com/office/drawing/2010/main">
        <mc:Choice Requires="a14">
          <p:sp>
            <p:nvSpPr>
              <p:cNvPr id="267271" name="Object 2"/>
              <p:cNvSpPr txBox="1"/>
              <p:nvPr/>
            </p:nvSpPr>
            <p:spPr>
              <a:xfrm>
                <a:off x="142874" y="4224959"/>
                <a:ext cx="3428999" cy="57219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000000"/>
                          </a:solidFill>
                          <a:latin typeface="+mn-ea"/>
                          <a:ea typeface="+mn-ea"/>
                        </a:rPr>
                        <m:t>声学波声子</m:t>
                      </m:r>
                      <m:r>
                        <a:rPr lang="zh-CN" altLang="en-US" sz="2400" b="0" i="1" smtClean="0">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𝑃</m:t>
                          </m:r>
                        </m:e>
                        <m:sub>
                          <m:r>
                            <a:rPr lang="zh-CN" altLang="en-US" sz="2400" b="0" i="1">
                              <a:solidFill>
                                <a:srgbClr val="000000"/>
                              </a:solidFill>
                              <a:latin typeface="Cambria Math" panose="02040503050406030204" pitchFamily="18" charset="0"/>
                              <a:ea typeface="+mn-ea"/>
                            </a:rPr>
                            <m:t>𝑠</m:t>
                          </m:r>
                        </m:sub>
                      </m:sSub>
                      <m:r>
                        <a:rPr lang="zh-CN" altLang="en-US" sz="2400" b="0" i="1">
                          <a:solidFill>
                            <a:srgbClr val="000000"/>
                          </a:solidFill>
                          <a:latin typeface="Cambria Math" panose="02040503050406030204" pitchFamily="18" charset="0"/>
                          <a:ea typeface="+mn-ea"/>
                        </a:rPr>
                        <m:t>∝</m:t>
                      </m:r>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𝑇</m:t>
                          </m:r>
                        </m:e>
                        <m:sup>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3</m:t>
                              </m:r>
                            </m:num>
                            <m:den>
                              <m:r>
                                <a:rPr lang="en-US" altLang="zh-CN" sz="2400" b="0" i="1" smtClean="0">
                                  <a:solidFill>
                                    <a:srgbClr val="000000"/>
                                  </a:solidFill>
                                  <a:latin typeface="Cambria Math" panose="02040503050406030204" pitchFamily="18" charset="0"/>
                                  <a:ea typeface="+mn-ea"/>
                                </a:rPr>
                                <m:t>2</m:t>
                              </m:r>
                            </m:den>
                          </m:f>
                        </m:sup>
                      </m:sSup>
                    </m:oMath>
                  </m:oMathPara>
                </a14:m>
                <a:endParaRPr lang="zh-CN" altLang="en-US" sz="2400" b="0" dirty="0">
                  <a:latin typeface="+mn-ea"/>
                  <a:ea typeface="+mn-ea"/>
                </a:endParaRPr>
              </a:p>
            </p:txBody>
          </p:sp>
        </mc:Choice>
        <mc:Fallback xmlns="">
          <p:sp>
            <p:nvSpPr>
              <p:cNvPr id="267271" name="Object 2"/>
              <p:cNvSpPr txBox="1">
                <a:spLocks noRot="1" noChangeAspect="1" noMove="1" noResize="1" noEditPoints="1" noAdjustHandles="1" noChangeArrowheads="1" noChangeShapeType="1" noTextEdit="1"/>
              </p:cNvSpPr>
              <p:nvPr/>
            </p:nvSpPr>
            <p:spPr>
              <a:xfrm>
                <a:off x="142874" y="4224959"/>
                <a:ext cx="3428999" cy="572193"/>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273" name="Object 3"/>
              <p:cNvSpPr txBox="1"/>
              <p:nvPr/>
            </p:nvSpPr>
            <p:spPr>
              <a:xfrm>
                <a:off x="152400" y="4827974"/>
                <a:ext cx="8991600" cy="9874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000000"/>
                          </a:solidFill>
                          <a:latin typeface="+mn-ea"/>
                          <a:ea typeface="+mn-ea"/>
                        </a:rPr>
                        <m:t>光学波声子</m:t>
                      </m:r>
                      <m:r>
                        <a:rPr lang="zh-CN" altLang="en-US" sz="2400" b="0" i="1" smtClean="0">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𝑃</m:t>
                          </m:r>
                        </m:e>
                        <m:sub>
                          <m:r>
                            <a:rPr lang="zh-CN" altLang="en-US" sz="2400" b="0" i="1">
                              <a:solidFill>
                                <a:srgbClr val="000000"/>
                              </a:solidFill>
                              <a:latin typeface="Cambria Math" panose="02040503050406030204" pitchFamily="18" charset="0"/>
                              <a:ea typeface="+mn-ea"/>
                            </a:rPr>
                            <m:t>𝑜</m:t>
                          </m:r>
                        </m:sub>
                      </m:sSub>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h</m:t>
                          </m:r>
                          <m:r>
                            <a:rPr lang="zh-CN" altLang="en-US" sz="2400" b="0" i="1" smtClean="0">
                              <a:solidFill>
                                <a:srgbClr val="000000"/>
                              </a:solidFill>
                              <a:latin typeface="Cambria Math" panose="02040503050406030204" pitchFamily="18" charset="0"/>
                              <a:ea typeface="+mn-ea"/>
                            </a:rPr>
                            <m:t>𝜈</m:t>
                          </m:r>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m:t>
                              </m:r>
                            </m:e>
                            <m:sup>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3</m:t>
                                  </m:r>
                                </m:num>
                                <m:den>
                                  <m:r>
                                    <a:rPr lang="en-US" altLang="zh-CN" sz="2400" b="0" i="1" smtClean="0">
                                      <a:solidFill>
                                        <a:srgbClr val="000000"/>
                                      </a:solidFill>
                                      <a:latin typeface="Cambria Math" panose="02040503050406030204" pitchFamily="18" charset="0"/>
                                      <a:ea typeface="+mn-ea"/>
                                    </a:rPr>
                                    <m:t>2</m:t>
                                  </m:r>
                                </m:den>
                              </m:f>
                            </m:sup>
                          </m:sSup>
                        </m:num>
                        <m:den>
                          <m:r>
                            <a:rPr lang="zh-CN" altLang="en-US" sz="2400" b="0" i="1">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m:t>
                              </m:r>
                            </m:e>
                            <m:sup>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1</m:t>
                                  </m:r>
                                </m:num>
                                <m:den>
                                  <m:r>
                                    <a:rPr lang="en-US" altLang="zh-CN" sz="2400" b="0" i="1" smtClean="0">
                                      <a:solidFill>
                                        <a:srgbClr val="000000"/>
                                      </a:solidFill>
                                      <a:latin typeface="Cambria Math" panose="02040503050406030204" pitchFamily="18" charset="0"/>
                                      <a:ea typeface="+mn-ea"/>
                                    </a:rPr>
                                    <m:t>2</m:t>
                                  </m:r>
                                </m:den>
                              </m:f>
                            </m:sup>
                          </m:sSup>
                        </m:den>
                      </m:f>
                      <m:d>
                        <m:dPr>
                          <m:begChr m:val="["/>
                          <m:endChr m:val="]"/>
                          <m:ctrlPr>
                            <a:rPr lang="zh-CN" altLang="en-US" sz="2400" b="0" i="1">
                              <a:solidFill>
                                <a:srgbClr val="000000"/>
                              </a:solidFill>
                              <a:latin typeface="Cambria Math" panose="02040503050406030204" pitchFamily="18" charset="0"/>
                              <a:ea typeface="+mn-ea"/>
                            </a:rPr>
                          </m:ctrlPr>
                        </m:dPr>
                        <m:e>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h</m:t>
                                      </m:r>
                                      <m:r>
                                        <a:rPr lang="zh-CN" altLang="en-US" sz="2400" b="0" i="1" smtClean="0">
                                          <a:solidFill>
                                            <a:srgbClr val="000000"/>
                                          </a:solidFill>
                                          <a:latin typeface="Cambria Math" panose="02040503050406030204" pitchFamily="18" charset="0"/>
                                          <a:ea typeface="+mn-ea"/>
                                        </a:rPr>
                                        <m:t>𝜈</m:t>
                                      </m:r>
                                    </m:num>
                                    <m:den>
                                      <m:sSub>
                                        <m:sSubPr>
                                          <m:ctrlPr>
                                            <a:rPr lang="en-US" altLang="zh-CN" sz="2400" b="0" i="1" smtClean="0">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en-US" altLang="zh-CN" sz="2400" b="0" i="1" smtClean="0">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mn-ea"/>
                                        </a:rPr>
                                        <m:t>𝑇</m:t>
                                      </m:r>
                                    </m:den>
                                  </m:f>
                                </m:sup>
                              </m:sSup>
                              <m:r>
                                <a:rPr lang="zh-CN" altLang="en-US" sz="2400" b="0" i="1">
                                  <a:solidFill>
                                    <a:srgbClr val="000000"/>
                                  </a:solidFill>
                                  <a:latin typeface="Cambria Math" panose="02040503050406030204" pitchFamily="18" charset="0"/>
                                  <a:ea typeface="+mn-ea"/>
                                </a:rPr>
                                <m:t>−1</m:t>
                              </m:r>
                            </m:den>
                          </m:f>
                        </m:e>
                      </m:d>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r>
                            <a:rPr lang="zh-CN" altLang="en-US" sz="2400" b="0" i="1">
                              <a:solidFill>
                                <a:srgbClr val="000000"/>
                              </a:solidFill>
                              <a:latin typeface="Cambria Math" panose="02040503050406030204" pitchFamily="18" charset="0"/>
                              <a:ea typeface="+mn-ea"/>
                            </a:rPr>
                            <m:t>𝑓</m:t>
                          </m:r>
                          <m:d>
                            <m:dPr>
                              <m:ctrlPr>
                                <a:rPr lang="zh-CN" altLang="en-US" sz="2400" b="0" i="1">
                                  <a:solidFill>
                                    <a:srgbClr val="000000"/>
                                  </a:solidFill>
                                  <a:latin typeface="Cambria Math" panose="02040503050406030204" pitchFamily="18" charset="0"/>
                                  <a:ea typeface="+mn-ea"/>
                                </a:rPr>
                              </m:ctrlPr>
                            </m:dPr>
                            <m:e>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h</m:t>
                                  </m:r>
                                  <m:r>
                                    <a:rPr lang="zh-CN" altLang="en-US" sz="2400" b="0" i="1" smtClean="0">
                                      <a:solidFill>
                                        <a:srgbClr val="000000"/>
                                      </a:solidFill>
                                      <a:latin typeface="Cambria Math" panose="02040503050406030204" pitchFamily="18" charset="0"/>
                                      <a:ea typeface="+mn-ea"/>
                                    </a:rPr>
                                    <m:t>𝜈</m:t>
                                  </m:r>
                                </m:num>
                                <m:den>
                                  <m:sSub>
                                    <m:sSubPr>
                                      <m:ctrlPr>
                                        <a:rPr lang="en-US" altLang="zh-CN" sz="2400" b="0" i="1" smtClean="0">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en-US" altLang="zh-CN" sz="2400" b="0" i="1" smtClean="0">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mn-ea"/>
                                    </a:rPr>
                                    <m:t>𝑇</m:t>
                                  </m:r>
                                </m:den>
                              </m:f>
                            </m:e>
                          </m:d>
                        </m:den>
                      </m:f>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h</m:t>
                                  </m:r>
                                  <m:r>
                                    <a:rPr lang="zh-CN" altLang="en-US" sz="2400" b="0" i="1" smtClean="0">
                                      <a:solidFill>
                                        <a:srgbClr val="000000"/>
                                      </a:solidFill>
                                      <a:latin typeface="Cambria Math" panose="02040503050406030204" pitchFamily="18" charset="0"/>
                                      <a:ea typeface="+mn-ea"/>
                                    </a:rPr>
                                    <m:t>𝜈</m:t>
                                  </m:r>
                                </m:num>
                                <m:den>
                                  <m:sSub>
                                    <m:sSubPr>
                                      <m:ctrlPr>
                                        <a:rPr lang="en-US" altLang="zh-CN" sz="2400" b="0" i="1" smtClean="0">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en-US" altLang="zh-CN" sz="2400" b="0" i="1" smtClean="0">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mn-ea"/>
                                    </a:rPr>
                                    <m:t>𝑇</m:t>
                                  </m:r>
                                </m:den>
                              </m:f>
                            </m:sup>
                          </m:sSup>
                          <m:r>
                            <a:rPr lang="zh-CN" altLang="en-US" sz="2400" b="0" i="1">
                              <a:solidFill>
                                <a:srgbClr val="000000"/>
                              </a:solidFill>
                              <a:latin typeface="Cambria Math" panose="02040503050406030204" pitchFamily="18" charset="0"/>
                              <a:ea typeface="+mn-ea"/>
                            </a:rPr>
                            <m:t>−1</m:t>
                          </m:r>
                        </m:den>
                      </m:f>
                    </m:oMath>
                  </m:oMathPara>
                </a14:m>
                <a:endParaRPr lang="zh-CN" altLang="en-US" sz="2400" b="0" dirty="0">
                  <a:ea typeface="+mn-ea"/>
                  <a:cs typeface="Times New Roman" panose="02020603050405020304" pitchFamily="18" charset="0"/>
                </a:endParaRPr>
              </a:p>
            </p:txBody>
          </p:sp>
        </mc:Choice>
        <mc:Fallback xmlns="">
          <p:sp>
            <p:nvSpPr>
              <p:cNvPr id="267273" name="Object 3"/>
              <p:cNvSpPr txBox="1">
                <a:spLocks noRot="1" noChangeAspect="1" noMove="1" noResize="1" noEditPoints="1" noAdjustHandles="1" noChangeArrowheads="1" noChangeShapeType="1" noTextEdit="1"/>
              </p:cNvSpPr>
              <p:nvPr/>
            </p:nvSpPr>
            <p:spPr>
              <a:xfrm>
                <a:off x="152400" y="4827974"/>
                <a:ext cx="8991600" cy="987425"/>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1" name="TextBox 10"/>
          <p:cNvSpPr txBox="1"/>
          <p:nvPr/>
        </p:nvSpPr>
        <p:spPr>
          <a:xfrm>
            <a:off x="3286125" y="6013450"/>
            <a:ext cx="2000250" cy="584200"/>
          </a:xfrm>
          <a:prstGeom prst="rect">
            <a:avLst/>
          </a:prstGeom>
          <a:gradFill rotWithShape="0">
            <a:gsLst>
              <a:gs pos="0">
                <a:srgbClr val="FFFF00">
                  <a:alpha val="100000"/>
                </a:srgbClr>
              </a:gs>
              <a:gs pos="53000">
                <a:srgbClr val="D4DEFF">
                  <a:alpha val="100000"/>
                </a:srgbClr>
              </a:gs>
              <a:gs pos="83000">
                <a:srgbClr val="D4DEFF">
                  <a:alpha val="100000"/>
                </a:srgbClr>
              </a:gs>
              <a:gs pos="100000">
                <a:srgbClr val="96AB94">
                  <a:alpha val="100000"/>
                </a:srgbClr>
              </a:gs>
            </a:gsLst>
            <a:lin ang="5400000"/>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rgbClr val="FF0000"/>
                </a:solidFill>
                <a:latin typeface="Times New Roman" panose="02020603050405020304" pitchFamily="18" charset="0"/>
                <a:ea typeface="楷体_GB2312" pitchFamily="49" charset="-122"/>
              </a:rPr>
              <a:t>T</a:t>
            </a:r>
            <a:r>
              <a:rPr lang="en-US" altLang="zh-CN" b="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b="1" i="1" dirty="0">
                <a:solidFill>
                  <a:srgbClr val="FF0000"/>
                </a:solidFill>
                <a:latin typeface="Times New Roman" panose="02020603050405020304" pitchFamily="18" charset="0"/>
                <a:ea typeface="楷体_GB2312" pitchFamily="49" charset="-122"/>
                <a:sym typeface="Symbol" panose="05050102010706020507" pitchFamily="18" charset="2"/>
              </a:rPr>
              <a:t>P</a:t>
            </a:r>
            <a:r>
              <a:rPr lang="en-US" altLang="zh-CN" b="1" dirty="0">
                <a:solidFill>
                  <a:srgbClr val="FF0000"/>
                </a:solidFill>
                <a:latin typeface="Times New Roman" panose="02020603050405020304" pitchFamily="18" charset="0"/>
                <a:ea typeface="楷体_GB2312" pitchFamily="49" charset="-122"/>
                <a:sym typeface="Symbol" panose="05050102010706020507" pitchFamily="18" charset="2"/>
              </a:rPr>
              <a:t></a:t>
            </a:r>
            <a:endParaRPr lang="en-US" altLang="zh-CN" b="1" dirty="0">
              <a:solidFill>
                <a:srgbClr val="FF0000"/>
              </a:solidFill>
              <a:latin typeface="Times New Roman" panose="02020603050405020304" pitchFamily="18" charset="0"/>
              <a:ea typeface="楷体_GB2312" pitchFamily="49" charset="-122"/>
            </a:endParaRPr>
          </a:p>
        </p:txBody>
      </p:sp>
      <p:pic>
        <p:nvPicPr>
          <p:cNvPr id="13" name="Picture 24"/>
          <p:cNvPicPr>
            <a:picLocks noChangeAspect="1"/>
          </p:cNvPicPr>
          <p:nvPr/>
        </p:nvPicPr>
        <p:blipFill>
          <a:blip r:embed="rId5"/>
          <a:stretch>
            <a:fillRect/>
          </a:stretch>
        </p:blipFill>
        <p:spPr>
          <a:xfrm>
            <a:off x="5500688" y="1096963"/>
            <a:ext cx="3506787" cy="2879725"/>
          </a:xfrm>
          <a:prstGeom prst="rect">
            <a:avLst/>
          </a:prstGeom>
          <a:noFill/>
          <a:ln w="9525">
            <a:noFill/>
          </a:ln>
        </p:spPr>
      </p:pic>
      <p:sp>
        <p:nvSpPr>
          <p:cNvPr id="14" name="Rectangle 12"/>
          <p:cNvSpPr/>
          <p:nvPr/>
        </p:nvSpPr>
        <p:spPr>
          <a:xfrm>
            <a:off x="3231232" y="4241353"/>
            <a:ext cx="3429000" cy="476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500" b="1" dirty="0">
                <a:solidFill>
                  <a:srgbClr val="FF0000"/>
                </a:solidFill>
                <a:latin typeface="宋体" panose="02010600030101010101" pitchFamily="2" charset="-122"/>
                <a:cs typeface="Times New Roman" panose="02020603050405020304" pitchFamily="18" charset="0"/>
                <a:sym typeface="Symbol" panose="05050102010706020507" pitchFamily="18" charset="2"/>
              </a:rPr>
              <a:t>通常情况下更主要</a:t>
            </a:r>
            <a:endParaRPr lang="zh-CN" altLang="en-US" sz="2500" b="1" dirty="0">
              <a:solidFill>
                <a:srgbClr val="FF0000"/>
              </a:solidFill>
              <a:latin typeface="宋体" panose="02010600030101010101" pitchFamily="2" charset="-122"/>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7271"/>
                                        </p:tgtEl>
                                        <p:attrNameLst>
                                          <p:attrName>style.visibility</p:attrName>
                                        </p:attrNameLst>
                                      </p:cBhvr>
                                      <p:to>
                                        <p:strVal val="visible"/>
                                      </p:to>
                                    </p:set>
                                    <p:animEffect transition="in" filter="wipe(left)">
                                      <p:cBhvr>
                                        <p:cTn id="17" dur="500"/>
                                        <p:tgtEl>
                                          <p:spTgt spid="2672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7273"/>
                                        </p:tgtEl>
                                        <p:attrNameLst>
                                          <p:attrName>style.visibility</p:attrName>
                                        </p:attrNameLst>
                                      </p:cBhvr>
                                      <p:to>
                                        <p:strVal val="visible"/>
                                      </p:to>
                                    </p:set>
                                    <p:animEffect transition="in" filter="wipe(left)">
                                      <p:cBhvr>
                                        <p:cTn id="22" dur="500"/>
                                        <p:tgtEl>
                                          <p:spTgt spid="26727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7271" grpId="0"/>
      <p:bldP spid="267273" grpId="0"/>
      <p:bldP spid="11" grpId="0" animBg="1"/>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扩散：载流子的散射</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74765" name="Rectangle 12"/>
          <p:cNvSpPr>
            <a:spLocks noChangeArrowheads="1"/>
          </p:cNvSpPr>
          <p:nvPr/>
        </p:nvSpPr>
        <p:spPr bwMode="auto">
          <a:xfrm>
            <a:off x="215900" y="365125"/>
            <a:ext cx="4017963" cy="584200"/>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电离杂质的散射：</a:t>
            </a:r>
          </a:p>
        </p:txBody>
      </p:sp>
      <p:pic>
        <p:nvPicPr>
          <p:cNvPr id="117764" name="Picture 10"/>
          <p:cNvPicPr>
            <a:picLocks noChangeAspect="1"/>
          </p:cNvPicPr>
          <p:nvPr/>
        </p:nvPicPr>
        <p:blipFill>
          <a:blip r:embed="rId2"/>
          <a:stretch>
            <a:fillRect/>
          </a:stretch>
        </p:blipFill>
        <p:spPr>
          <a:xfrm>
            <a:off x="271463" y="1285875"/>
            <a:ext cx="4103687" cy="2349500"/>
          </a:xfrm>
          <a:prstGeom prst="rect">
            <a:avLst/>
          </a:prstGeom>
          <a:noFill/>
          <a:ln w="9525">
            <a:noFill/>
          </a:ln>
        </p:spPr>
      </p:pic>
      <p:pic>
        <p:nvPicPr>
          <p:cNvPr id="117765" name="Picture 11"/>
          <p:cNvPicPr>
            <a:picLocks noChangeAspect="1"/>
          </p:cNvPicPr>
          <p:nvPr/>
        </p:nvPicPr>
        <p:blipFill>
          <a:blip r:embed="rId3"/>
          <a:stretch>
            <a:fillRect/>
          </a:stretch>
        </p:blipFill>
        <p:spPr>
          <a:xfrm>
            <a:off x="4651375" y="1285875"/>
            <a:ext cx="4225925" cy="2351088"/>
          </a:xfrm>
          <a:prstGeom prst="rect">
            <a:avLst/>
          </a:prstGeom>
          <a:noFill/>
          <a:ln w="9525">
            <a:noFill/>
          </a:ln>
        </p:spPr>
      </p:pic>
      <mc:AlternateContent xmlns:mc="http://schemas.openxmlformats.org/markup-compatibility/2006" xmlns:a14="http://schemas.microsoft.com/office/drawing/2010/main">
        <mc:Choice Requires="a14">
          <p:sp>
            <p:nvSpPr>
              <p:cNvPr id="269316" name="Object 2"/>
              <p:cNvSpPr txBox="1"/>
              <p:nvPr/>
            </p:nvSpPr>
            <p:spPr>
              <a:xfrm>
                <a:off x="546100" y="3857625"/>
                <a:ext cx="4454525" cy="5969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b="1" i="0" smtClean="0">
                          <a:solidFill>
                            <a:srgbClr val="000000"/>
                          </a:solidFill>
                          <a:latin typeface="+mn-ea"/>
                          <a:ea typeface="+mn-ea"/>
                        </a:rPr>
                        <m:t>电离杂质散射</m:t>
                      </m:r>
                      <m:r>
                        <a:rPr lang="zh-CN" altLang="en-US" sz="2400" b="0" i="1" smtClean="0">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𝑃</m:t>
                          </m:r>
                        </m:e>
                        <m:sub>
                          <m:r>
                            <a:rPr lang="zh-CN" altLang="en-US" sz="2400" b="0" i="1">
                              <a:solidFill>
                                <a:srgbClr val="000000"/>
                              </a:solidFill>
                              <a:latin typeface="Cambria Math" panose="02040503050406030204" pitchFamily="18" charset="0"/>
                              <a:ea typeface="+mn-ea"/>
                            </a:rPr>
                            <m:t>𝑖</m:t>
                          </m:r>
                        </m:sub>
                      </m:sSub>
                      <m:r>
                        <a:rPr lang="zh-CN" altLang="en-US" sz="2400" b="0" i="1">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𝑖</m:t>
                          </m:r>
                        </m:sub>
                      </m:sSub>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𝑇</m:t>
                          </m:r>
                        </m:e>
                        <m:sup>
                          <m:r>
                            <a:rPr lang="zh-CN" altLang="en-US" sz="2400" b="0" i="1" smtClean="0">
                              <a:solidFill>
                                <a:srgbClr val="000000"/>
                              </a:solidFill>
                              <a:latin typeface="Cambria Math" panose="02040503050406030204" pitchFamily="18" charset="0"/>
                              <a:ea typeface="+mn-ea"/>
                            </a:rPr>
                            <m:t>−</m:t>
                          </m:r>
                          <m:f>
                            <m:fPr>
                              <m:type m:val="lin"/>
                              <m:ctrlPr>
                                <a:rPr lang="zh-CN" altLang="en-US" sz="2400" b="0" i="1" smtClean="0">
                                  <a:solidFill>
                                    <a:srgbClr val="000000"/>
                                  </a:solidFill>
                                  <a:latin typeface="Cambria Math" panose="02040503050406030204" pitchFamily="18" charset="0"/>
                                  <a:ea typeface="+mn-ea"/>
                                </a:rPr>
                              </m:ctrlPr>
                            </m:fPr>
                            <m:num>
                              <m:r>
                                <a:rPr lang="en-US" altLang="zh-CN" sz="2400" b="0" i="1" smtClean="0">
                                  <a:solidFill>
                                    <a:srgbClr val="000000"/>
                                  </a:solidFill>
                                  <a:latin typeface="Cambria Math" panose="02040503050406030204" pitchFamily="18" charset="0"/>
                                  <a:ea typeface="+mn-ea"/>
                                </a:rPr>
                                <m:t>3</m:t>
                              </m:r>
                            </m:num>
                            <m:den>
                              <m:r>
                                <a:rPr lang="en-US" altLang="zh-CN" sz="2400" b="0" i="1" smtClean="0">
                                  <a:solidFill>
                                    <a:srgbClr val="000000"/>
                                  </a:solidFill>
                                  <a:latin typeface="Cambria Math" panose="02040503050406030204" pitchFamily="18" charset="0"/>
                                  <a:ea typeface="+mn-ea"/>
                                </a:rPr>
                                <m:t>2</m:t>
                              </m:r>
                            </m:den>
                          </m:f>
                        </m:sup>
                      </m:sSup>
                    </m:oMath>
                  </m:oMathPara>
                </a14:m>
                <a:endParaRPr lang="zh-CN" altLang="en-US" sz="2400" b="0" dirty="0">
                  <a:latin typeface="+mn-ea"/>
                  <a:ea typeface="+mn-ea"/>
                </a:endParaRPr>
              </a:p>
            </p:txBody>
          </p:sp>
        </mc:Choice>
        <mc:Fallback xmlns="">
          <p:sp>
            <p:nvSpPr>
              <p:cNvPr id="269316" name="Object 2"/>
              <p:cNvSpPr txBox="1">
                <a:spLocks noRot="1" noChangeAspect="1" noMove="1" noResize="1" noEditPoints="1" noAdjustHandles="1" noChangeArrowheads="1" noChangeShapeType="1" noTextEdit="1"/>
              </p:cNvSpPr>
              <p:nvPr/>
            </p:nvSpPr>
            <p:spPr>
              <a:xfrm>
                <a:off x="546100" y="3857625"/>
                <a:ext cx="4454525" cy="59690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6056834" y="3881398"/>
                <a:ext cx="2187574" cy="5969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𝑖</m:t>
                          </m:r>
                        </m:sub>
                      </m:sSub>
                      <m:r>
                        <m:rPr>
                          <m:nor/>
                        </m:rPr>
                        <a:rPr lang="zh-CN" altLang="en-US" sz="2400" b="0">
                          <a:solidFill>
                            <a:srgbClr val="000000"/>
                          </a:solidFill>
                          <a:ea typeface="+mn-ea"/>
                          <a:cs typeface="Times New Roman" panose="02020603050405020304" pitchFamily="18" charset="0"/>
                        </a:rPr>
                        <m:t>=</m:t>
                      </m:r>
                      <m:sSubSup>
                        <m:sSubSupPr>
                          <m:ctrlPr>
                            <a:rPr lang="en-US" altLang="zh-CN" sz="2400" b="0" i="1" smtClean="0">
                              <a:solidFill>
                                <a:srgbClr val="000000"/>
                              </a:solidFill>
                              <a:latin typeface="Cambria Math" panose="02040503050406030204" pitchFamily="18" charset="0"/>
                              <a:ea typeface="+mn-ea"/>
                            </a:rPr>
                          </m:ctrlPr>
                        </m:sSubSupPr>
                        <m:e>
                          <m:r>
                            <a:rPr lang="en-US" altLang="zh-CN" sz="2400" b="0" i="1" smtClean="0">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𝐷</m:t>
                          </m:r>
                        </m:sub>
                        <m:sup>
                          <m:r>
                            <a:rPr lang="en-US" altLang="zh-CN" sz="2400" b="0" i="1" smtClean="0">
                              <a:solidFill>
                                <a:srgbClr val="000000"/>
                              </a:solidFill>
                              <a:latin typeface="Cambria Math" panose="02040503050406030204" pitchFamily="18" charset="0"/>
                              <a:ea typeface="+mn-ea"/>
                            </a:rPr>
                            <m:t>+</m:t>
                          </m:r>
                        </m:sup>
                      </m:sSubSup>
                      <m:r>
                        <a:rPr lang="en-US" altLang="zh-CN" sz="2400" b="0" i="1" smtClean="0">
                          <a:solidFill>
                            <a:srgbClr val="000000"/>
                          </a:solidFill>
                          <a:latin typeface="Cambria Math" panose="02040503050406030204" pitchFamily="18" charset="0"/>
                          <a:ea typeface="+mn-ea"/>
                        </a:rPr>
                        <m:t>+</m:t>
                      </m:r>
                      <m:sSubSup>
                        <m:sSubSupPr>
                          <m:ctrlPr>
                            <a:rPr lang="en-US" altLang="zh-CN" sz="2400" b="0" i="1" smtClean="0">
                              <a:solidFill>
                                <a:srgbClr val="000000"/>
                              </a:solidFill>
                              <a:latin typeface="Cambria Math" panose="02040503050406030204" pitchFamily="18" charset="0"/>
                              <a:ea typeface="+mn-ea"/>
                            </a:rPr>
                          </m:ctrlPr>
                        </m:sSubSupPr>
                        <m:e>
                          <m:r>
                            <a:rPr lang="en-US" altLang="zh-CN" sz="2400" b="0" i="1" smtClean="0">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𝐴</m:t>
                          </m:r>
                        </m:sub>
                        <m:sup>
                          <m:r>
                            <a:rPr lang="en-US" altLang="zh-CN" sz="2400" b="0" i="1" smtClean="0">
                              <a:solidFill>
                                <a:srgbClr val="000000"/>
                              </a:solidFill>
                              <a:latin typeface="Cambria Math" panose="02040503050406030204" pitchFamily="18" charset="0"/>
                              <a:ea typeface="+mn-ea"/>
                            </a:rPr>
                            <m:t>−</m:t>
                          </m:r>
                        </m:sup>
                      </m:sSubSup>
                    </m:oMath>
                  </m:oMathPara>
                </a14:m>
                <a:endParaRPr lang="zh-CN" altLang="en-US" sz="2400" b="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6056834" y="3881398"/>
                <a:ext cx="2187574" cy="596900"/>
              </a:xfrm>
              <a:prstGeom prst="rect">
                <a:avLst/>
              </a:prstGeom>
              <a:blipFill>
                <a:blip r:embed="rId5"/>
                <a:stretch>
                  <a:fillRect l="-838"/>
                </a:stretch>
              </a:blipFill>
              <a:ln w="38100">
                <a:noFill/>
                <a:miter/>
              </a:ln>
            </p:spPr>
            <p:txBody>
              <a:bodyPr/>
              <a:lstStyle/>
              <a:p>
                <a:r>
                  <a:rPr lang="zh-CN" altLang="en-US">
                    <a:noFill/>
                  </a:rPr>
                  <a:t> </a:t>
                </a:r>
              </a:p>
            </p:txBody>
          </p:sp>
        </mc:Fallback>
      </mc:AlternateContent>
      <p:sp>
        <p:nvSpPr>
          <p:cNvPr id="18" name="TextBox 17"/>
          <p:cNvSpPr txBox="1"/>
          <p:nvPr/>
        </p:nvSpPr>
        <p:spPr>
          <a:xfrm>
            <a:off x="3571875" y="5915025"/>
            <a:ext cx="2000250" cy="584200"/>
          </a:xfrm>
          <a:prstGeom prst="rect">
            <a:avLst/>
          </a:prstGeom>
          <a:gradFill rotWithShape="0">
            <a:gsLst>
              <a:gs pos="0">
                <a:srgbClr val="FFFF00">
                  <a:alpha val="100000"/>
                </a:srgbClr>
              </a:gs>
              <a:gs pos="53000">
                <a:srgbClr val="D4DEFF">
                  <a:alpha val="100000"/>
                </a:srgbClr>
              </a:gs>
              <a:gs pos="83000">
                <a:srgbClr val="D4DEFF">
                  <a:alpha val="100000"/>
                </a:srgbClr>
              </a:gs>
              <a:gs pos="100000">
                <a:srgbClr val="96AB94">
                  <a:alpha val="100000"/>
                </a:srgbClr>
              </a:gs>
            </a:gsLst>
            <a:lin ang="5400000"/>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rgbClr val="FF0000"/>
                </a:solidFill>
                <a:latin typeface="Times New Roman" panose="02020603050405020304" pitchFamily="18" charset="0"/>
                <a:ea typeface="楷体_GB2312" pitchFamily="49" charset="-122"/>
              </a:rPr>
              <a:t>T</a:t>
            </a:r>
            <a:r>
              <a:rPr lang="en-US" altLang="zh-CN" b="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b="1" i="1" dirty="0">
                <a:solidFill>
                  <a:srgbClr val="FF0000"/>
                </a:solidFill>
                <a:latin typeface="Times New Roman" panose="02020603050405020304" pitchFamily="18" charset="0"/>
                <a:ea typeface="楷体_GB2312" pitchFamily="49" charset="-122"/>
                <a:sym typeface="Symbol" panose="05050102010706020507" pitchFamily="18" charset="2"/>
              </a:rPr>
              <a:t>P</a:t>
            </a:r>
            <a:r>
              <a:rPr lang="en-US" altLang="zh-CN" b="1" dirty="0">
                <a:solidFill>
                  <a:srgbClr val="FF0000"/>
                </a:solidFill>
                <a:latin typeface="Times New Roman" panose="02020603050405020304" pitchFamily="18" charset="0"/>
                <a:ea typeface="楷体_GB2312" pitchFamily="49" charset="-122"/>
                <a:sym typeface="Symbol" panose="05050102010706020507" pitchFamily="18" charset="2"/>
              </a:rPr>
              <a:t></a:t>
            </a:r>
            <a:endParaRPr lang="en-US" altLang="zh-CN" b="1" dirty="0">
              <a:solidFill>
                <a:srgbClr val="FF0000"/>
              </a:solidFill>
              <a:latin typeface="Times New Roman" panose="02020603050405020304" pitchFamily="18" charset="0"/>
              <a:ea typeface="楷体_GB2312" pitchFamily="49" charset="-122"/>
            </a:endParaRPr>
          </a:p>
        </p:txBody>
      </p:sp>
      <p:sp>
        <p:nvSpPr>
          <p:cNvPr id="11" name="Rectangle 12"/>
          <p:cNvSpPr/>
          <p:nvPr/>
        </p:nvSpPr>
        <p:spPr>
          <a:xfrm>
            <a:off x="527050" y="4560888"/>
            <a:ext cx="2830513" cy="4778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cs typeface="Times New Roman" panose="02020603050405020304" pitchFamily="18" charset="0"/>
              </a:rPr>
              <a:t>T</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400" b="1" dirty="0">
              <a:latin typeface="Times New Roman" panose="02020603050405020304" pitchFamily="18" charset="0"/>
              <a:ea typeface="Times New Roman" panose="02020603050405020304" pitchFamily="18" charset="0"/>
            </a:endParaRPr>
          </a:p>
        </p:txBody>
      </p:sp>
      <p:sp>
        <p:nvSpPr>
          <p:cNvPr id="12" name="Rectangle 12"/>
          <p:cNvSpPr/>
          <p:nvPr/>
        </p:nvSpPr>
        <p:spPr>
          <a:xfrm>
            <a:off x="527050" y="5208588"/>
            <a:ext cx="7429500" cy="476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cs typeface="Times New Roman" panose="02020603050405020304" pitchFamily="18" charset="0"/>
              </a:rPr>
              <a:t>T</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载流子速度</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v</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越易掠过杂质中心</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400" b="1" dirty="0">
              <a:latin typeface="Times New Roman" panose="02020603050405020304" pitchFamily="18" charset="0"/>
              <a:ea typeface="Times New Roman" panose="02020603050405020304" pitchFamily="18" charset="0"/>
            </a:endParaRPr>
          </a:p>
        </p:txBody>
      </p:sp>
      <p:sp>
        <p:nvSpPr>
          <p:cNvPr id="13" name="Rectangle 12"/>
          <p:cNvSpPr/>
          <p:nvPr/>
        </p:nvSpPr>
        <p:spPr>
          <a:xfrm>
            <a:off x="6560889" y="5218113"/>
            <a:ext cx="2187575" cy="4778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影响更大</a:t>
            </a:r>
            <a:endParaRPr lang="zh-CN" altLang="en-US" sz="24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6"/>
                                        </p:tgtEl>
                                        <p:attrNameLst>
                                          <p:attrName>style.visibility</p:attrName>
                                        </p:attrNameLst>
                                      </p:cBhvr>
                                      <p:to>
                                        <p:strVal val="visible"/>
                                      </p:to>
                                    </p:set>
                                    <p:animEffect transition="in" filter="wipe(left)">
                                      <p:cBhvr>
                                        <p:cTn id="7" dur="500"/>
                                        <p:tgtEl>
                                          <p:spTgt spid="269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p:bldP spid="2" grpId="0"/>
      <p:bldP spid="18" grpId="0" animBg="1"/>
      <p:bldP spid="11" grpId="0"/>
      <p:bldP spid="12" grpId="0"/>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扩散：载流子的散射</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 name="Object 2"/>
              <p:cNvSpPr txBox="1"/>
              <p:nvPr/>
            </p:nvSpPr>
            <p:spPr>
              <a:xfrm>
                <a:off x="554037" y="428625"/>
                <a:ext cx="6383337" cy="5651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700" i="0">
                          <a:solidFill>
                            <a:srgbClr val="000000"/>
                          </a:solidFill>
                          <a:latin typeface="+mn-ea"/>
                          <a:ea typeface="+mn-ea"/>
                        </a:rPr>
                        <m:t>总的散射几率</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𝑃</m:t>
                      </m:r>
                      <m:r>
                        <a:rPr lang="zh-CN" altLang="en-US" sz="2700" i="1">
                          <a:solidFill>
                            <a:srgbClr val="000000"/>
                          </a:solidFill>
                          <a:latin typeface="Cambria Math" panose="02040503050406030204" pitchFamily="18" charset="0"/>
                          <a:ea typeface="+mn-ea"/>
                        </a:rPr>
                        <m:t>=</m:t>
                      </m:r>
                      <m:sSub>
                        <m:sSubPr>
                          <m:ctrlPr>
                            <a:rPr lang="zh-CN" altLang="en-US" sz="2700" i="1">
                              <a:solidFill>
                                <a:srgbClr val="000000"/>
                              </a:solidFill>
                              <a:latin typeface="Cambria Math" panose="02040503050406030204" pitchFamily="18" charset="0"/>
                              <a:ea typeface="+mn-ea"/>
                            </a:rPr>
                          </m:ctrlPr>
                        </m:sSubPr>
                        <m:e>
                          <m:r>
                            <a:rPr lang="zh-CN" altLang="en-US" sz="2700" i="1">
                              <a:solidFill>
                                <a:srgbClr val="000000"/>
                              </a:solidFill>
                              <a:latin typeface="Cambria Math" panose="02040503050406030204" pitchFamily="18" charset="0"/>
                              <a:ea typeface="+mn-ea"/>
                            </a:rPr>
                            <m:t>𝑃</m:t>
                          </m:r>
                        </m:e>
                        <m:sub>
                          <m:r>
                            <a:rPr lang="zh-CN" altLang="en-US" sz="2700" i="1">
                              <a:solidFill>
                                <a:srgbClr val="000000"/>
                              </a:solidFill>
                              <a:latin typeface="Cambria Math" panose="02040503050406030204" pitchFamily="18" charset="0"/>
                              <a:ea typeface="+mn-ea"/>
                            </a:rPr>
                            <m:t>𝑠</m:t>
                          </m:r>
                        </m:sub>
                      </m:sSub>
                      <m:r>
                        <a:rPr lang="zh-CN" altLang="en-US" sz="2700" i="1">
                          <a:solidFill>
                            <a:srgbClr val="000000"/>
                          </a:solidFill>
                          <a:latin typeface="Cambria Math" panose="02040503050406030204" pitchFamily="18" charset="0"/>
                          <a:ea typeface="+mn-ea"/>
                        </a:rPr>
                        <m:t>+</m:t>
                      </m:r>
                      <m:sSub>
                        <m:sSubPr>
                          <m:ctrlPr>
                            <a:rPr lang="zh-CN" altLang="en-US" sz="2700" i="1">
                              <a:solidFill>
                                <a:srgbClr val="000000"/>
                              </a:solidFill>
                              <a:latin typeface="Cambria Math" panose="02040503050406030204" pitchFamily="18" charset="0"/>
                              <a:ea typeface="+mn-ea"/>
                            </a:rPr>
                          </m:ctrlPr>
                        </m:sSubPr>
                        <m:e>
                          <m:r>
                            <a:rPr lang="zh-CN" altLang="en-US" sz="2700" i="1">
                              <a:solidFill>
                                <a:srgbClr val="000000"/>
                              </a:solidFill>
                              <a:latin typeface="Cambria Math" panose="02040503050406030204" pitchFamily="18" charset="0"/>
                              <a:ea typeface="+mn-ea"/>
                            </a:rPr>
                            <m:t>𝑃</m:t>
                          </m:r>
                        </m:e>
                        <m:sub>
                          <m:r>
                            <a:rPr lang="zh-CN" altLang="en-US" sz="2700" i="1">
                              <a:solidFill>
                                <a:srgbClr val="000000"/>
                              </a:solidFill>
                              <a:latin typeface="Cambria Math" panose="02040503050406030204" pitchFamily="18" charset="0"/>
                              <a:ea typeface="+mn-ea"/>
                            </a:rPr>
                            <m:t>𝑜</m:t>
                          </m:r>
                        </m:sub>
                      </m:sSub>
                      <m:r>
                        <a:rPr lang="zh-CN" altLang="en-US" sz="2700" i="1">
                          <a:solidFill>
                            <a:srgbClr val="000000"/>
                          </a:solidFill>
                          <a:latin typeface="Cambria Math" panose="02040503050406030204" pitchFamily="18" charset="0"/>
                          <a:ea typeface="+mn-ea"/>
                        </a:rPr>
                        <m:t>+</m:t>
                      </m:r>
                      <m:sSub>
                        <m:sSubPr>
                          <m:ctrlPr>
                            <a:rPr lang="zh-CN" altLang="en-US" sz="2700" i="1">
                              <a:solidFill>
                                <a:srgbClr val="000000"/>
                              </a:solidFill>
                              <a:latin typeface="Cambria Math" panose="02040503050406030204" pitchFamily="18" charset="0"/>
                              <a:ea typeface="+mn-ea"/>
                            </a:rPr>
                          </m:ctrlPr>
                        </m:sSubPr>
                        <m:e>
                          <m:r>
                            <a:rPr lang="zh-CN" altLang="en-US" sz="2700" i="1">
                              <a:solidFill>
                                <a:srgbClr val="000000"/>
                              </a:solidFill>
                              <a:latin typeface="Cambria Math" panose="02040503050406030204" pitchFamily="18" charset="0"/>
                              <a:ea typeface="+mn-ea"/>
                            </a:rPr>
                            <m:t>𝑃</m:t>
                          </m:r>
                        </m:e>
                        <m:sub>
                          <m:r>
                            <a:rPr lang="zh-CN" altLang="en-US" sz="2700" i="1">
                              <a:solidFill>
                                <a:srgbClr val="000000"/>
                              </a:solidFill>
                              <a:latin typeface="Cambria Math" panose="02040503050406030204" pitchFamily="18" charset="0"/>
                              <a:ea typeface="+mn-ea"/>
                            </a:rPr>
                            <m:t>𝑖</m:t>
                          </m:r>
                        </m:sub>
                      </m:sSub>
                      <m:r>
                        <a:rPr lang="zh-CN" altLang="en-US" sz="2700" i="1">
                          <a:solidFill>
                            <a:srgbClr val="000000"/>
                          </a:solidFill>
                          <a:latin typeface="Cambria Math" panose="02040503050406030204" pitchFamily="18" charset="0"/>
                          <a:ea typeface="+mn-ea"/>
                        </a:rPr>
                        <m:t>+⋯⋯</m:t>
                      </m:r>
                    </m:oMath>
                  </m:oMathPara>
                </a14:m>
                <a:endParaRPr lang="zh-CN" altLang="en-US" sz="27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554037" y="428625"/>
                <a:ext cx="6383337" cy="565150"/>
              </a:xfrm>
              <a:prstGeom prst="rect">
                <a:avLst/>
              </a:prstGeom>
              <a:blipFill>
                <a:blip r:embed="rId2"/>
                <a:stretch>
                  <a:fillRect/>
                </a:stretch>
              </a:blipFill>
              <a:ln w="38100">
                <a:noFill/>
                <a:miter/>
              </a:ln>
            </p:spPr>
            <p:txBody>
              <a:bodyPr/>
              <a:lstStyle/>
              <a:p>
                <a:r>
                  <a:rPr lang="zh-CN" altLang="en-US">
                    <a:noFill/>
                  </a:rPr>
                  <a:t> </a:t>
                </a:r>
              </a:p>
            </p:txBody>
          </p:sp>
        </mc:Fallback>
      </mc:AlternateContent>
      <p:cxnSp>
        <p:nvCxnSpPr>
          <p:cNvPr id="20" name="Straight Connector 19"/>
          <p:cNvCxnSpPr/>
          <p:nvPr/>
        </p:nvCxnSpPr>
        <p:spPr>
          <a:xfrm rot="-240000">
            <a:off x="3689350" y="915988"/>
            <a:ext cx="935038" cy="71437"/>
          </a:xfrm>
          <a:prstGeom prst="line">
            <a:avLst/>
          </a:prstGeom>
          <a:ln w="38100" cap="flat" cmpd="sng">
            <a:solidFill>
              <a:srgbClr val="FF0000"/>
            </a:solidFill>
            <a:prstDash val="solid"/>
            <a:headEnd type="none" w="med" len="med"/>
            <a:tailEnd type="none" w="med" len="med"/>
          </a:ln>
        </p:spPr>
      </p:cxnSp>
      <p:sp>
        <p:nvSpPr>
          <p:cNvPr id="21" name="TextBox 20"/>
          <p:cNvSpPr txBox="1"/>
          <p:nvPr/>
        </p:nvSpPr>
        <p:spPr>
          <a:xfrm>
            <a:off x="3625850" y="928688"/>
            <a:ext cx="10001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Times New Roman" panose="02020603050405020304" pitchFamily="18" charset="0"/>
                <a:cs typeface="Times New Roman" panose="02020603050405020304" pitchFamily="18" charset="0"/>
              </a:rPr>
              <a:t>高</a:t>
            </a:r>
            <a:r>
              <a:rPr lang="en-US" altLang="zh-CN" sz="2800" b="1" dirty="0">
                <a:solidFill>
                  <a:srgbClr val="FF0000"/>
                </a:solidFill>
                <a:latin typeface="Times New Roman" panose="02020603050405020304" pitchFamily="18" charset="0"/>
                <a:cs typeface="Times New Roman" panose="02020603050405020304" pitchFamily="18" charset="0"/>
              </a:rPr>
              <a:t>T</a:t>
            </a:r>
            <a:endParaRPr lang="en-US" altLang="zh-CN" sz="2800" b="1" dirty="0">
              <a:solidFill>
                <a:srgbClr val="FF0000"/>
              </a:solidFill>
              <a:latin typeface="Times New Roman" panose="02020603050405020304" pitchFamily="18" charset="0"/>
              <a:ea typeface="Times New Roman" panose="02020603050405020304" pitchFamily="18" charset="0"/>
            </a:endParaRPr>
          </a:p>
        </p:txBody>
      </p:sp>
      <p:sp>
        <p:nvSpPr>
          <p:cNvPr id="22" name="椭圆 18"/>
          <p:cNvSpPr/>
          <p:nvPr/>
        </p:nvSpPr>
        <p:spPr>
          <a:xfrm>
            <a:off x="5077321" y="436563"/>
            <a:ext cx="358775" cy="503238"/>
          </a:xfrm>
          <a:prstGeom prst="ellipse">
            <a:avLst/>
          </a:prstGeom>
          <a:solidFill>
            <a:srgbClr val="3333FF">
              <a:alpha val="0"/>
            </a:srgbClr>
          </a:solidFill>
          <a:ln w="31750">
            <a:solidFill>
              <a:srgbClr val="3333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23" name="TextBox 22"/>
          <p:cNvSpPr txBox="1"/>
          <p:nvPr/>
        </p:nvSpPr>
        <p:spPr>
          <a:xfrm>
            <a:off x="4775463" y="928688"/>
            <a:ext cx="10001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3333FF"/>
                </a:solidFill>
                <a:latin typeface="Times New Roman" panose="02020603050405020304" pitchFamily="18" charset="0"/>
                <a:cs typeface="Times New Roman" panose="02020603050405020304" pitchFamily="18" charset="0"/>
              </a:rPr>
              <a:t>低</a:t>
            </a:r>
            <a:r>
              <a:rPr lang="en-US" altLang="zh-CN" sz="2800" b="1" dirty="0">
                <a:solidFill>
                  <a:srgbClr val="3333FF"/>
                </a:solidFill>
                <a:latin typeface="Times New Roman" panose="02020603050405020304" pitchFamily="18" charset="0"/>
                <a:cs typeface="Times New Roman" panose="02020603050405020304" pitchFamily="18" charset="0"/>
              </a:rPr>
              <a:t>T</a:t>
            </a:r>
            <a:endParaRPr lang="en-US" altLang="zh-CN" sz="2800" b="1" dirty="0">
              <a:solidFill>
                <a:srgbClr val="3333FF"/>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2"/>
              <p:cNvSpPr txBox="1"/>
              <p:nvPr/>
            </p:nvSpPr>
            <p:spPr>
              <a:xfrm>
                <a:off x="557213" y="1514475"/>
                <a:ext cx="5083175" cy="533400"/>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𝑁</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𝑡</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𝑡</m:t>
                      </m:r>
                      <m:r>
                        <m:rPr>
                          <m:nor/>
                        </m:rPr>
                        <a:rPr lang="zh-CN" altLang="en-US" i="0">
                          <a:solidFill>
                            <a:srgbClr val="000000"/>
                          </a:solidFill>
                          <a:latin typeface="+mn-ea"/>
                          <a:ea typeface="+mn-ea"/>
                        </a:rPr>
                        <m:t>时刻未被散射的电子数</m:t>
                      </m:r>
                    </m:oMath>
                  </m:oMathPara>
                </a14:m>
                <a:endParaRPr lang="zh-CN" altLang="en-US"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557213" y="1514475"/>
                <a:ext cx="5083175" cy="5334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a:xfrm>
                <a:off x="1571624" y="2284413"/>
                <a:ext cx="4512543" cy="5651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700" i="1">
                          <a:solidFill>
                            <a:srgbClr val="000000"/>
                          </a:solidFill>
                          <a:latin typeface="Cambria Math" panose="02040503050406030204" pitchFamily="18" charset="0"/>
                          <a:ea typeface="+mn-ea"/>
                        </a:rPr>
                        <m:t>𝑁</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𝑡</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𝑁</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𝑡</m:t>
                      </m:r>
                      <m:r>
                        <a:rPr lang="zh-CN" altLang="en-US" sz="2700" i="1">
                          <a:solidFill>
                            <a:srgbClr val="000000"/>
                          </a:solidFill>
                          <a:latin typeface="Cambria Math" panose="02040503050406030204" pitchFamily="18" charset="0"/>
                          <a:ea typeface="+mn-ea"/>
                        </a:rPr>
                        <m:t>+</m:t>
                      </m:r>
                      <m:r>
                        <m:rPr>
                          <m:sty m:val="p"/>
                        </m:rPr>
                        <a:rPr lang="zh-CN" altLang="en-US" sz="2700" i="1">
                          <a:solidFill>
                            <a:srgbClr val="000000"/>
                          </a:solidFill>
                          <a:latin typeface="Cambria Math" panose="02040503050406030204" pitchFamily="18" charset="0"/>
                          <a:ea typeface="+mn-ea"/>
                        </a:rPr>
                        <m:t>Δ</m:t>
                      </m:r>
                      <m:r>
                        <a:rPr lang="zh-CN" altLang="en-US" sz="2700" i="1">
                          <a:solidFill>
                            <a:srgbClr val="000000"/>
                          </a:solidFill>
                          <a:latin typeface="Cambria Math" panose="02040503050406030204" pitchFamily="18" charset="0"/>
                          <a:ea typeface="+mn-ea"/>
                        </a:rPr>
                        <m:t>𝑡</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𝑁</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𝑡</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𝑃</m:t>
                      </m:r>
                      <m:r>
                        <m:rPr>
                          <m:sty m:val="p"/>
                        </m:rPr>
                        <a:rPr lang="zh-CN" altLang="en-US" sz="2700" i="1">
                          <a:solidFill>
                            <a:srgbClr val="000000"/>
                          </a:solidFill>
                          <a:latin typeface="Cambria Math" panose="02040503050406030204" pitchFamily="18" charset="0"/>
                          <a:ea typeface="+mn-ea"/>
                        </a:rPr>
                        <m:t>Δ</m:t>
                      </m:r>
                      <m:r>
                        <a:rPr lang="zh-CN" altLang="en-US" sz="2700" i="1">
                          <a:solidFill>
                            <a:srgbClr val="000000"/>
                          </a:solidFill>
                          <a:latin typeface="Cambria Math" panose="02040503050406030204" pitchFamily="18" charset="0"/>
                          <a:ea typeface="+mn-ea"/>
                        </a:rPr>
                        <m:t>𝑡</m:t>
                      </m:r>
                    </m:oMath>
                  </m:oMathPara>
                </a14:m>
                <a:endParaRPr lang="zh-CN" altLang="en-US" sz="2700" i="1" dirty="0">
                  <a:ea typeface="+mn-ea"/>
                  <a:cs typeface="Times New Roman" panose="02020603050405020304" pitchFamily="18" charset="0"/>
                </a:endParaRPr>
              </a:p>
            </p:txBody>
          </p:sp>
        </mc:Choice>
        <mc:Fallback xmlns="">
          <p:sp>
            <p:nvSpPr>
              <p:cNvPr id="5" name="Object 2"/>
              <p:cNvSpPr txBox="1">
                <a:spLocks noRot="1" noChangeAspect="1" noMove="1" noResize="1" noEditPoints="1" noAdjustHandles="1" noChangeArrowheads="1" noChangeShapeType="1" noTextEdit="1"/>
              </p:cNvSpPr>
              <p:nvPr/>
            </p:nvSpPr>
            <p:spPr>
              <a:xfrm>
                <a:off x="1571624" y="2284413"/>
                <a:ext cx="4512543" cy="56515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2"/>
              <p:cNvSpPr txBox="1"/>
              <p:nvPr/>
            </p:nvSpPr>
            <p:spPr>
              <a:xfrm>
                <a:off x="930275" y="3100388"/>
                <a:ext cx="5492750" cy="971550"/>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b="0" i="1">
                          <a:solidFill>
                            <a:srgbClr val="000000"/>
                          </a:solidFill>
                          <a:latin typeface="Cambria Math" panose="02040503050406030204" pitchFamily="18" charset="0"/>
                          <a:ea typeface="+mn-ea"/>
                        </a:rPr>
                        <m:t>−</m:t>
                      </m:r>
                      <m:f>
                        <m:fPr>
                          <m:ctrlPr>
                            <a:rPr lang="zh-CN" altLang="en-US" b="0" i="1">
                              <a:solidFill>
                                <a:srgbClr val="000000"/>
                              </a:solidFill>
                              <a:latin typeface="Cambria Math" panose="02040503050406030204" pitchFamily="18" charset="0"/>
                              <a:ea typeface="+mn-ea"/>
                            </a:rPr>
                          </m:ctrlPr>
                        </m:fPr>
                        <m:num>
                          <m:r>
                            <m:rPr>
                              <m:nor/>
                            </m:rPr>
                            <a:rPr lang="zh-CN" altLang="en-US" b="0" i="1">
                              <a:solidFill>
                                <a:srgbClr val="000000"/>
                              </a:solidFill>
                              <a:ea typeface="+mn-ea"/>
                              <a:cs typeface="Times New Roman" panose="02020603050405020304" pitchFamily="18" charset="0"/>
                            </a:rPr>
                            <m:t>dN</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𝑡</m:t>
                          </m:r>
                          <m:r>
                            <a:rPr lang="zh-CN" altLang="en-US" b="0" i="1">
                              <a:solidFill>
                                <a:srgbClr val="000000"/>
                              </a:solidFill>
                              <a:latin typeface="Cambria Math" panose="02040503050406030204" pitchFamily="18" charset="0"/>
                              <a:ea typeface="+mn-ea"/>
                            </a:rPr>
                            <m:t>)</m:t>
                          </m:r>
                        </m:num>
                        <m:den>
                          <m:r>
                            <a:rPr lang="zh-CN" altLang="en-US" b="0" i="1">
                              <a:solidFill>
                                <a:srgbClr val="000000"/>
                              </a:solidFill>
                              <a:latin typeface="Cambria Math" panose="02040503050406030204" pitchFamily="18" charset="0"/>
                              <a:ea typeface="+mn-ea"/>
                            </a:rPr>
                            <m:t>𝑑𝑡</m:t>
                          </m:r>
                        </m:den>
                      </m:f>
                      <m:r>
                        <a:rPr lang="zh-CN" altLang="en-US" b="0" i="1">
                          <a:solidFill>
                            <a:srgbClr val="000000"/>
                          </a:solidFill>
                          <a:latin typeface="Cambria Math" panose="02040503050406030204" pitchFamily="18" charset="0"/>
                          <a:ea typeface="+mn-ea"/>
                        </a:rPr>
                        <m:t>=</m:t>
                      </m:r>
                      <m:f>
                        <m:fPr>
                          <m:ctrlPr>
                            <a:rPr lang="zh-CN" altLang="en-US" b="0" i="1">
                              <a:solidFill>
                                <a:srgbClr val="000000"/>
                              </a:solidFill>
                              <a:latin typeface="Cambria Math" panose="02040503050406030204" pitchFamily="18" charset="0"/>
                              <a:ea typeface="+mn-ea"/>
                            </a:rPr>
                          </m:ctrlPr>
                        </m:fPr>
                        <m:num>
                          <m:r>
                            <a:rPr lang="zh-CN" altLang="en-US" b="0" i="1">
                              <a:solidFill>
                                <a:srgbClr val="000000"/>
                              </a:solidFill>
                              <a:latin typeface="Cambria Math" panose="02040503050406030204" pitchFamily="18" charset="0"/>
                              <a:ea typeface="+mn-ea"/>
                            </a:rPr>
                            <m:t>𝑁</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𝑡</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𝑁</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𝑡</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𝛥</m:t>
                          </m:r>
                          <m:r>
                            <a:rPr lang="zh-CN" altLang="en-US" b="0" i="1">
                              <a:solidFill>
                                <a:srgbClr val="000000"/>
                              </a:solidFill>
                              <a:latin typeface="Cambria Math" panose="02040503050406030204" pitchFamily="18" charset="0"/>
                              <a:ea typeface="+mn-ea"/>
                            </a:rPr>
                            <m:t>𝑡</m:t>
                          </m:r>
                          <m:r>
                            <a:rPr lang="zh-CN" altLang="en-US" b="0" i="1">
                              <a:solidFill>
                                <a:srgbClr val="000000"/>
                              </a:solidFill>
                              <a:latin typeface="Cambria Math" panose="02040503050406030204" pitchFamily="18" charset="0"/>
                              <a:ea typeface="+mn-ea"/>
                            </a:rPr>
                            <m:t>)</m:t>
                          </m:r>
                        </m:num>
                        <m:den>
                          <m:r>
                            <m:rPr>
                              <m:sty m:val="p"/>
                            </m:rPr>
                            <a:rPr lang="zh-CN" altLang="en-US" b="0" i="0">
                              <a:solidFill>
                                <a:srgbClr val="000000"/>
                              </a:solidFill>
                              <a:latin typeface="Cambria Math" panose="02040503050406030204" pitchFamily="18" charset="0"/>
                              <a:ea typeface="+mn-ea"/>
                            </a:rPr>
                            <m:t>Δ</m:t>
                          </m:r>
                          <m:r>
                            <a:rPr lang="zh-CN" altLang="en-US" b="0" i="1">
                              <a:solidFill>
                                <a:srgbClr val="000000"/>
                              </a:solidFill>
                              <a:latin typeface="Cambria Math" panose="02040503050406030204" pitchFamily="18" charset="0"/>
                              <a:ea typeface="+mn-ea"/>
                            </a:rPr>
                            <m:t>𝑡</m:t>
                          </m:r>
                        </m:den>
                      </m:f>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𝑁</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𝑡</m:t>
                      </m:r>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𝑃</m:t>
                      </m:r>
                    </m:oMath>
                  </m:oMathPara>
                </a14:m>
                <a:endParaRPr lang="zh-CN" altLang="en-US" b="0" dirty="0">
                  <a:ea typeface="+mn-ea"/>
                  <a:cs typeface="Times New Roman" panose="02020603050405020304" pitchFamily="18" charset="0"/>
                </a:endParaRPr>
              </a:p>
            </p:txBody>
          </p:sp>
        </mc:Choice>
        <mc:Fallback xmlns="">
          <p:sp>
            <p:nvSpPr>
              <p:cNvPr id="6" name="Object 2"/>
              <p:cNvSpPr txBox="1">
                <a:spLocks noRot="1" noChangeAspect="1" noMove="1" noResize="1" noEditPoints="1" noAdjustHandles="1" noChangeArrowheads="1" noChangeShapeType="1" noTextEdit="1"/>
              </p:cNvSpPr>
              <p:nvPr/>
            </p:nvSpPr>
            <p:spPr>
              <a:xfrm>
                <a:off x="930275" y="3100388"/>
                <a:ext cx="5492750" cy="971550"/>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
              <p:cNvSpPr txBox="1"/>
              <p:nvPr/>
            </p:nvSpPr>
            <p:spPr>
              <a:xfrm>
                <a:off x="6516216" y="3262313"/>
                <a:ext cx="2484339" cy="5953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700" i="1">
                          <a:solidFill>
                            <a:srgbClr val="000000"/>
                          </a:solidFill>
                          <a:latin typeface="Cambria Math" panose="02040503050406030204" pitchFamily="18" charset="0"/>
                          <a:ea typeface="+mn-ea"/>
                        </a:rPr>
                        <m:t>𝑁</m:t>
                      </m:r>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𝑡</m:t>
                      </m:r>
                      <m:r>
                        <a:rPr lang="zh-CN" altLang="en-US" sz="2700" i="1">
                          <a:solidFill>
                            <a:srgbClr val="000000"/>
                          </a:solidFill>
                          <a:latin typeface="Cambria Math" panose="02040503050406030204" pitchFamily="18" charset="0"/>
                          <a:ea typeface="+mn-ea"/>
                        </a:rPr>
                        <m:t>)=</m:t>
                      </m:r>
                      <m:sSub>
                        <m:sSubPr>
                          <m:ctrlPr>
                            <a:rPr lang="zh-CN" altLang="en-US" sz="2700" i="1">
                              <a:solidFill>
                                <a:srgbClr val="000000"/>
                              </a:solidFill>
                              <a:latin typeface="Cambria Math" panose="02040503050406030204" pitchFamily="18" charset="0"/>
                              <a:ea typeface="+mn-ea"/>
                            </a:rPr>
                          </m:ctrlPr>
                        </m:sSubPr>
                        <m:e>
                          <m:r>
                            <a:rPr lang="zh-CN" altLang="en-US" sz="2700" i="1">
                              <a:solidFill>
                                <a:srgbClr val="000000"/>
                              </a:solidFill>
                              <a:latin typeface="Cambria Math" panose="02040503050406030204" pitchFamily="18" charset="0"/>
                              <a:ea typeface="+mn-ea"/>
                            </a:rPr>
                            <m:t>𝑁</m:t>
                          </m:r>
                        </m:e>
                        <m:sub>
                          <m:r>
                            <a:rPr lang="zh-CN" altLang="en-US" sz="2700" i="1">
                              <a:solidFill>
                                <a:srgbClr val="000000"/>
                              </a:solidFill>
                              <a:latin typeface="Cambria Math" panose="02040503050406030204" pitchFamily="18" charset="0"/>
                              <a:ea typeface="+mn-ea"/>
                            </a:rPr>
                            <m:t>0</m:t>
                          </m:r>
                        </m:sub>
                      </m:sSub>
                      <m:sSup>
                        <m:sSupPr>
                          <m:ctrlPr>
                            <a:rPr lang="zh-CN" altLang="en-US" sz="2700" i="1">
                              <a:solidFill>
                                <a:srgbClr val="000000"/>
                              </a:solidFill>
                              <a:latin typeface="Cambria Math" panose="02040503050406030204" pitchFamily="18" charset="0"/>
                              <a:ea typeface="+mn-ea"/>
                            </a:rPr>
                          </m:ctrlPr>
                        </m:sSupPr>
                        <m:e>
                          <m:r>
                            <m:rPr>
                              <m:sty m:val="p"/>
                            </m:rPr>
                            <a:rPr lang="zh-CN" altLang="en-US" sz="2700" i="0">
                              <a:solidFill>
                                <a:srgbClr val="000000"/>
                              </a:solidFill>
                              <a:latin typeface="Cambria Math" panose="02040503050406030204" pitchFamily="18" charset="0"/>
                              <a:ea typeface="+mn-ea"/>
                            </a:rPr>
                            <m:t>e</m:t>
                          </m:r>
                        </m:e>
                        <m:sup>
                          <m:r>
                            <a:rPr lang="zh-CN" altLang="en-US" sz="2700" i="1">
                              <a:solidFill>
                                <a:srgbClr val="000000"/>
                              </a:solidFill>
                              <a:latin typeface="Cambria Math" panose="02040503050406030204" pitchFamily="18" charset="0"/>
                              <a:ea typeface="+mn-ea"/>
                            </a:rPr>
                            <m:t>−</m:t>
                          </m:r>
                          <m:r>
                            <a:rPr lang="zh-CN" altLang="en-US" sz="2700" i="1">
                              <a:solidFill>
                                <a:srgbClr val="000000"/>
                              </a:solidFill>
                              <a:latin typeface="Cambria Math" panose="02040503050406030204" pitchFamily="18" charset="0"/>
                              <a:ea typeface="+mn-ea"/>
                            </a:rPr>
                            <m:t>𝑃𝑡</m:t>
                          </m:r>
                        </m:sup>
                      </m:sSup>
                    </m:oMath>
                  </m:oMathPara>
                </a14:m>
                <a:endParaRPr lang="zh-CN" altLang="en-US" sz="2700" dirty="0">
                  <a:latin typeface="+mn-ea"/>
                  <a:ea typeface="+mn-ea"/>
                </a:endParaRPr>
              </a:p>
            </p:txBody>
          </p:sp>
        </mc:Choice>
        <mc:Fallback xmlns="">
          <p:sp>
            <p:nvSpPr>
              <p:cNvPr id="7" name="Object 2"/>
              <p:cNvSpPr txBox="1">
                <a:spLocks noRot="1" noChangeAspect="1" noMove="1" noResize="1" noEditPoints="1" noAdjustHandles="1" noChangeArrowheads="1" noChangeShapeType="1" noTextEdit="1"/>
              </p:cNvSpPr>
              <p:nvPr/>
            </p:nvSpPr>
            <p:spPr>
              <a:xfrm>
                <a:off x="6516216" y="3262313"/>
                <a:ext cx="2484339" cy="595312"/>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2"/>
              <p:cNvSpPr txBox="1"/>
              <p:nvPr/>
            </p:nvSpPr>
            <p:spPr>
              <a:xfrm>
                <a:off x="593725" y="4322763"/>
                <a:ext cx="6621463" cy="1065212"/>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平均自由时间</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𝜏</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sSub>
                            <m:sSubPr>
                              <m:ctrlPr>
                                <a:rPr lang="zh-CN" altLang="en-US"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0</m:t>
                              </m:r>
                            </m:sub>
                          </m:sSub>
                        </m:den>
                      </m:f>
                      <m:nary>
                        <m:naryPr>
                          <m:ctrlPr>
                            <a:rPr lang="zh-CN" altLang="en-US" i="1">
                              <a:solidFill>
                                <a:srgbClr val="000000"/>
                              </a:solidFill>
                              <a:latin typeface="Cambria Math" panose="02040503050406030204" pitchFamily="18" charset="0"/>
                              <a:ea typeface="+mn-ea"/>
                            </a:rPr>
                          </m:ctrlPr>
                        </m:naryPr>
                        <m:sub>
                          <m:r>
                            <a:rPr lang="zh-CN" altLang="en-US" i="1">
                              <a:solidFill>
                                <a:srgbClr val="000000"/>
                              </a:solidFill>
                              <a:latin typeface="Cambria Math" panose="02040503050406030204" pitchFamily="18" charset="0"/>
                              <a:ea typeface="+mn-ea"/>
                            </a:rPr>
                            <m:t>0</m:t>
                          </m:r>
                        </m:sub>
                        <m:sup>
                          <m:r>
                            <a:rPr lang="zh-CN" altLang="en-US" i="1">
                              <a:solidFill>
                                <a:srgbClr val="000000"/>
                              </a:solidFill>
                              <a:latin typeface="Cambria Math" panose="02040503050406030204" pitchFamily="18" charset="0"/>
                              <a:ea typeface="+mn-ea"/>
                            </a:rPr>
                            <m:t>∞</m:t>
                          </m:r>
                        </m:sup>
                        <m:e>
                          <m:r>
                            <a:rPr lang="zh-CN" altLang="en-US" i="1">
                              <a:solidFill>
                                <a:srgbClr val="000000"/>
                              </a:solidFill>
                              <a:latin typeface="Cambria Math" panose="02040503050406030204" pitchFamily="18" charset="0"/>
                              <a:ea typeface="+mn-ea"/>
                            </a:rPr>
                            <m:t>𝑡</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0</m:t>
                              </m:r>
                            </m:sub>
                          </m:sSub>
                        </m:e>
                      </m:nary>
                      <m:sSup>
                        <m:sSupPr>
                          <m:ctrlPr>
                            <a:rPr lang="zh-CN" altLang="en-US" i="1">
                              <a:solidFill>
                                <a:srgbClr val="000000"/>
                              </a:solidFill>
                              <a:latin typeface="Cambria Math" panose="02040503050406030204" pitchFamily="18" charset="0"/>
                              <a:ea typeface="+mn-ea"/>
                            </a:rPr>
                          </m:ctrlPr>
                        </m:sSupPr>
                        <m:e>
                          <m:r>
                            <m:rPr>
                              <m:sty m:val="p"/>
                            </m:rPr>
                            <a:rPr lang="zh-CN" altLang="en-US" i="0">
                              <a:solidFill>
                                <a:srgbClr val="000000"/>
                              </a:solidFill>
                              <a:latin typeface="Cambria Math" panose="02040503050406030204" pitchFamily="18" charset="0"/>
                              <a:ea typeface="+mn-ea"/>
                            </a:rPr>
                            <m:t>e</m:t>
                          </m:r>
                        </m:e>
                        <m:sup>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𝑃𝑡</m:t>
                          </m:r>
                        </m:sup>
                      </m:sSup>
                      <m:r>
                        <a:rPr lang="zh-CN" altLang="en-US" i="1">
                          <a:solidFill>
                            <a:srgbClr val="000000"/>
                          </a:solidFill>
                          <a:latin typeface="Cambria Math" panose="02040503050406030204" pitchFamily="18" charset="0"/>
                          <a:ea typeface="+mn-ea"/>
                        </a:rPr>
                        <m:t>𝑃𝑑𝑡</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𝑃</m:t>
                          </m:r>
                        </m:den>
                      </m:f>
                    </m:oMath>
                  </m:oMathPara>
                </a14:m>
                <a:endParaRPr lang="zh-CN" altLang="en-US" dirty="0">
                  <a:ea typeface="+mn-ea"/>
                  <a:cs typeface="Times New Roman" panose="02020603050405020304" pitchFamily="18" charset="0"/>
                </a:endParaRPr>
              </a:p>
            </p:txBody>
          </p:sp>
        </mc:Choice>
        <mc:Fallback xmlns="">
          <p:sp>
            <p:nvSpPr>
              <p:cNvPr id="9" name="Object 2"/>
              <p:cNvSpPr txBox="1">
                <a:spLocks noRot="1" noChangeAspect="1" noMove="1" noResize="1" noEditPoints="1" noAdjustHandles="1" noChangeArrowheads="1" noChangeShapeType="1" noTextEdit="1"/>
              </p:cNvSpPr>
              <p:nvPr/>
            </p:nvSpPr>
            <p:spPr>
              <a:xfrm>
                <a:off x="593725" y="4322763"/>
                <a:ext cx="6621463" cy="1065212"/>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2"/>
              <p:cNvSpPr txBox="1"/>
              <p:nvPr/>
            </p:nvSpPr>
            <p:spPr>
              <a:xfrm>
                <a:off x="687388" y="5505450"/>
                <a:ext cx="7989068" cy="10668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700" b="0" i="1">
                              <a:solidFill>
                                <a:srgbClr val="000000"/>
                              </a:solidFill>
                              <a:latin typeface="Cambria Math" panose="02040503050406030204" pitchFamily="18" charset="0"/>
                              <a:ea typeface="+mn-ea"/>
                            </a:rPr>
                          </m:ctrlPr>
                        </m:fPr>
                        <m:num>
                          <m:r>
                            <a:rPr lang="zh-CN" altLang="en-US" sz="2700" b="0" i="1">
                              <a:solidFill>
                                <a:srgbClr val="000000"/>
                              </a:solidFill>
                              <a:latin typeface="Cambria Math" panose="02040503050406030204" pitchFamily="18" charset="0"/>
                              <a:ea typeface="+mn-ea"/>
                            </a:rPr>
                            <m:t>1</m:t>
                          </m:r>
                        </m:num>
                        <m:den>
                          <m:r>
                            <a:rPr lang="zh-CN" altLang="en-US" sz="2700" b="0" i="1">
                              <a:solidFill>
                                <a:srgbClr val="000000"/>
                              </a:solidFill>
                              <a:latin typeface="Cambria Math" panose="02040503050406030204" pitchFamily="18" charset="0"/>
                              <a:ea typeface="+mn-ea"/>
                            </a:rPr>
                            <m:t>𝜏</m:t>
                          </m:r>
                        </m:den>
                      </m:f>
                      <m:r>
                        <a:rPr lang="zh-CN" altLang="en-US" sz="2700" b="0" i="1">
                          <a:solidFill>
                            <a:srgbClr val="000000"/>
                          </a:solidFill>
                          <a:latin typeface="Cambria Math" panose="02040503050406030204" pitchFamily="18" charset="0"/>
                          <a:ea typeface="+mn-ea"/>
                        </a:rPr>
                        <m:t>=</m:t>
                      </m:r>
                      <m:r>
                        <a:rPr lang="zh-CN" altLang="en-US" sz="2700" b="0" i="1">
                          <a:solidFill>
                            <a:srgbClr val="000000"/>
                          </a:solidFill>
                          <a:latin typeface="Cambria Math" panose="02040503050406030204" pitchFamily="18" charset="0"/>
                          <a:ea typeface="+mn-ea"/>
                        </a:rPr>
                        <m:t>𝑃</m:t>
                      </m:r>
                      <m:r>
                        <a:rPr lang="zh-CN" altLang="en-US" sz="2700" b="0" i="1">
                          <a:solidFill>
                            <a:srgbClr val="000000"/>
                          </a:solidFill>
                          <a:latin typeface="Cambria Math" panose="02040503050406030204" pitchFamily="18" charset="0"/>
                          <a:ea typeface="+mn-ea"/>
                        </a:rPr>
                        <m:t>=</m:t>
                      </m:r>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𝑃</m:t>
                          </m:r>
                        </m:e>
                        <m:sub>
                          <m:r>
                            <a:rPr lang="zh-CN" altLang="en-US" sz="2700" b="0" i="1">
                              <a:solidFill>
                                <a:srgbClr val="000000"/>
                              </a:solidFill>
                              <a:latin typeface="Cambria Math" panose="02040503050406030204" pitchFamily="18" charset="0"/>
                              <a:ea typeface="+mn-ea"/>
                            </a:rPr>
                            <m:t>𝑠</m:t>
                          </m:r>
                        </m:sub>
                      </m:sSub>
                      <m:r>
                        <a:rPr lang="zh-CN" altLang="en-US" sz="2700" b="0" i="1">
                          <a:solidFill>
                            <a:srgbClr val="000000"/>
                          </a:solidFill>
                          <a:latin typeface="Cambria Math" panose="02040503050406030204" pitchFamily="18" charset="0"/>
                          <a:ea typeface="+mn-ea"/>
                        </a:rPr>
                        <m:t>+</m:t>
                      </m:r>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𝑃</m:t>
                          </m:r>
                        </m:e>
                        <m:sub>
                          <m:r>
                            <a:rPr lang="zh-CN" altLang="en-US" sz="2700" b="0" i="1">
                              <a:solidFill>
                                <a:srgbClr val="000000"/>
                              </a:solidFill>
                              <a:latin typeface="Cambria Math" panose="02040503050406030204" pitchFamily="18" charset="0"/>
                              <a:ea typeface="+mn-ea"/>
                            </a:rPr>
                            <m:t>𝑜</m:t>
                          </m:r>
                        </m:sub>
                      </m:sSub>
                      <m:r>
                        <a:rPr lang="zh-CN" altLang="en-US" sz="2700" b="0" i="1">
                          <a:solidFill>
                            <a:srgbClr val="000000"/>
                          </a:solidFill>
                          <a:latin typeface="Cambria Math" panose="02040503050406030204" pitchFamily="18" charset="0"/>
                          <a:ea typeface="+mn-ea"/>
                        </a:rPr>
                        <m:t>+</m:t>
                      </m:r>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𝑃</m:t>
                          </m:r>
                        </m:e>
                        <m:sub>
                          <m:r>
                            <a:rPr lang="zh-CN" altLang="en-US" sz="2700" b="0" i="1">
                              <a:solidFill>
                                <a:srgbClr val="000000"/>
                              </a:solidFill>
                              <a:latin typeface="Cambria Math" panose="02040503050406030204" pitchFamily="18" charset="0"/>
                              <a:ea typeface="+mn-ea"/>
                            </a:rPr>
                            <m:t>𝑖</m:t>
                          </m:r>
                        </m:sub>
                      </m:sSub>
                      <m:r>
                        <a:rPr lang="zh-CN" altLang="en-US" sz="2700" b="0" i="1">
                          <a:solidFill>
                            <a:srgbClr val="000000"/>
                          </a:solidFill>
                          <a:latin typeface="Cambria Math" panose="02040503050406030204" pitchFamily="18" charset="0"/>
                          <a:ea typeface="+mn-ea"/>
                        </a:rPr>
                        <m:t>+⋯⋯=</m:t>
                      </m:r>
                      <m:f>
                        <m:fPr>
                          <m:ctrlPr>
                            <a:rPr lang="zh-CN" altLang="en-US" sz="2700" b="0" i="1">
                              <a:solidFill>
                                <a:srgbClr val="000000"/>
                              </a:solidFill>
                              <a:latin typeface="Cambria Math" panose="02040503050406030204" pitchFamily="18" charset="0"/>
                              <a:ea typeface="+mn-ea"/>
                            </a:rPr>
                          </m:ctrlPr>
                        </m:fPr>
                        <m:num>
                          <m:r>
                            <a:rPr lang="zh-CN" altLang="en-US" sz="2700" b="0" i="1">
                              <a:solidFill>
                                <a:srgbClr val="000000"/>
                              </a:solidFill>
                              <a:latin typeface="Cambria Math" panose="02040503050406030204" pitchFamily="18" charset="0"/>
                              <a:ea typeface="+mn-ea"/>
                            </a:rPr>
                            <m:t>1</m:t>
                          </m:r>
                        </m:num>
                        <m:den>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𝜏</m:t>
                              </m:r>
                            </m:e>
                            <m:sub>
                              <m:r>
                                <m:rPr>
                                  <m:sty m:val="p"/>
                                </m:rPr>
                                <a:rPr lang="zh-CN" altLang="en-US" sz="2700" b="0" i="0">
                                  <a:solidFill>
                                    <a:srgbClr val="000000"/>
                                  </a:solidFill>
                                  <a:latin typeface="Cambria Math" panose="02040503050406030204" pitchFamily="18" charset="0"/>
                                  <a:ea typeface="+mn-ea"/>
                                </a:rPr>
                                <m:t>s</m:t>
                              </m:r>
                            </m:sub>
                          </m:sSub>
                        </m:den>
                      </m:f>
                      <m:r>
                        <a:rPr lang="zh-CN" altLang="en-US" sz="2700" b="0" i="1">
                          <a:solidFill>
                            <a:srgbClr val="000000"/>
                          </a:solidFill>
                          <a:latin typeface="Cambria Math" panose="02040503050406030204" pitchFamily="18" charset="0"/>
                          <a:ea typeface="+mn-ea"/>
                        </a:rPr>
                        <m:t>+</m:t>
                      </m:r>
                      <m:f>
                        <m:fPr>
                          <m:ctrlPr>
                            <a:rPr lang="zh-CN" altLang="en-US" sz="2700" b="0" i="1">
                              <a:solidFill>
                                <a:srgbClr val="000000"/>
                              </a:solidFill>
                              <a:latin typeface="Cambria Math" panose="02040503050406030204" pitchFamily="18" charset="0"/>
                              <a:ea typeface="+mn-ea"/>
                            </a:rPr>
                          </m:ctrlPr>
                        </m:fPr>
                        <m:num>
                          <m:r>
                            <a:rPr lang="zh-CN" altLang="en-US" sz="2700" b="0" i="1">
                              <a:solidFill>
                                <a:srgbClr val="000000"/>
                              </a:solidFill>
                              <a:latin typeface="Cambria Math" panose="02040503050406030204" pitchFamily="18" charset="0"/>
                              <a:ea typeface="+mn-ea"/>
                            </a:rPr>
                            <m:t>1</m:t>
                          </m:r>
                        </m:num>
                        <m:den>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𝜏</m:t>
                              </m:r>
                            </m:e>
                            <m:sub>
                              <m:r>
                                <a:rPr lang="zh-CN" altLang="en-US" sz="2700" b="0" i="1">
                                  <a:solidFill>
                                    <a:srgbClr val="000000"/>
                                  </a:solidFill>
                                  <a:latin typeface="Cambria Math" panose="02040503050406030204" pitchFamily="18" charset="0"/>
                                  <a:ea typeface="+mn-ea"/>
                                </a:rPr>
                                <m:t>𝑜</m:t>
                              </m:r>
                            </m:sub>
                          </m:sSub>
                        </m:den>
                      </m:f>
                      <m:r>
                        <a:rPr lang="zh-CN" altLang="en-US" sz="2700" b="0" i="1">
                          <a:solidFill>
                            <a:srgbClr val="000000"/>
                          </a:solidFill>
                          <a:latin typeface="Cambria Math" panose="02040503050406030204" pitchFamily="18" charset="0"/>
                          <a:ea typeface="+mn-ea"/>
                        </a:rPr>
                        <m:t>+</m:t>
                      </m:r>
                      <m:f>
                        <m:fPr>
                          <m:ctrlPr>
                            <a:rPr lang="zh-CN" altLang="en-US" sz="2700" b="0" i="1">
                              <a:solidFill>
                                <a:srgbClr val="000000"/>
                              </a:solidFill>
                              <a:latin typeface="Cambria Math" panose="02040503050406030204" pitchFamily="18" charset="0"/>
                              <a:ea typeface="+mn-ea"/>
                            </a:rPr>
                          </m:ctrlPr>
                        </m:fPr>
                        <m:num>
                          <m:r>
                            <a:rPr lang="zh-CN" altLang="en-US" sz="2700" b="0" i="1">
                              <a:solidFill>
                                <a:srgbClr val="000000"/>
                              </a:solidFill>
                              <a:latin typeface="Cambria Math" panose="02040503050406030204" pitchFamily="18" charset="0"/>
                              <a:ea typeface="+mn-ea"/>
                            </a:rPr>
                            <m:t>1</m:t>
                          </m:r>
                        </m:num>
                        <m:den>
                          <m:sSub>
                            <m:sSubPr>
                              <m:ctrlPr>
                                <a:rPr lang="zh-CN" altLang="en-US" sz="2700" b="0" i="1">
                                  <a:solidFill>
                                    <a:srgbClr val="000000"/>
                                  </a:solidFill>
                                  <a:latin typeface="Cambria Math" panose="02040503050406030204" pitchFamily="18" charset="0"/>
                                  <a:ea typeface="+mn-ea"/>
                                </a:rPr>
                              </m:ctrlPr>
                            </m:sSubPr>
                            <m:e>
                              <m:r>
                                <a:rPr lang="zh-CN" altLang="en-US" sz="2700" b="0" i="1">
                                  <a:solidFill>
                                    <a:srgbClr val="000000"/>
                                  </a:solidFill>
                                  <a:latin typeface="Cambria Math" panose="02040503050406030204" pitchFamily="18" charset="0"/>
                                  <a:ea typeface="+mn-ea"/>
                                </a:rPr>
                                <m:t>𝜏</m:t>
                              </m:r>
                            </m:e>
                            <m:sub>
                              <m:r>
                                <a:rPr lang="zh-CN" altLang="en-US" sz="2700" b="0" i="1">
                                  <a:solidFill>
                                    <a:srgbClr val="000000"/>
                                  </a:solidFill>
                                  <a:latin typeface="Cambria Math" panose="02040503050406030204" pitchFamily="18" charset="0"/>
                                  <a:ea typeface="+mn-ea"/>
                                </a:rPr>
                                <m:t>𝑖</m:t>
                              </m:r>
                            </m:sub>
                          </m:sSub>
                        </m:den>
                      </m:f>
                      <m:r>
                        <a:rPr lang="zh-CN" altLang="en-US" sz="2700" b="0" i="1">
                          <a:solidFill>
                            <a:srgbClr val="000000"/>
                          </a:solidFill>
                          <a:latin typeface="Cambria Math" panose="02040503050406030204" pitchFamily="18" charset="0"/>
                          <a:ea typeface="+mn-ea"/>
                        </a:rPr>
                        <m:t>+⋯⋯</m:t>
                      </m:r>
                    </m:oMath>
                  </m:oMathPara>
                </a14:m>
                <a:endParaRPr lang="zh-CN" altLang="en-US" sz="2700" b="0" dirty="0">
                  <a:ea typeface="+mn-ea"/>
                  <a:cs typeface="Times New Roman" panose="02020603050405020304" pitchFamily="18" charset="0"/>
                </a:endParaRPr>
              </a:p>
            </p:txBody>
          </p:sp>
        </mc:Choice>
        <mc:Fallback xmlns="">
          <p:sp>
            <p:nvSpPr>
              <p:cNvPr id="16" name="Object 2"/>
              <p:cNvSpPr txBox="1">
                <a:spLocks noRot="1" noChangeAspect="1" noMove="1" noResize="1" noEditPoints="1" noAdjustHandles="1" noChangeArrowheads="1" noChangeShapeType="1" noTextEdit="1"/>
              </p:cNvSpPr>
              <p:nvPr/>
            </p:nvSpPr>
            <p:spPr>
              <a:xfrm>
                <a:off x="687388" y="5505450"/>
                <a:ext cx="7989068" cy="1066800"/>
              </a:xfrm>
              <a:prstGeom prst="rect">
                <a:avLst/>
              </a:prstGeom>
              <a:blipFill>
                <a:blip r:embed="rId8"/>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anim calcmode="lin" valueType="num">
                                      <p:cBhvr>
                                        <p:cTn id="24" dur="500" fill="hold"/>
                                        <p:tgtEl>
                                          <p:spTgt spid="22"/>
                                        </p:tgtEl>
                                        <p:attrNameLst>
                                          <p:attrName>style.rotation</p:attrName>
                                        </p:attrNameLst>
                                      </p:cBhvr>
                                      <p:tavLst>
                                        <p:tav tm="0">
                                          <p:val>
                                            <p:fltVal val="720"/>
                                          </p:val>
                                        </p:tav>
                                        <p:tav tm="100000">
                                          <p:val>
                                            <p:fltVal val="0"/>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 calcmode="lin" valueType="num">
                                      <p:cBhvr>
                                        <p:cTn id="26" dur="500" fill="hold"/>
                                        <p:tgtEl>
                                          <p:spTgt spid="22"/>
                                        </p:tgtEl>
                                        <p:attrNameLst>
                                          <p:attrName>ppt_w</p:attrName>
                                        </p:attrNameLst>
                                      </p:cBhvr>
                                      <p:tavLst>
                                        <p:tav tm="0">
                                          <p:val>
                                            <p:fltVal val="0"/>
                                          </p:val>
                                        </p:tav>
                                        <p:tav tm="100000">
                                          <p:val>
                                            <p:strVal val="#ppt_w"/>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animBg="1"/>
      <p:bldP spid="23" grpId="0"/>
      <p:bldP spid="4" grpId="0"/>
      <p:bldP spid="5" grpId="0"/>
      <p:bldP spid="6" grpId="0"/>
      <p:bldP spid="7" grpId="0"/>
      <p:bldP spid="9" grpId="0"/>
      <p:bldP spid="1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19811"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64868" name="Rectangle 5"/>
          <p:cNvSpPr>
            <a:spLocks noChangeArrowheads="1"/>
          </p:cNvSpPr>
          <p:nvPr/>
        </p:nvSpPr>
        <p:spPr bwMode="auto">
          <a:xfrm>
            <a:off x="1466850" y="23828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扩散</a:t>
            </a:r>
          </a:p>
        </p:txBody>
      </p:sp>
      <p:sp>
        <p:nvSpPr>
          <p:cNvPr id="164869" name="Rectangle 7"/>
          <p:cNvSpPr>
            <a:spLocks noChangeArrowheads="1"/>
          </p:cNvSpPr>
          <p:nvPr/>
        </p:nvSpPr>
        <p:spPr bwMode="auto">
          <a:xfrm>
            <a:off x="1466850" y="1658938"/>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164870" name="Left Brace 12"/>
          <p:cNvSpPr/>
          <p:nvPr/>
        </p:nvSpPr>
        <p:spPr bwMode="auto">
          <a:xfrm>
            <a:off x="4886325" y="3543300"/>
            <a:ext cx="360363" cy="1295400"/>
          </a:xfrm>
          <a:prstGeom prst="leftBrace">
            <a:avLst>
              <a:gd name="adj1" fmla="val 8321"/>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64871" name="Rectangle 15"/>
          <p:cNvSpPr>
            <a:spLocks noChangeArrowheads="1"/>
          </p:cNvSpPr>
          <p:nvPr/>
        </p:nvSpPr>
        <p:spPr bwMode="auto">
          <a:xfrm>
            <a:off x="5178425" y="3270250"/>
            <a:ext cx="18002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迁移率</a:t>
            </a:r>
          </a:p>
        </p:txBody>
      </p:sp>
      <p:sp>
        <p:nvSpPr>
          <p:cNvPr id="164872" name="Rectangle 16"/>
          <p:cNvSpPr>
            <a:spLocks noChangeArrowheads="1"/>
          </p:cNvSpPr>
          <p:nvPr/>
        </p:nvSpPr>
        <p:spPr bwMode="auto">
          <a:xfrm>
            <a:off x="5178425" y="3933825"/>
            <a:ext cx="18002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电导率</a:t>
            </a:r>
          </a:p>
        </p:txBody>
      </p:sp>
      <p:sp>
        <p:nvSpPr>
          <p:cNvPr id="164873" name="Rectangle 17"/>
          <p:cNvSpPr>
            <a:spLocks noChangeArrowheads="1"/>
          </p:cNvSpPr>
          <p:nvPr/>
        </p:nvSpPr>
        <p:spPr bwMode="auto">
          <a:xfrm>
            <a:off x="5178425" y="4576763"/>
            <a:ext cx="2376488"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强电场效应</a:t>
            </a:r>
          </a:p>
        </p:txBody>
      </p:sp>
      <p:sp>
        <p:nvSpPr>
          <p:cNvPr id="164874" name="Rectangle 12"/>
          <p:cNvSpPr>
            <a:spLocks noChangeArrowheads="1"/>
          </p:cNvSpPr>
          <p:nvPr/>
        </p:nvSpPr>
        <p:spPr bwMode="auto">
          <a:xfrm>
            <a:off x="2286000" y="3213100"/>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载流子的散射</a:t>
            </a:r>
          </a:p>
        </p:txBody>
      </p:sp>
      <p:sp>
        <p:nvSpPr>
          <p:cNvPr id="164875" name="Rectangle 15"/>
          <p:cNvSpPr>
            <a:spLocks noChangeArrowheads="1"/>
          </p:cNvSpPr>
          <p:nvPr/>
        </p:nvSpPr>
        <p:spPr bwMode="auto">
          <a:xfrm>
            <a:off x="2286000" y="3916363"/>
            <a:ext cx="31496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载流子的漂移</a:t>
            </a:r>
          </a:p>
        </p:txBody>
      </p:sp>
      <p:sp>
        <p:nvSpPr>
          <p:cNvPr id="164876" name="Rectangle 15"/>
          <p:cNvSpPr>
            <a:spLocks noChangeArrowheads="1"/>
          </p:cNvSpPr>
          <p:nvPr/>
        </p:nvSpPr>
        <p:spPr bwMode="auto">
          <a:xfrm>
            <a:off x="2297113" y="4627563"/>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载流子的扩散</a:t>
            </a:r>
          </a:p>
        </p:txBody>
      </p:sp>
      <p:sp>
        <p:nvSpPr>
          <p:cNvPr id="164877" name="Rectangle 15"/>
          <p:cNvSpPr>
            <a:spLocks noChangeArrowheads="1"/>
          </p:cNvSpPr>
          <p:nvPr/>
        </p:nvSpPr>
        <p:spPr bwMode="auto">
          <a:xfrm>
            <a:off x="2297113" y="5330825"/>
            <a:ext cx="313848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爱因斯坦关系</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4" name="Text Box 5"/>
          <p:cNvSpPr txBox="1"/>
          <p:nvPr/>
        </p:nvSpPr>
        <p:spPr>
          <a:xfrm>
            <a:off x="571500" y="5343525"/>
            <a:ext cx="6500813" cy="493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solidFill>
                  <a:srgbClr val="FF0000"/>
                </a:solidFill>
                <a:latin typeface="宋体" panose="02010600030101010101" pitchFamily="2" charset="-122"/>
              </a:rPr>
              <a:t>漂移：</a:t>
            </a:r>
            <a:r>
              <a:rPr lang="zh-CN" altLang="en-US" sz="2600" b="1" dirty="0">
                <a:solidFill>
                  <a:srgbClr val="001010"/>
                </a:solidFill>
                <a:latin typeface="宋体" panose="02010600030101010101" pitchFamily="2" charset="-122"/>
              </a:rPr>
              <a:t>载流子在</a:t>
            </a:r>
            <a:r>
              <a:rPr lang="zh-CN" altLang="en-US" sz="2600" b="1" dirty="0">
                <a:solidFill>
                  <a:srgbClr val="FF0000"/>
                </a:solidFill>
                <a:latin typeface="宋体" panose="02010600030101010101" pitchFamily="2" charset="-122"/>
              </a:rPr>
              <a:t>外场</a:t>
            </a:r>
            <a:r>
              <a:rPr lang="zh-CN" altLang="en-US" sz="2600" b="1" dirty="0">
                <a:solidFill>
                  <a:srgbClr val="001010"/>
                </a:solidFill>
                <a:latin typeface="宋体" panose="02010600030101010101" pitchFamily="2" charset="-122"/>
              </a:rPr>
              <a:t>作用下的</a:t>
            </a:r>
            <a:r>
              <a:rPr lang="zh-CN" altLang="en-US" sz="2600" b="1" dirty="0">
                <a:solidFill>
                  <a:srgbClr val="FF0000"/>
                </a:solidFill>
                <a:latin typeface="宋体" panose="02010600030101010101" pitchFamily="2" charset="-122"/>
              </a:rPr>
              <a:t>定向</a:t>
            </a:r>
            <a:r>
              <a:rPr lang="zh-CN" altLang="en-US" sz="2600" b="1" dirty="0">
                <a:solidFill>
                  <a:srgbClr val="001010"/>
                </a:solidFill>
                <a:latin typeface="宋体" panose="02010600030101010101" pitchFamily="2" charset="-122"/>
              </a:rPr>
              <a:t>运动</a:t>
            </a:r>
            <a:endParaRPr lang="zh-CN" altLang="en-US" sz="2600" b="1" dirty="0">
              <a:solidFill>
                <a:schemeClr val="accent2"/>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15" name="Text Box 5"/>
              <p:cNvSpPr txBox="1"/>
              <p:nvPr/>
            </p:nvSpPr>
            <p:spPr>
              <a:xfrm>
                <a:off x="571500" y="6034088"/>
                <a:ext cx="6500813"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solidFill>
                      <a:srgbClr val="FF0000"/>
                    </a:solidFill>
                    <a:latin typeface="宋体" panose="02010600030101010101" pitchFamily="2" charset="-122"/>
                  </a:rPr>
                  <a:t>漂移速度：</a:t>
                </a:r>
                <a:r>
                  <a:rPr lang="zh-CN" altLang="en-US" sz="2600" b="1" dirty="0">
                    <a:solidFill>
                      <a:srgbClr val="001010"/>
                    </a:solidFill>
                    <a:latin typeface="宋体" panose="02010600030101010101" pitchFamily="2" charset="-122"/>
                  </a:rPr>
                  <a:t>载流子漂移运动的平均速度</a:t>
                </a:r>
                <a14:m>
                  <m:oMath xmlns:m="http://schemas.openxmlformats.org/officeDocument/2006/math">
                    <m:sSub>
                      <m:sSubPr>
                        <m:ctrlPr>
                          <a:rPr lang="en-US" altLang="zh-CN" sz="2600" i="1">
                            <a:solidFill>
                              <a:srgbClr val="000000"/>
                            </a:solidFill>
                            <a:latin typeface="Cambria Math" panose="02040503050406030204" pitchFamily="18" charset="0"/>
                          </a:rPr>
                        </m:ctrlPr>
                      </m:sSubPr>
                      <m:e>
                        <m:acc>
                          <m:accPr>
                            <m:chr m:val="̅"/>
                            <m:ctrlPr>
                              <a:rPr lang="en-US" altLang="zh-CN" sz="2600" i="1" smtClean="0">
                                <a:solidFill>
                                  <a:srgbClr val="000000"/>
                                </a:solidFill>
                                <a:latin typeface="Cambria Math" panose="02040503050406030204" pitchFamily="18" charset="0"/>
                              </a:rPr>
                            </m:ctrlPr>
                          </m:accPr>
                          <m:e>
                            <m:r>
                              <a:rPr lang="en-US" altLang="zh-CN" sz="2600" b="0" i="1" smtClean="0">
                                <a:solidFill>
                                  <a:srgbClr val="000000"/>
                                </a:solidFill>
                                <a:latin typeface="Cambria Math" panose="02040503050406030204" pitchFamily="18" charset="0"/>
                              </a:rPr>
                              <m:t>𝑣</m:t>
                            </m:r>
                          </m:e>
                        </m:acc>
                      </m:e>
                      <m:sub>
                        <m:r>
                          <a:rPr lang="en-US" altLang="zh-CN" sz="2600" i="1">
                            <a:solidFill>
                              <a:srgbClr val="000000"/>
                            </a:solidFill>
                            <a:latin typeface="Cambria Math" panose="02040503050406030204" pitchFamily="18" charset="0"/>
                          </a:rPr>
                          <m:t>𝑑</m:t>
                        </m:r>
                      </m:sub>
                    </m:sSub>
                  </m:oMath>
                </a14:m>
                <a:endParaRPr lang="zh-CN" altLang="en-US" sz="2600" b="1" dirty="0">
                  <a:solidFill>
                    <a:schemeClr val="accent2"/>
                  </a:solidFill>
                  <a:latin typeface="宋体" panose="02010600030101010101" pitchFamily="2" charset="-122"/>
                </a:endParaRPr>
              </a:p>
            </p:txBody>
          </p:sp>
        </mc:Choice>
        <mc:Fallback xmlns="">
          <p:sp>
            <p:nvSpPr>
              <p:cNvPr id="15" name="Text Box 5"/>
              <p:cNvSpPr txBox="1">
                <a:spLocks noRot="1" noChangeAspect="1" noMove="1" noResize="1" noEditPoints="1" noAdjustHandles="1" noChangeArrowheads="1" noChangeShapeType="1" noTextEdit="1"/>
              </p:cNvSpPr>
              <p:nvPr/>
            </p:nvSpPr>
            <p:spPr>
              <a:xfrm>
                <a:off x="571500" y="6034088"/>
                <a:ext cx="6500813" cy="492443"/>
              </a:xfrm>
              <a:prstGeom prst="rect">
                <a:avLst/>
              </a:prstGeom>
              <a:blipFill>
                <a:blip r:embed="rId2"/>
                <a:stretch>
                  <a:fillRect l="-1689" t="-13580" b="-27160"/>
                </a:stretch>
              </a:blipFill>
              <a:ln w="9525">
                <a:noFill/>
              </a:ln>
            </p:spPr>
            <p:txBody>
              <a:bodyPr/>
              <a:lstStyle/>
              <a:p>
                <a:r>
                  <a:rPr lang="zh-CN" altLang="en-US">
                    <a:noFill/>
                  </a:rPr>
                  <a:t> </a:t>
                </a:r>
              </a:p>
            </p:txBody>
          </p:sp>
        </mc:Fallback>
      </mc:AlternateContent>
      <p:grpSp>
        <p:nvGrpSpPr>
          <p:cNvPr id="2" name="组合 11"/>
          <p:cNvGrpSpPr/>
          <p:nvPr/>
        </p:nvGrpSpPr>
        <p:grpSpPr>
          <a:xfrm>
            <a:off x="3714750" y="2376488"/>
            <a:ext cx="3929063" cy="2786062"/>
            <a:chOff x="500034" y="3667986"/>
            <a:chExt cx="3473880" cy="2475658"/>
          </a:xfrm>
        </p:grpSpPr>
        <p:pic>
          <p:nvPicPr>
            <p:cNvPr id="120847" name="Picture 4"/>
            <p:cNvPicPr>
              <a:picLocks noChangeAspect="1"/>
            </p:cNvPicPr>
            <p:nvPr/>
          </p:nvPicPr>
          <p:blipFill>
            <a:blip r:embed="rId3"/>
            <a:stretch>
              <a:fillRect/>
            </a:stretch>
          </p:blipFill>
          <p:spPr>
            <a:xfrm>
              <a:off x="500034" y="3714752"/>
              <a:ext cx="3473880" cy="2428892"/>
            </a:xfrm>
            <a:prstGeom prst="rect">
              <a:avLst/>
            </a:prstGeom>
            <a:noFill/>
            <a:ln w="9525">
              <a:noFill/>
            </a:ln>
          </p:spPr>
        </p:pic>
        <mc:AlternateContent xmlns:mc="http://schemas.openxmlformats.org/markup-compatibility/2006" xmlns:a14="http://schemas.microsoft.com/office/drawing/2010/main">
          <mc:Choice Requires="a14">
            <p:sp>
              <p:nvSpPr>
                <p:cNvPr id="120848" name="Object 3"/>
                <p:cNvSpPr txBox="1"/>
                <p:nvPr/>
              </p:nvSpPr>
              <p:spPr>
                <a:xfrm>
                  <a:off x="938919" y="3667986"/>
                  <a:ext cx="917940" cy="433311"/>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电场</m:t>
                        </m:r>
                        <m:acc>
                          <m:accPr>
                            <m:chr m:val="⃑"/>
                            <m:ctrlPr>
                              <a:rPr lang="zh-CN" altLang="en-US" i="1">
                                <a:solidFill>
                                  <a:srgbClr val="000000"/>
                                </a:solidFill>
                                <a:latin typeface="Cambria Math" panose="02040503050406030204" pitchFamily="18" charset="0"/>
                              </a:rPr>
                            </m:ctrlPr>
                          </m:accPr>
                          <m:e>
                            <m:r>
                              <m:rPr>
                                <m:sty m:val="p"/>
                              </m:rPr>
                              <a:rPr lang="zh-CN" altLang="en-US" i="1">
                                <a:solidFill>
                                  <a:srgbClr val="000000"/>
                                </a:solidFill>
                                <a:latin typeface="Cambria Math" panose="02040503050406030204" pitchFamily="18" charset="0"/>
                              </a:rPr>
                              <m:t>ε</m:t>
                            </m:r>
                          </m:e>
                        </m:acc>
                      </m:oMath>
                    </m:oMathPara>
                  </a14:m>
                  <a:endParaRPr lang="zh-CN" altLang="en-US"/>
                </a:p>
              </p:txBody>
            </p:sp>
          </mc:Choice>
          <mc:Fallback xmlns="">
            <p:sp>
              <p:nvSpPr>
                <p:cNvPr id="120848" name="Object 3"/>
                <p:cNvSpPr txBox="1">
                  <a:spLocks noRot="1" noChangeAspect="1" noMove="1" noResize="1" noEditPoints="1" noAdjustHandles="1" noChangeArrowheads="1" noChangeShapeType="1" noTextEdit="1"/>
                </p:cNvSpPr>
                <p:nvPr/>
              </p:nvSpPr>
              <p:spPr>
                <a:xfrm>
                  <a:off x="938919" y="3667986"/>
                  <a:ext cx="917940" cy="433311"/>
                </a:xfrm>
                <a:prstGeom prst="rect">
                  <a:avLst/>
                </a:prstGeom>
                <a:blipFill>
                  <a:blip r:embed="rId4"/>
                  <a:stretch>
                    <a:fillRect l="-6471" r="-26471" b="-12500"/>
                  </a:stretch>
                </a:blipFill>
                <a:ln w="38100">
                  <a:noFill/>
                  <a:miter/>
                </a:ln>
              </p:spPr>
              <p:txBody>
                <a:bodyPr/>
                <a:lstStyle/>
                <a:p>
                  <a:r>
                    <a:rPr lang="zh-CN" altLang="en-US">
                      <a:noFill/>
                    </a:rPr>
                    <a:t> </a:t>
                  </a:r>
                </a:p>
              </p:txBody>
            </p:sp>
          </mc:Fallback>
        </mc:AlternateContent>
      </p:grpSp>
      <p:sp>
        <p:nvSpPr>
          <p:cNvPr id="19" name="TextBox 18"/>
          <p:cNvSpPr txBox="1"/>
          <p:nvPr/>
        </p:nvSpPr>
        <p:spPr>
          <a:xfrm>
            <a:off x="571500" y="1054100"/>
            <a:ext cx="464343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无外场时：无规则的热运动</a:t>
            </a:r>
            <a:endParaRPr lang="en-US" altLang="zh-CN" sz="2600" b="1" dirty="0">
              <a:latin typeface="宋体" panose="02010600030101010101" pitchFamily="2" charset="-122"/>
            </a:endParaRPr>
          </a:p>
        </p:txBody>
      </p:sp>
      <p:sp>
        <p:nvSpPr>
          <p:cNvPr id="20" name="TextBox 19"/>
          <p:cNvSpPr txBox="1"/>
          <p:nvPr/>
        </p:nvSpPr>
        <p:spPr>
          <a:xfrm>
            <a:off x="571500" y="1704975"/>
            <a:ext cx="607218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有外场时：规则的定向运动</a:t>
            </a:r>
            <a:r>
              <a:rPr lang="zh-CN" altLang="en-US" sz="2600" b="1" dirty="0">
                <a:latin typeface="宋体" panose="02010600030101010101" pitchFamily="2" charset="-122"/>
                <a:sym typeface="Symbol" panose="05050102010706020507" pitchFamily="18" charset="2"/>
              </a:rPr>
              <a:t>有电流</a:t>
            </a:r>
            <a:endParaRPr lang="en-US" altLang="zh-CN" sz="2600" b="1" dirty="0">
              <a:latin typeface="宋体" panose="02010600030101010101" pitchFamily="2" charset="-122"/>
            </a:endParaRPr>
          </a:p>
        </p:txBody>
      </p:sp>
      <p:sp>
        <p:nvSpPr>
          <p:cNvPr id="11" name="TextBox 10"/>
          <p:cNvSpPr txBox="1"/>
          <p:nvPr/>
        </p:nvSpPr>
        <p:spPr>
          <a:xfrm>
            <a:off x="4581525" y="1065213"/>
            <a:ext cx="28479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sym typeface="Symbol" panose="05050102010706020507" pitchFamily="18" charset="2"/>
              </a:rPr>
              <a:t>非定向运动</a:t>
            </a:r>
            <a:endParaRPr lang="en-US" altLang="zh-CN" sz="2600" b="1" dirty="0">
              <a:latin typeface="宋体" panose="02010600030101010101" pitchFamily="2" charset="-122"/>
            </a:endParaRPr>
          </a:p>
        </p:txBody>
      </p:sp>
      <p:sp>
        <p:nvSpPr>
          <p:cNvPr id="12" name="TextBox 11"/>
          <p:cNvSpPr txBox="1"/>
          <p:nvPr/>
        </p:nvSpPr>
        <p:spPr>
          <a:xfrm>
            <a:off x="6638925" y="1054100"/>
            <a:ext cx="199072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sym typeface="Symbol" panose="05050102010706020507" pitchFamily="18" charset="2"/>
              </a:rPr>
              <a:t>无电流</a:t>
            </a:r>
            <a:endParaRPr lang="en-US" altLang="zh-CN" sz="2600" b="1"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3" name="Object 2"/>
              <p:cNvSpPr txBox="1"/>
              <p:nvPr/>
            </p:nvSpPr>
            <p:spPr>
              <a:xfrm>
                <a:off x="1003548" y="3455988"/>
                <a:ext cx="2200300" cy="6397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600" b="0" i="1" smtClean="0">
                              <a:solidFill>
                                <a:srgbClr val="000000"/>
                              </a:solidFill>
                              <a:latin typeface="Cambria Math" panose="02040503050406030204" pitchFamily="18" charset="0"/>
                              <a:ea typeface="+mn-ea"/>
                            </a:rPr>
                          </m:ctrlPr>
                        </m:accPr>
                        <m:e>
                          <m:r>
                            <a:rPr lang="en-US" altLang="zh-CN" sz="2600" b="0" i="1" smtClean="0">
                              <a:solidFill>
                                <a:srgbClr val="000000"/>
                              </a:solidFill>
                              <a:latin typeface="Cambria Math" panose="02040503050406030204" pitchFamily="18" charset="0"/>
                              <a:ea typeface="+mn-ea"/>
                            </a:rPr>
                            <m:t>𝑣</m:t>
                          </m:r>
                        </m:e>
                      </m:acc>
                      <m:r>
                        <a:rPr lang="en-US" altLang="zh-CN" sz="2600" b="0" i="1" smtClean="0">
                          <a:solidFill>
                            <a:srgbClr val="000000"/>
                          </a:solidFill>
                          <a:latin typeface="Cambria Math" panose="02040503050406030204" pitchFamily="18" charset="0"/>
                          <a:ea typeface="+mn-ea"/>
                        </a:rPr>
                        <m:t>=</m:t>
                      </m:r>
                      <m:sSub>
                        <m:sSubPr>
                          <m:ctrlPr>
                            <a:rPr lang="en-US" altLang="zh-CN" sz="2600" b="0" i="1" smtClean="0">
                              <a:solidFill>
                                <a:srgbClr val="000000"/>
                              </a:solidFill>
                              <a:latin typeface="Cambria Math" panose="02040503050406030204" pitchFamily="18" charset="0"/>
                              <a:ea typeface="+mn-ea"/>
                            </a:rPr>
                          </m:ctrlPr>
                        </m:sSubPr>
                        <m:e>
                          <m:acc>
                            <m:accPr>
                              <m:chr m:val="⃑"/>
                              <m:ctrlPr>
                                <a:rPr lang="en-US" altLang="zh-CN" sz="2600" b="0" i="1" smtClean="0">
                                  <a:solidFill>
                                    <a:srgbClr val="000000"/>
                                  </a:solidFill>
                                  <a:latin typeface="Cambria Math" panose="02040503050406030204" pitchFamily="18" charset="0"/>
                                  <a:ea typeface="+mn-ea"/>
                                </a:rPr>
                              </m:ctrlPr>
                            </m:accPr>
                            <m:e>
                              <m:r>
                                <a:rPr lang="en-US" altLang="zh-CN" sz="2600" b="0" i="1" smtClean="0">
                                  <a:solidFill>
                                    <a:srgbClr val="000000"/>
                                  </a:solidFill>
                                  <a:latin typeface="Cambria Math" panose="02040503050406030204" pitchFamily="18" charset="0"/>
                                  <a:ea typeface="+mn-ea"/>
                                </a:rPr>
                                <m:t>𝑣</m:t>
                              </m:r>
                            </m:e>
                          </m:acc>
                        </m:e>
                        <m:sub>
                          <m:r>
                            <a:rPr lang="en-US" altLang="zh-CN" sz="2600" b="0" i="1" smtClean="0">
                              <a:solidFill>
                                <a:srgbClr val="000000"/>
                              </a:solidFill>
                              <a:latin typeface="Cambria Math" panose="02040503050406030204" pitchFamily="18" charset="0"/>
                              <a:ea typeface="+mn-ea"/>
                            </a:rPr>
                            <m:t>𝑑</m:t>
                          </m:r>
                        </m:sub>
                      </m:sSub>
                      <m:r>
                        <a:rPr lang="en-US" altLang="zh-CN" sz="2600" b="0" i="1" smtClean="0">
                          <a:solidFill>
                            <a:srgbClr val="000000"/>
                          </a:solidFill>
                          <a:latin typeface="Cambria Math" panose="02040503050406030204" pitchFamily="18" charset="0"/>
                          <a:ea typeface="+mn-ea"/>
                        </a:rPr>
                        <m:t>+</m:t>
                      </m:r>
                      <m:sSub>
                        <m:sSubPr>
                          <m:ctrlPr>
                            <a:rPr lang="en-US" altLang="zh-CN" sz="2600" b="0" i="1" smtClean="0">
                              <a:solidFill>
                                <a:srgbClr val="000000"/>
                              </a:solidFill>
                              <a:latin typeface="Cambria Math" panose="02040503050406030204" pitchFamily="18" charset="0"/>
                              <a:ea typeface="+mn-ea"/>
                            </a:rPr>
                          </m:ctrlPr>
                        </m:sSubPr>
                        <m:e>
                          <m:acc>
                            <m:accPr>
                              <m:chr m:val="⃑"/>
                              <m:ctrlPr>
                                <a:rPr lang="en-US" altLang="zh-CN" sz="2600" b="0" i="1" smtClean="0">
                                  <a:solidFill>
                                    <a:srgbClr val="000000"/>
                                  </a:solidFill>
                                  <a:latin typeface="Cambria Math" panose="02040503050406030204" pitchFamily="18" charset="0"/>
                                  <a:ea typeface="+mn-ea"/>
                                </a:rPr>
                              </m:ctrlPr>
                            </m:accPr>
                            <m:e>
                              <m:r>
                                <a:rPr lang="en-US" altLang="zh-CN" sz="2600" b="0" i="1" smtClean="0">
                                  <a:solidFill>
                                    <a:srgbClr val="000000"/>
                                  </a:solidFill>
                                  <a:latin typeface="Cambria Math" panose="02040503050406030204" pitchFamily="18" charset="0"/>
                                  <a:ea typeface="+mn-ea"/>
                                </a:rPr>
                                <m:t>𝑣</m:t>
                              </m:r>
                            </m:e>
                          </m:acc>
                        </m:e>
                        <m:sub>
                          <m:r>
                            <a:rPr lang="en-US" altLang="zh-CN" sz="2600" b="0" i="1" smtClean="0">
                              <a:solidFill>
                                <a:srgbClr val="000000"/>
                              </a:solidFill>
                              <a:latin typeface="Cambria Math" panose="02040503050406030204" pitchFamily="18" charset="0"/>
                              <a:ea typeface="+mn-ea"/>
                            </a:rPr>
                            <m:t>𝑇</m:t>
                          </m:r>
                        </m:sub>
                      </m:sSub>
                    </m:oMath>
                  </m:oMathPara>
                </a14:m>
                <a:endParaRPr lang="zh-CN" altLang="en-US" sz="2600" b="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1003548" y="3455988"/>
                <a:ext cx="2200300" cy="639762"/>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120844" name="Group 11"/>
          <p:cNvGrpSpPr/>
          <p:nvPr/>
        </p:nvGrpSpPr>
        <p:grpSpPr>
          <a:xfrm>
            <a:off x="0" y="315913"/>
            <a:ext cx="3563938" cy="755650"/>
            <a:chOff x="0" y="315913"/>
            <a:chExt cx="2428860" cy="755633"/>
          </a:xfrm>
        </p:grpSpPr>
        <p:sp>
          <p:nvSpPr>
            <p:cNvPr id="120845" name="Oval 11"/>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78863" name="Rectangle 12"/>
            <p:cNvSpPr>
              <a:spLocks noChangeArrowheads="1"/>
            </p:cNvSpPr>
            <p:nvPr/>
          </p:nvSpPr>
          <p:spPr bwMode="auto">
            <a:xfrm>
              <a:off x="137401" y="365124"/>
              <a:ext cx="2239528" cy="58418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载流子的漂移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checkerboard(across)">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0" grpId="0"/>
      <p:bldP spid="11" grpId="0"/>
      <p:bldP spid="12" grpId="0"/>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迁移率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77836" name="Rectangle 15"/>
          <p:cNvSpPr>
            <a:spLocks noChangeArrowheads="1"/>
          </p:cNvSpPr>
          <p:nvPr/>
        </p:nvSpPr>
        <p:spPr bwMode="auto">
          <a:xfrm>
            <a:off x="246063" y="365125"/>
            <a:ext cx="4181475" cy="584200"/>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迁移率</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(Mobility)</a:t>
            </a: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69316" name="Object 2"/>
              <p:cNvSpPr txBox="1"/>
              <p:nvPr/>
            </p:nvSpPr>
            <p:spPr>
              <a:xfrm>
                <a:off x="1898650" y="1287463"/>
                <a:ext cx="1753170" cy="6985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ea typeface="+mn-ea"/>
                            </a:rPr>
                          </m:ctrlPr>
                        </m:dPr>
                        <m:e>
                          <m:sSub>
                            <m:sSubPr>
                              <m:ctrlPr>
                                <a:rPr lang="zh-CN" altLang="en-US" sz="2800" i="1">
                                  <a:solidFill>
                                    <a:srgbClr val="000000"/>
                                  </a:solidFill>
                                  <a:latin typeface="Cambria Math" panose="02040503050406030204" pitchFamily="18" charset="0"/>
                                  <a:ea typeface="+mn-ea"/>
                                </a:rPr>
                              </m:ctrlPr>
                            </m:sSubPr>
                            <m:e>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𝑣</m:t>
                                  </m:r>
                                </m:e>
                              </m:acc>
                            </m:e>
                            <m:sub>
                              <m:r>
                                <a:rPr lang="zh-CN" altLang="en-US" sz="2800" i="1">
                                  <a:solidFill>
                                    <a:srgbClr val="000000"/>
                                  </a:solidFill>
                                  <a:latin typeface="Cambria Math" panose="02040503050406030204" pitchFamily="18" charset="0"/>
                                  <a:ea typeface="+mn-ea"/>
                                </a:rPr>
                                <m:t>𝑑</m:t>
                              </m:r>
                            </m:sub>
                          </m:sSub>
                        </m:e>
                      </m:d>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𝜇𝜀</m:t>
                      </m:r>
                    </m:oMath>
                  </m:oMathPara>
                </a14:m>
                <a:endParaRPr lang="zh-CN" altLang="en-US" sz="2800" dirty="0">
                  <a:latin typeface="+mn-ea"/>
                  <a:ea typeface="+mn-ea"/>
                </a:endParaRPr>
              </a:p>
            </p:txBody>
          </p:sp>
        </mc:Choice>
        <mc:Fallback xmlns="">
          <p:sp>
            <p:nvSpPr>
              <p:cNvPr id="269316" name="Object 2"/>
              <p:cNvSpPr txBox="1">
                <a:spLocks noRot="1" noChangeAspect="1" noMove="1" noResize="1" noEditPoints="1" noAdjustHandles="1" noChangeArrowheads="1" noChangeShapeType="1" noTextEdit="1"/>
              </p:cNvSpPr>
              <p:nvPr/>
            </p:nvSpPr>
            <p:spPr>
              <a:xfrm>
                <a:off x="1898650" y="1287463"/>
                <a:ext cx="1753170" cy="69855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4663133" y="1052646"/>
                <a:ext cx="1637059" cy="10287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b="0" i="1">
                          <a:solidFill>
                            <a:srgbClr val="000000"/>
                          </a:solidFill>
                          <a:latin typeface="Cambria Math" panose="02040503050406030204" pitchFamily="18" charset="0"/>
                          <a:ea typeface="+mn-ea"/>
                        </a:rPr>
                        <m:t>𝜇</m:t>
                      </m:r>
                      <m:r>
                        <a:rPr lang="zh-CN" altLang="en-US" sz="2800" b="0" i="1">
                          <a:solidFill>
                            <a:srgbClr val="000000"/>
                          </a:solidFill>
                          <a:latin typeface="Cambria Math" panose="02040503050406030204" pitchFamily="18" charset="0"/>
                          <a:ea typeface="+mn-ea"/>
                        </a:rPr>
                        <m:t>=</m:t>
                      </m:r>
                      <m:f>
                        <m:fPr>
                          <m:ctrlPr>
                            <a:rPr lang="zh-CN" altLang="en-US" sz="2800" b="0" i="1">
                              <a:solidFill>
                                <a:srgbClr val="000000"/>
                              </a:solidFill>
                              <a:latin typeface="Cambria Math" panose="02040503050406030204" pitchFamily="18" charset="0"/>
                              <a:ea typeface="+mn-ea"/>
                            </a:rPr>
                          </m:ctrlPr>
                        </m:fPr>
                        <m:num>
                          <m:d>
                            <m:dPr>
                              <m:begChr m:val="|"/>
                              <m:endChr m:val="|"/>
                              <m:ctrlPr>
                                <a:rPr lang="zh-CN" altLang="en-US" sz="2800" b="0" i="1">
                                  <a:solidFill>
                                    <a:srgbClr val="000000"/>
                                  </a:solidFill>
                                  <a:latin typeface="Cambria Math" panose="02040503050406030204" pitchFamily="18" charset="0"/>
                                  <a:ea typeface="+mn-ea"/>
                                </a:rPr>
                              </m:ctrlPr>
                            </m:dPr>
                            <m:e>
                              <m:sSub>
                                <m:sSubPr>
                                  <m:ctrlPr>
                                    <a:rPr lang="zh-CN" altLang="en-US" sz="2800" b="0" i="1">
                                      <a:solidFill>
                                        <a:srgbClr val="000000"/>
                                      </a:solidFill>
                                      <a:latin typeface="Cambria Math" panose="02040503050406030204" pitchFamily="18" charset="0"/>
                                      <a:ea typeface="+mn-ea"/>
                                    </a:rPr>
                                  </m:ctrlPr>
                                </m:sSubPr>
                                <m:e>
                                  <m:acc>
                                    <m:accPr>
                                      <m:chr m:val="̄"/>
                                      <m:ctrlPr>
                                        <a:rPr lang="zh-CN" altLang="en-US" sz="2800" b="0" i="1">
                                          <a:solidFill>
                                            <a:srgbClr val="000000"/>
                                          </a:solidFill>
                                          <a:latin typeface="Cambria Math" panose="02040503050406030204" pitchFamily="18" charset="0"/>
                                          <a:ea typeface="+mn-ea"/>
                                        </a:rPr>
                                      </m:ctrlPr>
                                    </m:accPr>
                                    <m:e>
                                      <m:r>
                                        <a:rPr lang="zh-CN" altLang="en-US" sz="2800" b="0" i="1">
                                          <a:solidFill>
                                            <a:srgbClr val="000000"/>
                                          </a:solidFill>
                                          <a:latin typeface="Cambria Math" panose="02040503050406030204" pitchFamily="18" charset="0"/>
                                          <a:ea typeface="+mn-ea"/>
                                        </a:rPr>
                                        <m:t>𝑣</m:t>
                                      </m:r>
                                    </m:e>
                                  </m:acc>
                                </m:e>
                                <m:sub>
                                  <m:r>
                                    <a:rPr lang="zh-CN" altLang="en-US" sz="2800" b="0" i="1">
                                      <a:solidFill>
                                        <a:srgbClr val="000000"/>
                                      </a:solidFill>
                                      <a:latin typeface="Cambria Math" panose="02040503050406030204" pitchFamily="18" charset="0"/>
                                      <a:ea typeface="+mn-ea"/>
                                    </a:rPr>
                                    <m:t>𝑑</m:t>
                                  </m:r>
                                </m:sub>
                              </m:sSub>
                            </m:e>
                          </m:d>
                        </m:num>
                        <m:den>
                          <m:r>
                            <a:rPr lang="zh-CN" altLang="en-US" sz="2800" b="0" i="1">
                              <a:solidFill>
                                <a:srgbClr val="000000"/>
                              </a:solidFill>
                              <a:latin typeface="Cambria Math" panose="02040503050406030204" pitchFamily="18" charset="0"/>
                              <a:ea typeface="+mn-ea"/>
                            </a:rPr>
                            <m:t>𝜀</m:t>
                          </m:r>
                        </m:den>
                      </m:f>
                    </m:oMath>
                  </m:oMathPara>
                </a14:m>
                <a:endParaRPr lang="zh-CN" altLang="en-US" sz="2800" b="0" dirty="0">
                  <a:latin typeface="+mn-ea"/>
                  <a:ea typeface="+mn-ea"/>
                </a:endParaRPr>
              </a:p>
            </p:txBody>
          </p:sp>
        </mc:Choice>
        <mc:Fallback xmlns="">
          <p:sp>
            <p:nvSpPr>
              <p:cNvPr id="2" name="Object 2"/>
              <p:cNvSpPr txBox="1">
                <a:spLocks noRot="1" noChangeAspect="1" noMove="1" noResize="1" noEditPoints="1" noAdjustHandles="1" noChangeArrowheads="1" noChangeShapeType="1" noTextEdit="1"/>
              </p:cNvSpPr>
              <p:nvPr/>
            </p:nvSpPr>
            <p:spPr>
              <a:xfrm>
                <a:off x="4663133" y="1052646"/>
                <a:ext cx="1637059" cy="10287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468313" y="2132856"/>
                <a:ext cx="8039100" cy="6238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800" b="0" i="1" smtClean="0">
                          <a:solidFill>
                            <a:srgbClr val="000000"/>
                          </a:solidFill>
                          <a:latin typeface="Cambria Math" panose="02040503050406030204" pitchFamily="18" charset="0"/>
                          <a:ea typeface="+mn-ea"/>
                        </a:rPr>
                        <m:t>𝜇</m:t>
                      </m:r>
                      <m:r>
                        <a:rPr lang="zh-CN" altLang="en-US" sz="2800" b="0" i="1" smtClean="0">
                          <a:solidFill>
                            <a:srgbClr val="000000"/>
                          </a:solidFill>
                          <a:latin typeface="Cambria Math" panose="02040503050406030204" pitchFamily="18" charset="0"/>
                          <a:ea typeface="+mn-ea"/>
                        </a:rPr>
                        <m:t>：</m:t>
                      </m:r>
                      <m:r>
                        <m:rPr>
                          <m:nor/>
                        </m:rPr>
                        <a:rPr lang="zh-CN" altLang="en-US" sz="2800" b="1" i="0" smtClean="0">
                          <a:solidFill>
                            <a:srgbClr val="000000"/>
                          </a:solidFill>
                          <a:latin typeface="+mn-ea"/>
                          <a:ea typeface="+mn-ea"/>
                        </a:rPr>
                        <m:t>单位电场下载流子的平均漂移速度</m:t>
                      </m:r>
                      <m:r>
                        <a:rPr lang="zh-CN" altLang="en-US" sz="2800" b="0" i="1" smtClean="0">
                          <a:solidFill>
                            <a:srgbClr val="000000"/>
                          </a:solidFill>
                          <a:latin typeface="Cambria Math" panose="02040503050406030204" pitchFamily="18" charset="0"/>
                          <a:ea typeface="+mn-ea"/>
                        </a:rPr>
                        <m:t>(</m:t>
                      </m:r>
                      <m:f>
                        <m:fPr>
                          <m:type m:val="lin"/>
                          <m:ctrlPr>
                            <a:rPr lang="zh-CN" altLang="en-US" sz="2800" b="0" i="1" smtClean="0">
                              <a:solidFill>
                                <a:srgbClr val="000000"/>
                              </a:solidFill>
                              <a:latin typeface="Cambria Math" panose="02040503050406030204" pitchFamily="18" charset="0"/>
                              <a:ea typeface="+mn-ea"/>
                            </a:rPr>
                          </m:ctrlPr>
                        </m:fPr>
                        <m:num>
                          <m:sSup>
                            <m:sSupPr>
                              <m:ctrlPr>
                                <a:rPr lang="en-US" altLang="zh-CN" sz="2800" b="0" i="1" smtClean="0">
                                  <a:solidFill>
                                    <a:srgbClr val="000000"/>
                                  </a:solidFill>
                                  <a:latin typeface="Cambria Math" panose="02040503050406030204" pitchFamily="18" charset="0"/>
                                  <a:ea typeface="+mn-ea"/>
                                </a:rPr>
                              </m:ctrlPr>
                            </m:sSupPr>
                            <m:e>
                              <m:r>
                                <a:rPr lang="en-US" altLang="zh-CN" sz="2800" b="0" i="1" smtClean="0">
                                  <a:solidFill>
                                    <a:srgbClr val="000000"/>
                                  </a:solidFill>
                                  <a:latin typeface="Cambria Math" panose="02040503050406030204" pitchFamily="18" charset="0"/>
                                  <a:ea typeface="+mn-ea"/>
                                </a:rPr>
                                <m:t>𝑐𝑚</m:t>
                              </m:r>
                            </m:e>
                            <m:sup>
                              <m:r>
                                <a:rPr lang="en-US" altLang="zh-CN" sz="2800" b="0" i="1" smtClean="0">
                                  <a:solidFill>
                                    <a:srgbClr val="000000"/>
                                  </a:solidFill>
                                  <a:latin typeface="Cambria Math" panose="02040503050406030204" pitchFamily="18" charset="0"/>
                                  <a:ea typeface="+mn-ea"/>
                                </a:rPr>
                                <m:t>2</m:t>
                              </m:r>
                            </m:sup>
                          </m:sSup>
                        </m:num>
                        <m:den>
                          <m:r>
                            <a:rPr lang="en-US" altLang="zh-CN" sz="2800" b="0" i="1" smtClean="0">
                              <a:solidFill>
                                <a:srgbClr val="000000"/>
                              </a:solidFill>
                              <a:latin typeface="Cambria Math" panose="02040503050406030204" pitchFamily="18" charset="0"/>
                              <a:ea typeface="+mn-ea"/>
                            </a:rPr>
                            <m:t>𝑉</m:t>
                          </m:r>
                          <m:r>
                            <a:rPr lang="en-US" altLang="zh-CN" sz="2800" b="0" i="1" smtClean="0">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𝑠</m:t>
                          </m:r>
                        </m:den>
                      </m:f>
                      <m:r>
                        <a:rPr lang="zh-CN" altLang="en-US" sz="2800" b="0" i="1">
                          <a:solidFill>
                            <a:srgbClr val="000000"/>
                          </a:solidFill>
                          <a:latin typeface="Cambria Math" panose="02040503050406030204" pitchFamily="18" charset="0"/>
                          <a:ea typeface="+mn-ea"/>
                        </a:rPr>
                        <m:t>)</m:t>
                      </m:r>
                    </m:oMath>
                  </m:oMathPara>
                </a14:m>
                <a:endParaRPr lang="zh-CN" altLang="en-US" sz="2800" b="0" dirty="0">
                  <a:latin typeface="+mn-ea"/>
                  <a:ea typeface="+mn-ea"/>
                </a:endParaRPr>
              </a:p>
            </p:txBody>
          </p:sp>
        </mc:Choice>
        <mc:Fallback xmlns="">
          <p:sp>
            <p:nvSpPr>
              <p:cNvPr id="3" name="Object 2"/>
              <p:cNvSpPr txBox="1">
                <a:spLocks noRot="1" noChangeAspect="1" noMove="1" noResize="1" noEditPoints="1" noAdjustHandles="1" noChangeArrowheads="1" noChangeShapeType="1" noTextEdit="1"/>
              </p:cNvSpPr>
              <p:nvPr/>
            </p:nvSpPr>
            <p:spPr>
              <a:xfrm>
                <a:off x="468313" y="2132856"/>
                <a:ext cx="8039100" cy="623888"/>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2"/>
              <p:cNvSpPr txBox="1"/>
              <p:nvPr/>
            </p:nvSpPr>
            <p:spPr>
              <a:xfrm>
                <a:off x="2057400" y="4002088"/>
                <a:ext cx="1362472" cy="965200"/>
              </a:xfrm>
              <a:prstGeom prst="rect">
                <a:avLst/>
              </a:prstGeom>
              <a:solidFill>
                <a:srgbClr val="FFD1D1"/>
              </a:solid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𝜇</m:t>
                      </m:r>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𝑞</m:t>
                          </m:r>
                          <m:r>
                            <a:rPr lang="zh-CN" altLang="en-US" sz="2800" i="1">
                              <a:solidFill>
                                <a:srgbClr val="000000"/>
                              </a:solidFill>
                              <a:latin typeface="Cambria Math" panose="02040503050406030204" pitchFamily="18" charset="0"/>
                              <a:ea typeface="+mn-ea"/>
                            </a:rPr>
                            <m:t>𝜏</m:t>
                          </m:r>
                        </m:num>
                        <m:den>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𝑚</m:t>
                              </m:r>
                            </m:e>
                            <m:sup>
                              <m:r>
                                <a:rPr lang="zh-CN" altLang="en-US" sz="2800" i="1">
                                  <a:solidFill>
                                    <a:srgbClr val="000000"/>
                                  </a:solidFill>
                                  <a:latin typeface="Cambria Math" panose="02040503050406030204" pitchFamily="18" charset="0"/>
                                  <a:ea typeface="+mn-ea"/>
                                </a:rPr>
                                <m:t>∗</m:t>
                              </m:r>
                            </m:sup>
                          </m:sSup>
                        </m:den>
                      </m:f>
                    </m:oMath>
                  </m:oMathPara>
                </a14:m>
                <a:endParaRPr lang="zh-CN" altLang="en-US" sz="2800" dirty="0">
                  <a:latin typeface="+mn-ea"/>
                  <a:ea typeface="+mn-ea"/>
                </a:endParaRPr>
              </a:p>
            </p:txBody>
          </p:sp>
        </mc:Choice>
        <mc:Fallback xmlns="">
          <p:sp>
            <p:nvSpPr>
              <p:cNvPr id="4" name="Object 2"/>
              <p:cNvSpPr txBox="1">
                <a:spLocks noRot="1" noChangeAspect="1" noMove="1" noResize="1" noEditPoints="1" noAdjustHandles="1" noChangeArrowheads="1" noChangeShapeType="1" noTextEdit="1"/>
              </p:cNvSpPr>
              <p:nvPr/>
            </p:nvSpPr>
            <p:spPr>
              <a:xfrm>
                <a:off x="2057400" y="4002088"/>
                <a:ext cx="1362472" cy="965200"/>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a:xfrm>
                <a:off x="3651820" y="3501231"/>
                <a:ext cx="2576364" cy="187198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800" i="1">
                                  <a:solidFill>
                                    <a:srgbClr val="000000"/>
                                  </a:solidFill>
                                  <a:latin typeface="Cambria Math" panose="02040503050406030204" pitchFamily="18" charset="0"/>
                                  <a:ea typeface="+mn-ea"/>
                                </a:rPr>
                              </m:ctrlPr>
                            </m:mPr>
                            <m:mr>
                              <m:e>
                                <m:limLow>
                                  <m:limLowPr>
                                    <m:ctrlPr>
                                      <a:rPr lang="zh-CN" altLang="en-US" sz="2800" i="1">
                                        <a:solidFill>
                                          <a:srgbClr val="000000"/>
                                        </a:solidFill>
                                        <a:latin typeface="Cambria Math" panose="02040503050406030204" pitchFamily="18" charset="0"/>
                                        <a:ea typeface="+mn-ea"/>
                                      </a:rPr>
                                    </m:ctrlPr>
                                  </m:limLowPr>
                                  <m:e/>
                                  <m:lim/>
                                </m:limLow>
                              </m:e>
                            </m:mr>
                            <m:mr>
                              <m:e>
                                <m:limUpp>
                                  <m:limUppPr>
                                    <m:ctrlPr>
                                      <a:rPr lang="zh-CN" altLang="en-US" sz="2800" i="1">
                                        <a:solidFill>
                                          <a:srgbClr val="000000"/>
                                        </a:solidFill>
                                        <a:latin typeface="Cambria Math" panose="02040503050406030204" pitchFamily="18" charset="0"/>
                                        <a:ea typeface="+mn-ea"/>
                                      </a:rPr>
                                    </m:ctrlPr>
                                  </m:limUppPr>
                                  <m:e/>
                                  <m:lim/>
                                </m:limUpp>
                              </m:e>
                            </m:mr>
                          </m:m>
                        </m:e>
                      </m:d>
                      <m:m>
                        <m:mPr>
                          <m:plcHide m:val="on"/>
                          <m:mcs>
                            <m:mc>
                              <m:mcPr>
                                <m:count m:val="1"/>
                                <m:mcJc m:val="center"/>
                              </m:mcPr>
                            </m:mc>
                          </m:mcs>
                          <m:ctrlPr>
                            <a:rPr lang="zh-CN" altLang="en-US" sz="2800" i="1">
                              <a:solidFill>
                                <a:srgbClr val="000000"/>
                              </a:solidFill>
                              <a:latin typeface="Cambria Math" panose="02040503050406030204" pitchFamily="18" charset="0"/>
                              <a:ea typeface="+mn-ea"/>
                            </a:rPr>
                          </m:ctrlPr>
                        </m:mPr>
                        <m:mr>
                          <m:e>
                            <m:sSub>
                              <m:sSubPr>
                                <m:ctrlPr>
                                  <a:rPr lang="zh-CN" altLang="en-US" sz="2800" i="1" smtClean="0">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𝜇</m:t>
                                </m:r>
                              </m:e>
                              <m:sub>
                                <m:r>
                                  <a:rPr lang="zh-CN" altLang="en-US" sz="2800" i="1">
                                    <a:solidFill>
                                      <a:srgbClr val="000000"/>
                                    </a:solidFill>
                                    <a:latin typeface="Cambria Math" panose="02040503050406030204" pitchFamily="18" charset="0"/>
                                    <a:ea typeface="+mn-ea"/>
                                  </a:rPr>
                                  <m:t>𝑛</m:t>
                                </m:r>
                              </m:sub>
                            </m:sSub>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𝑞</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𝜏</m:t>
                                    </m:r>
                                  </m:e>
                                  <m:sub>
                                    <m:r>
                                      <a:rPr lang="zh-CN" altLang="en-US" sz="2800" i="1">
                                        <a:solidFill>
                                          <a:srgbClr val="000000"/>
                                        </a:solidFill>
                                        <a:latin typeface="Cambria Math" panose="02040503050406030204" pitchFamily="18" charset="0"/>
                                        <a:ea typeface="+mn-ea"/>
                                      </a:rPr>
                                      <m:t>𝑛</m:t>
                                    </m:r>
                                  </m:sub>
                                </m:sSub>
                              </m:num>
                              <m:den>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𝑚</m:t>
                                    </m:r>
                                  </m:e>
                                  <m:sub>
                                    <m:r>
                                      <a:rPr lang="zh-CN" altLang="en-US" sz="2800" i="1">
                                        <a:solidFill>
                                          <a:srgbClr val="000000"/>
                                        </a:solidFill>
                                        <a:latin typeface="Cambria Math" panose="02040503050406030204" pitchFamily="18" charset="0"/>
                                        <a:ea typeface="+mn-ea"/>
                                      </a:rPr>
                                      <m:t>𝑛</m:t>
                                    </m:r>
                                  </m:sub>
                                  <m:sup>
                                    <m:r>
                                      <a:rPr lang="zh-CN" altLang="en-US" sz="2800" i="1">
                                        <a:solidFill>
                                          <a:srgbClr val="000000"/>
                                        </a:solidFill>
                                        <a:latin typeface="Cambria Math" panose="02040503050406030204" pitchFamily="18" charset="0"/>
                                        <a:ea typeface="+mn-ea"/>
                                      </a:rPr>
                                      <m:t>∗</m:t>
                                    </m:r>
                                  </m:sup>
                                </m:sSubSup>
                              </m:den>
                            </m:f>
                          </m:e>
                        </m:mr>
                        <m:mr>
                          <m:e>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𝜇</m:t>
                                </m:r>
                              </m:e>
                              <m:sub>
                                <m:r>
                                  <a:rPr lang="zh-CN" altLang="en-US" sz="2800" i="1">
                                    <a:solidFill>
                                      <a:srgbClr val="000000"/>
                                    </a:solidFill>
                                    <a:latin typeface="Cambria Math" panose="02040503050406030204" pitchFamily="18" charset="0"/>
                                    <a:ea typeface="+mn-ea"/>
                                  </a:rPr>
                                  <m:t>𝑝</m:t>
                                </m:r>
                              </m:sub>
                            </m:sSub>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𝑞</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𝜏</m:t>
                                    </m:r>
                                  </m:e>
                                  <m:sub>
                                    <m:r>
                                      <a:rPr lang="zh-CN" altLang="en-US" sz="2800" i="1">
                                        <a:solidFill>
                                          <a:srgbClr val="000000"/>
                                        </a:solidFill>
                                        <a:latin typeface="Cambria Math" panose="02040503050406030204" pitchFamily="18" charset="0"/>
                                        <a:ea typeface="+mn-ea"/>
                                      </a:rPr>
                                      <m:t>𝑝</m:t>
                                    </m:r>
                                  </m:sub>
                                </m:sSub>
                              </m:num>
                              <m:den>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𝑚</m:t>
                                    </m:r>
                                  </m:e>
                                  <m:sub>
                                    <m:r>
                                      <a:rPr lang="zh-CN" altLang="en-US" sz="2800" i="1">
                                        <a:solidFill>
                                          <a:srgbClr val="000000"/>
                                        </a:solidFill>
                                        <a:latin typeface="Cambria Math" panose="02040503050406030204" pitchFamily="18" charset="0"/>
                                        <a:ea typeface="+mn-ea"/>
                                      </a:rPr>
                                      <m:t>𝑝</m:t>
                                    </m:r>
                                  </m:sub>
                                  <m:sup>
                                    <m:r>
                                      <a:rPr lang="zh-CN" altLang="en-US" sz="2800" i="0">
                                        <a:solidFill>
                                          <a:srgbClr val="000000"/>
                                        </a:solidFill>
                                        <a:latin typeface="Cambria Math" panose="02040503050406030204" pitchFamily="18" charset="0"/>
                                        <a:ea typeface="+mn-ea"/>
                                      </a:rPr>
                                      <m:t>∗</m:t>
                                    </m:r>
                                  </m:sup>
                                </m:sSubSup>
                              </m:den>
                            </m:f>
                          </m:e>
                        </m:mr>
                      </m:m>
                    </m:oMath>
                  </m:oMathPara>
                </a14:m>
                <a:endParaRPr lang="zh-CN" altLang="en-US" sz="2800" dirty="0">
                  <a:latin typeface="+mn-ea"/>
                  <a:ea typeface="+mn-ea"/>
                </a:endParaRPr>
              </a:p>
            </p:txBody>
          </p:sp>
        </mc:Choice>
        <mc:Fallback xmlns="">
          <p:sp>
            <p:nvSpPr>
              <p:cNvPr id="5" name="Object 2"/>
              <p:cNvSpPr txBox="1">
                <a:spLocks noRot="1" noChangeAspect="1" noMove="1" noResize="1" noEditPoints="1" noAdjustHandles="1" noChangeArrowheads="1" noChangeShapeType="1" noTextEdit="1"/>
              </p:cNvSpPr>
              <p:nvPr/>
            </p:nvSpPr>
            <p:spPr>
              <a:xfrm>
                <a:off x="3651820" y="3501231"/>
                <a:ext cx="2576364" cy="187198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
              <p:cNvSpPr txBox="1"/>
              <p:nvPr/>
            </p:nvSpPr>
            <p:spPr>
              <a:xfrm>
                <a:off x="557213" y="5589240"/>
                <a:ext cx="6380757" cy="1107901"/>
              </a:xfrm>
              <a:prstGeom prst="rect">
                <a:avLst/>
              </a:prstGeom>
              <a:noFill/>
              <a:ln w="38100">
                <a:noFill/>
                <a:miter/>
              </a:ln>
            </p:spPr>
            <p:txBody>
              <a:bodyPr>
                <a:normAutofit fontScale="77500" lnSpcReduction="20000"/>
              </a:bodyPr>
              <a:lstStyle/>
              <a:p>
                <a:pPr>
                  <a:lnSpc>
                    <a:spcPct val="130000"/>
                  </a:lnSpc>
                </a:pPr>
                <a14:m>
                  <m:oMathPara xmlns:m="http://schemas.openxmlformats.org/officeDocument/2006/math">
                    <m:oMathParaPr>
                      <m:jc m:val="left"/>
                    </m:oMathParaPr>
                    <m:oMath xmlns:m="http://schemas.openxmlformats.org/officeDocument/2006/math">
                      <m:r>
                        <a:rPr lang="zh-CN" altLang="en-US" b="0" i="1" smtClean="0">
                          <a:solidFill>
                            <a:srgbClr val="000000"/>
                          </a:solidFill>
                          <a:latin typeface="Cambria Math" panose="02040503050406030204" pitchFamily="18" charset="0"/>
                          <a:ea typeface="+mn-ea"/>
                        </a:rPr>
                        <m:t>𝜏</m:t>
                      </m:r>
                      <m:r>
                        <a:rPr lang="zh-CN" altLang="en-US" b="0" i="1" smtClean="0">
                          <a:solidFill>
                            <a:srgbClr val="000000"/>
                          </a:solidFill>
                          <a:latin typeface="Cambria Math" panose="02040503050406030204" pitchFamily="18" charset="0"/>
                          <a:ea typeface="+mn-ea"/>
                        </a:rPr>
                        <m:t>：</m:t>
                      </m:r>
                      <m:r>
                        <m:rPr>
                          <m:nor/>
                        </m:rPr>
                        <a:rPr lang="zh-CN" altLang="en-US" i="0" smtClean="0">
                          <a:solidFill>
                            <a:srgbClr val="000000"/>
                          </a:solidFill>
                          <a:latin typeface="+mn-ea"/>
                          <a:ea typeface="+mn-ea"/>
                        </a:rPr>
                        <m:t>平均自由时间</m:t>
                      </m:r>
                      <m:r>
                        <a:rPr lang="zh-CN" altLang="en-US" b="0" i="1" smtClean="0">
                          <a:solidFill>
                            <a:srgbClr val="000000"/>
                          </a:solidFill>
                          <a:latin typeface="Cambria Math" panose="02040503050406030204" pitchFamily="18" charset="0"/>
                          <a:ea typeface="+mn-ea"/>
                        </a:rPr>
                        <m:t>，</m:t>
                      </m:r>
                    </m:oMath>
                    <m:oMath xmlns:m="http://schemas.openxmlformats.org/officeDocument/2006/math">
                      <m:m>
                        <m:mPr>
                          <m:plcHide m:val="on"/>
                          <m:mcs>
                            <m:mc>
                              <m:mcPr>
                                <m:count m:val="1"/>
                                <m:mcJc m:val="center"/>
                              </m:mcPr>
                            </m:mc>
                          </m:mcs>
                          <m:ctrlPr>
                            <a:rPr lang="zh-CN" altLang="en-US" b="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b="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b="0" i="1">
                              <a:solidFill>
                                <a:srgbClr val="000000"/>
                              </a:solidFill>
                              <a:latin typeface="Cambria Math" panose="02040503050406030204" pitchFamily="18" charset="0"/>
                              <a:ea typeface="+mn-ea"/>
                            </a:rPr>
                          </m:ctrlPr>
                        </m:mPr>
                        <m:mr>
                          <m:e/>
                        </m:mr>
                      </m:m>
                      <m:r>
                        <a:rPr lang="en-US" altLang="zh-CN" b="0" i="1" smtClean="0">
                          <a:solidFill>
                            <a:srgbClr val="000000"/>
                          </a:solidFill>
                          <a:latin typeface="Cambria Math" panose="02040503050406030204" pitchFamily="18" charset="0"/>
                          <a:ea typeface="+mn-ea"/>
                        </a:rPr>
                        <m:t>   </m:t>
                      </m:r>
                      <m:r>
                        <m:rPr>
                          <m:nor/>
                        </m:rPr>
                        <a:rPr lang="zh-CN" altLang="en-US" i="0">
                          <a:solidFill>
                            <a:srgbClr val="000000"/>
                          </a:solidFill>
                          <a:latin typeface="+mn-ea"/>
                          <a:ea typeface="+mn-ea"/>
                        </a:rPr>
                        <m:t>连续两次散射之间所经历时间的平均值</m:t>
                      </m:r>
                    </m:oMath>
                  </m:oMathPara>
                </a14:m>
                <a:endParaRPr lang="zh-CN" altLang="en-US" dirty="0">
                  <a:ea typeface="+mn-ea"/>
                  <a:cs typeface="Times New Roman" panose="02020603050405020304" pitchFamily="18" charset="0"/>
                </a:endParaRPr>
              </a:p>
            </p:txBody>
          </p:sp>
        </mc:Choice>
        <mc:Fallback xmlns="">
          <p:sp>
            <p:nvSpPr>
              <p:cNvPr id="7" name="Object 2"/>
              <p:cNvSpPr txBox="1">
                <a:spLocks noRot="1" noChangeAspect="1" noMove="1" noResize="1" noEditPoints="1" noAdjustHandles="1" noChangeArrowheads="1" noChangeShapeType="1" noTextEdit="1"/>
              </p:cNvSpPr>
              <p:nvPr/>
            </p:nvSpPr>
            <p:spPr>
              <a:xfrm>
                <a:off x="557213" y="5589240"/>
                <a:ext cx="6380757" cy="1107901"/>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2" name="Text Box 1026"/>
          <p:cNvSpPr txBox="1"/>
          <p:nvPr/>
        </p:nvSpPr>
        <p:spPr>
          <a:xfrm>
            <a:off x="1071563" y="2830513"/>
            <a:ext cx="6380757" cy="523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l-GR" altLang="zh-CN" sz="2800" b="1" i="1" dirty="0">
                <a:latin typeface="Times New Roman" panose="02020603050405020304" pitchFamily="18" charset="0"/>
                <a:cs typeface="Times New Roman" panose="02020603050405020304" pitchFamily="18" charset="0"/>
              </a:rPr>
              <a:t>μ</a:t>
            </a:r>
            <a:r>
              <a:rPr lang="zh-CN" altLang="en-US" sz="2800" b="1" dirty="0">
                <a:latin typeface="宋体" panose="02010600030101010101" pitchFamily="2" charset="-122"/>
                <a:cs typeface="Times New Roman" panose="02020603050405020304" pitchFamily="18" charset="0"/>
              </a:rPr>
              <a:t>的大小反映了载流子运动的难易程度</a:t>
            </a:r>
            <a:endParaRPr lang="zh-CN" altLang="en-US" sz="2800" b="1" dirty="0">
              <a:latin typeface="宋体" panose="02010600030101010101" pitchFamily="2" charset="-122"/>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6"/>
                                        </p:tgtEl>
                                        <p:attrNameLst>
                                          <p:attrName>style.visibility</p:attrName>
                                        </p:attrNameLst>
                                      </p:cBhvr>
                                      <p:to>
                                        <p:strVal val="visible"/>
                                      </p:to>
                                    </p:set>
                                    <p:animEffect transition="in" filter="wipe(left)">
                                      <p:cBhvr>
                                        <p:cTn id="7" dur="500"/>
                                        <p:tgtEl>
                                          <p:spTgt spid="269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p:bldP spid="2" grpId="0"/>
      <p:bldP spid="3" grpId="0"/>
      <p:bldP spid="4" grpId="0" animBg="1"/>
      <p:bldP spid="5" grpId="0"/>
      <p:bldP spid="7" grpId="0"/>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迁移率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6" name="Object 2"/>
              <p:cNvSpPr txBox="1"/>
              <p:nvPr/>
            </p:nvSpPr>
            <p:spPr>
              <a:xfrm>
                <a:off x="1835696" y="642938"/>
                <a:ext cx="7192962" cy="9699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1</m:t>
                          </m:r>
                        </m:num>
                        <m:den>
                          <m:r>
                            <a:rPr lang="zh-CN" altLang="en-US" sz="2500" i="1">
                              <a:solidFill>
                                <a:srgbClr val="000000"/>
                              </a:solidFill>
                              <a:latin typeface="Cambria Math" panose="02040503050406030204" pitchFamily="18" charset="0"/>
                              <a:ea typeface="+mn-ea"/>
                            </a:rPr>
                            <m:t>𝜏</m:t>
                          </m:r>
                        </m:den>
                      </m:f>
                      <m:r>
                        <a:rPr lang="zh-CN" altLang="en-US" sz="2500" i="1">
                          <a:solidFill>
                            <a:srgbClr val="000000"/>
                          </a:solidFill>
                          <a:latin typeface="Cambria Math" panose="02040503050406030204" pitchFamily="18" charset="0"/>
                          <a:ea typeface="+mn-ea"/>
                        </a:rPr>
                        <m:t>=</m:t>
                      </m:r>
                      <m:r>
                        <a:rPr lang="zh-CN" altLang="en-US" sz="2500" i="1">
                          <a:solidFill>
                            <a:srgbClr val="000000"/>
                          </a:solidFill>
                          <a:latin typeface="Cambria Math" panose="02040503050406030204" pitchFamily="18" charset="0"/>
                          <a:ea typeface="+mn-ea"/>
                        </a:rPr>
                        <m:t>𝑃</m:t>
                      </m:r>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𝑃</m:t>
                          </m:r>
                        </m:e>
                        <m:sub>
                          <m:r>
                            <a:rPr lang="zh-CN" altLang="en-US" sz="2500" i="1">
                              <a:solidFill>
                                <a:srgbClr val="000000"/>
                              </a:solidFill>
                              <a:latin typeface="Cambria Math" panose="02040503050406030204" pitchFamily="18" charset="0"/>
                              <a:ea typeface="+mn-ea"/>
                            </a:rPr>
                            <m:t>𝑠</m:t>
                          </m:r>
                        </m:sub>
                      </m:sSub>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𝑃</m:t>
                          </m:r>
                        </m:e>
                        <m:sub>
                          <m:r>
                            <a:rPr lang="zh-CN" altLang="en-US" sz="2500" i="1">
                              <a:solidFill>
                                <a:srgbClr val="000000"/>
                              </a:solidFill>
                              <a:latin typeface="Cambria Math" panose="02040503050406030204" pitchFamily="18" charset="0"/>
                              <a:ea typeface="+mn-ea"/>
                            </a:rPr>
                            <m:t>𝑜</m:t>
                          </m:r>
                        </m:sub>
                      </m:sSub>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𝑃</m:t>
                          </m:r>
                        </m:e>
                        <m:sub>
                          <m:r>
                            <a:rPr lang="zh-CN" altLang="en-US" sz="2500" i="1">
                              <a:solidFill>
                                <a:srgbClr val="000000"/>
                              </a:solidFill>
                              <a:latin typeface="Cambria Math" panose="02040503050406030204" pitchFamily="18" charset="0"/>
                              <a:ea typeface="+mn-ea"/>
                            </a:rPr>
                            <m:t>𝑖</m:t>
                          </m:r>
                        </m:sub>
                      </m:sSub>
                      <m:r>
                        <a:rPr lang="zh-CN" altLang="en-US" sz="2500" i="1">
                          <a:solidFill>
                            <a:srgbClr val="000000"/>
                          </a:solidFill>
                          <a:latin typeface="Cambria Math" panose="02040503050406030204" pitchFamily="18" charset="0"/>
                          <a:ea typeface="+mn-ea"/>
                        </a:rPr>
                        <m:t>+⋯⋯=</m:t>
                      </m:r>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1</m:t>
                          </m:r>
                        </m:num>
                        <m:den>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𝜏</m:t>
                              </m:r>
                            </m:e>
                            <m:sub>
                              <m:r>
                                <m:rPr>
                                  <m:sty m:val="p"/>
                                </m:rPr>
                                <a:rPr lang="zh-CN" altLang="en-US" sz="2500" i="0">
                                  <a:solidFill>
                                    <a:srgbClr val="000000"/>
                                  </a:solidFill>
                                  <a:latin typeface="Cambria Math" panose="02040503050406030204" pitchFamily="18" charset="0"/>
                                  <a:ea typeface="+mn-ea"/>
                                </a:rPr>
                                <m:t>s</m:t>
                              </m:r>
                            </m:sub>
                          </m:sSub>
                        </m:den>
                      </m:f>
                      <m:r>
                        <a:rPr lang="zh-CN" altLang="en-US" sz="2500" i="1">
                          <a:solidFill>
                            <a:srgbClr val="000000"/>
                          </a:solidFill>
                          <a:latin typeface="Cambria Math" panose="02040503050406030204" pitchFamily="18" charset="0"/>
                          <a:ea typeface="+mn-ea"/>
                        </a:rPr>
                        <m:t>+</m:t>
                      </m:r>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1</m:t>
                          </m:r>
                        </m:num>
                        <m:den>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𝜏</m:t>
                              </m:r>
                            </m:e>
                            <m:sub>
                              <m:r>
                                <a:rPr lang="zh-CN" altLang="en-US" sz="2500" i="1">
                                  <a:solidFill>
                                    <a:srgbClr val="000000"/>
                                  </a:solidFill>
                                  <a:latin typeface="Cambria Math" panose="02040503050406030204" pitchFamily="18" charset="0"/>
                                  <a:ea typeface="+mn-ea"/>
                                </a:rPr>
                                <m:t>𝑜</m:t>
                              </m:r>
                            </m:sub>
                          </m:sSub>
                        </m:den>
                      </m:f>
                      <m:r>
                        <a:rPr lang="zh-CN" altLang="en-US" sz="2500" i="1">
                          <a:solidFill>
                            <a:srgbClr val="000000"/>
                          </a:solidFill>
                          <a:latin typeface="Cambria Math" panose="02040503050406030204" pitchFamily="18" charset="0"/>
                          <a:ea typeface="+mn-ea"/>
                        </a:rPr>
                        <m:t>+</m:t>
                      </m:r>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1</m:t>
                          </m:r>
                        </m:num>
                        <m:den>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𝜏</m:t>
                              </m:r>
                            </m:e>
                            <m:sub>
                              <m:r>
                                <a:rPr lang="zh-CN" altLang="en-US" sz="2500" i="1">
                                  <a:solidFill>
                                    <a:srgbClr val="000000"/>
                                  </a:solidFill>
                                  <a:latin typeface="Cambria Math" panose="02040503050406030204" pitchFamily="18" charset="0"/>
                                  <a:ea typeface="+mn-ea"/>
                                </a:rPr>
                                <m:t>𝑖</m:t>
                              </m:r>
                            </m:sub>
                          </m:sSub>
                        </m:den>
                      </m:f>
                      <m:r>
                        <a:rPr lang="zh-CN" altLang="en-US" sz="2500" i="1">
                          <a:solidFill>
                            <a:srgbClr val="000000"/>
                          </a:solidFill>
                          <a:latin typeface="Cambria Math" panose="02040503050406030204" pitchFamily="18" charset="0"/>
                          <a:ea typeface="+mn-ea"/>
                        </a:rPr>
                        <m:t>+⋯⋯</m:t>
                      </m:r>
                    </m:oMath>
                  </m:oMathPara>
                </a14:m>
                <a:endParaRPr lang="zh-CN" altLang="en-US" sz="2500" dirty="0">
                  <a:ea typeface="+mn-ea"/>
                  <a:cs typeface="Times New Roman" panose="02020603050405020304" pitchFamily="18" charset="0"/>
                </a:endParaRPr>
              </a:p>
            </p:txBody>
          </p:sp>
        </mc:Choice>
        <mc:Fallback xmlns="">
          <p:sp>
            <p:nvSpPr>
              <p:cNvPr id="16" name="Object 2"/>
              <p:cNvSpPr txBox="1">
                <a:spLocks noRot="1" noChangeAspect="1" noMove="1" noResize="1" noEditPoints="1" noAdjustHandles="1" noChangeArrowheads="1" noChangeShapeType="1" noTextEdit="1"/>
              </p:cNvSpPr>
              <p:nvPr/>
            </p:nvSpPr>
            <p:spPr>
              <a:xfrm>
                <a:off x="1835696" y="642938"/>
                <a:ext cx="7192962" cy="969962"/>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316" name="Object 2"/>
              <p:cNvSpPr txBox="1"/>
              <p:nvPr/>
            </p:nvSpPr>
            <p:spPr>
              <a:xfrm>
                <a:off x="323528" y="700024"/>
                <a:ext cx="1228725" cy="9699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500" i="1">
                          <a:solidFill>
                            <a:srgbClr val="000000"/>
                          </a:solidFill>
                          <a:latin typeface="Cambria Math" panose="02040503050406030204" pitchFamily="18" charset="0"/>
                          <a:ea typeface="+mn-ea"/>
                        </a:rPr>
                        <m:t>𝜇</m:t>
                      </m:r>
                      <m:r>
                        <a:rPr lang="zh-CN" altLang="en-US" sz="2500" i="1">
                          <a:solidFill>
                            <a:srgbClr val="000000"/>
                          </a:solidFill>
                          <a:latin typeface="Cambria Math" panose="02040503050406030204" pitchFamily="18" charset="0"/>
                          <a:ea typeface="+mn-ea"/>
                        </a:rPr>
                        <m:t>=</m:t>
                      </m:r>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𝑞</m:t>
                          </m:r>
                          <m:r>
                            <a:rPr lang="zh-CN" altLang="en-US" sz="2500" i="1">
                              <a:solidFill>
                                <a:srgbClr val="000000"/>
                              </a:solidFill>
                              <a:latin typeface="Cambria Math" panose="02040503050406030204" pitchFamily="18" charset="0"/>
                              <a:ea typeface="+mn-ea"/>
                            </a:rPr>
                            <m:t>𝜏</m:t>
                          </m:r>
                        </m:num>
                        <m:den>
                          <m:sSup>
                            <m:sSupPr>
                              <m:ctrlPr>
                                <a:rPr lang="zh-CN" altLang="en-US" sz="2500" i="1">
                                  <a:solidFill>
                                    <a:srgbClr val="000000"/>
                                  </a:solidFill>
                                  <a:latin typeface="Cambria Math" panose="02040503050406030204" pitchFamily="18" charset="0"/>
                                  <a:ea typeface="+mn-ea"/>
                                </a:rPr>
                              </m:ctrlPr>
                            </m:sSupPr>
                            <m:e>
                              <m:r>
                                <a:rPr lang="zh-CN" altLang="en-US" sz="2500" i="1">
                                  <a:solidFill>
                                    <a:srgbClr val="000000"/>
                                  </a:solidFill>
                                  <a:latin typeface="Cambria Math" panose="02040503050406030204" pitchFamily="18" charset="0"/>
                                  <a:ea typeface="+mn-ea"/>
                                </a:rPr>
                                <m:t>𝑚</m:t>
                              </m:r>
                            </m:e>
                            <m:sup>
                              <m:r>
                                <a:rPr lang="zh-CN" altLang="en-US" sz="2500" i="1">
                                  <a:solidFill>
                                    <a:srgbClr val="000000"/>
                                  </a:solidFill>
                                  <a:latin typeface="Cambria Math" panose="02040503050406030204" pitchFamily="18" charset="0"/>
                                  <a:ea typeface="+mn-ea"/>
                                </a:rPr>
                                <m:t>∗</m:t>
                              </m:r>
                            </m:sup>
                          </m:sSup>
                        </m:den>
                      </m:f>
                    </m:oMath>
                  </m:oMathPara>
                </a14:m>
                <a:endParaRPr lang="zh-CN" altLang="en-US" sz="2500" dirty="0">
                  <a:ea typeface="+mn-ea"/>
                  <a:cs typeface="Times New Roman" panose="02020603050405020304" pitchFamily="18" charset="0"/>
                </a:endParaRPr>
              </a:p>
            </p:txBody>
          </p:sp>
        </mc:Choice>
        <mc:Fallback xmlns="">
          <p:sp>
            <p:nvSpPr>
              <p:cNvPr id="269316" name="Object 2"/>
              <p:cNvSpPr txBox="1">
                <a:spLocks noRot="1" noChangeAspect="1" noMove="1" noResize="1" noEditPoints="1" noAdjustHandles="1" noChangeArrowheads="1" noChangeShapeType="1" noTextEdit="1"/>
              </p:cNvSpPr>
              <p:nvPr/>
            </p:nvSpPr>
            <p:spPr>
              <a:xfrm>
                <a:off x="323528" y="700024"/>
                <a:ext cx="1228725" cy="96996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2527301" y="2005013"/>
                <a:ext cx="1180604" cy="10064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𝜇</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m:rPr>
                                  <m:sty m:val="p"/>
                                </m:rPr>
                                <a:rPr lang="zh-CN" altLang="en-US" sz="2600" i="0">
                                  <a:solidFill>
                                    <a:srgbClr val="000000"/>
                                  </a:solidFill>
                                  <a:latin typeface="Cambria Math" panose="02040503050406030204" pitchFamily="18" charset="0"/>
                                  <a:ea typeface="+mn-ea"/>
                                </a:rPr>
                                <m:t>s</m:t>
                              </m:r>
                            </m:sub>
                          </m:sSub>
                        </m:den>
                      </m:f>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2527301" y="2005013"/>
                <a:ext cx="1180604" cy="100647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3553614" y="2000250"/>
                <a:ext cx="815975" cy="9699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𝑜</m:t>
                              </m:r>
                            </m:sub>
                          </m:sSub>
                        </m:den>
                      </m:f>
                    </m:oMath>
                  </m:oMathPara>
                </a14:m>
                <a:endParaRPr lang="zh-CN" altLang="en-US" sz="2600" dirty="0">
                  <a:latin typeface="+mn-ea"/>
                  <a:ea typeface="+mn-ea"/>
                </a:endParaRPr>
              </a:p>
            </p:txBody>
          </p:sp>
        </mc:Choice>
        <mc:Fallback xmlns="">
          <p:sp>
            <p:nvSpPr>
              <p:cNvPr id="3" name="Object 2"/>
              <p:cNvSpPr txBox="1">
                <a:spLocks noRot="1" noChangeAspect="1" noMove="1" noResize="1" noEditPoints="1" noAdjustHandles="1" noChangeArrowheads="1" noChangeShapeType="1" noTextEdit="1"/>
              </p:cNvSpPr>
              <p:nvPr/>
            </p:nvSpPr>
            <p:spPr>
              <a:xfrm>
                <a:off x="3553614" y="2000250"/>
                <a:ext cx="815975" cy="9699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2"/>
              <p:cNvSpPr txBox="1"/>
              <p:nvPr/>
            </p:nvSpPr>
            <p:spPr>
              <a:xfrm>
                <a:off x="4283968" y="2000250"/>
                <a:ext cx="2133699" cy="9699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𝑖</m:t>
                              </m:r>
                            </m:sub>
                          </m:sSub>
                        </m:den>
                      </m:f>
                      <m:r>
                        <a:rPr lang="zh-CN" altLang="en-US" sz="2600" i="1">
                          <a:solidFill>
                            <a:srgbClr val="000000"/>
                          </a:solidFill>
                          <a:latin typeface="Cambria Math" panose="02040503050406030204" pitchFamily="18" charset="0"/>
                          <a:ea typeface="+mn-ea"/>
                        </a:rPr>
                        <m:t>+⋯⋯</m:t>
                      </m:r>
                    </m:oMath>
                  </m:oMathPara>
                </a14:m>
                <a:endParaRPr lang="zh-CN" altLang="en-US" sz="2600"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4283968" y="2000250"/>
                <a:ext cx="2133699" cy="969962"/>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271" name="Object 2"/>
              <p:cNvSpPr txBox="1"/>
              <p:nvPr/>
            </p:nvSpPr>
            <p:spPr>
              <a:xfrm>
                <a:off x="1331640" y="3509963"/>
                <a:ext cx="1520438" cy="5619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smtClean="0">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𝑃</m:t>
                          </m:r>
                        </m:e>
                        <m:sub>
                          <m:r>
                            <a:rPr lang="zh-CN" altLang="en-US" sz="2600" i="1">
                              <a:solidFill>
                                <a:srgbClr val="000000"/>
                              </a:solidFill>
                              <a:latin typeface="Cambria Math" panose="02040503050406030204" pitchFamily="18" charset="0"/>
                              <a:ea typeface="+mn-ea"/>
                            </a:rPr>
                            <m:t>𝑠</m:t>
                          </m:r>
                        </m:sub>
                      </m:sSub>
                      <m:r>
                        <a:rPr lang="zh-CN" altLang="en-US" sz="2600" i="1">
                          <a:solidFill>
                            <a:srgbClr val="000000"/>
                          </a:solidFill>
                          <a:latin typeface="Cambria Math" panose="02040503050406030204" pitchFamily="18" charset="0"/>
                          <a:ea typeface="+mn-ea"/>
                        </a:rPr>
                        <m:t>∝</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𝑇</m:t>
                          </m:r>
                        </m:e>
                        <m:sup>
                          <m:f>
                            <m:fPr>
                              <m:type m:val="lin"/>
                              <m:ctrlPr>
                                <a:rPr lang="zh-CN" altLang="en-US" sz="2600" b="0" i="1" smtClean="0">
                                  <a:solidFill>
                                    <a:srgbClr val="000000"/>
                                  </a:solidFill>
                                  <a:latin typeface="Cambria Math" panose="02040503050406030204" pitchFamily="18" charset="0"/>
                                  <a:ea typeface="+mn-ea"/>
                                </a:rPr>
                              </m:ctrlPr>
                            </m:fPr>
                            <m:num>
                              <m:r>
                                <a:rPr lang="en-US" altLang="zh-CN" sz="2600" b="0" i="1" smtClean="0">
                                  <a:solidFill>
                                    <a:srgbClr val="000000"/>
                                  </a:solidFill>
                                  <a:latin typeface="Cambria Math" panose="02040503050406030204" pitchFamily="18" charset="0"/>
                                  <a:ea typeface="+mn-ea"/>
                                </a:rPr>
                                <m:t>3</m:t>
                              </m:r>
                            </m:num>
                            <m:den>
                              <m:r>
                                <a:rPr lang="en-US" altLang="zh-CN" sz="2600" b="0" i="1" smtClean="0">
                                  <a:solidFill>
                                    <a:srgbClr val="000000"/>
                                  </a:solidFill>
                                  <a:latin typeface="Cambria Math" panose="02040503050406030204" pitchFamily="18" charset="0"/>
                                  <a:ea typeface="+mn-ea"/>
                                </a:rPr>
                                <m:t>2</m:t>
                              </m:r>
                            </m:den>
                          </m:f>
                        </m:sup>
                      </m:sSup>
                    </m:oMath>
                  </m:oMathPara>
                </a14:m>
                <a:endParaRPr lang="zh-CN" altLang="en-US" sz="2600" dirty="0">
                  <a:ea typeface="+mn-ea"/>
                  <a:cs typeface="Times New Roman" panose="02020603050405020304" pitchFamily="18" charset="0"/>
                </a:endParaRPr>
              </a:p>
            </p:txBody>
          </p:sp>
        </mc:Choice>
        <mc:Fallback xmlns="">
          <p:sp>
            <p:nvSpPr>
              <p:cNvPr id="267271" name="Object 2"/>
              <p:cNvSpPr txBox="1">
                <a:spLocks noRot="1" noChangeAspect="1" noMove="1" noResize="1" noEditPoints="1" noAdjustHandles="1" noChangeArrowheads="1" noChangeShapeType="1" noTextEdit="1"/>
              </p:cNvSpPr>
              <p:nvPr/>
            </p:nvSpPr>
            <p:spPr>
              <a:xfrm>
                <a:off x="1331640" y="3509963"/>
                <a:ext cx="1520438" cy="56197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a:xfrm>
                <a:off x="3197495" y="3509963"/>
                <a:ext cx="2133698" cy="5619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smtClean="0">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𝑃</m:t>
                          </m:r>
                        </m:e>
                        <m:sub>
                          <m:r>
                            <a:rPr lang="zh-CN" altLang="en-US" sz="2600" i="1">
                              <a:solidFill>
                                <a:srgbClr val="000000"/>
                              </a:solidFill>
                              <a:latin typeface="Cambria Math" panose="02040503050406030204" pitchFamily="18" charset="0"/>
                              <a:ea typeface="+mn-ea"/>
                            </a:rPr>
                            <m:t>𝑖</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𝑁</m:t>
                          </m:r>
                        </m:e>
                        <m:sub>
                          <m:r>
                            <a:rPr lang="zh-CN" altLang="en-US" sz="2600" i="1">
                              <a:solidFill>
                                <a:srgbClr val="000000"/>
                              </a:solidFill>
                              <a:latin typeface="Cambria Math" panose="02040503050406030204" pitchFamily="18" charset="0"/>
                              <a:ea typeface="+mn-ea"/>
                            </a:rPr>
                            <m:t>𝑖</m:t>
                          </m:r>
                        </m:sub>
                      </m:sSub>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𝑇</m:t>
                          </m:r>
                        </m:e>
                        <m:sup>
                          <m:r>
                            <a:rPr lang="zh-CN" altLang="en-US" sz="2600" i="1" smtClean="0">
                              <a:solidFill>
                                <a:srgbClr val="000000"/>
                              </a:solidFill>
                              <a:latin typeface="Cambria Math" panose="02040503050406030204" pitchFamily="18" charset="0"/>
                              <a:ea typeface="+mn-ea"/>
                            </a:rPr>
                            <m:t>−</m:t>
                          </m:r>
                          <m:f>
                            <m:fPr>
                              <m:type m:val="lin"/>
                              <m:ctrlPr>
                                <a:rPr lang="zh-CN" altLang="en-US" sz="2600" b="0" i="1" smtClean="0">
                                  <a:solidFill>
                                    <a:srgbClr val="000000"/>
                                  </a:solidFill>
                                  <a:latin typeface="Cambria Math" panose="02040503050406030204" pitchFamily="18" charset="0"/>
                                  <a:ea typeface="+mn-ea"/>
                                </a:rPr>
                              </m:ctrlPr>
                            </m:fPr>
                            <m:num>
                              <m:r>
                                <a:rPr lang="en-US" altLang="zh-CN" sz="2600" b="0" i="1" smtClean="0">
                                  <a:solidFill>
                                    <a:srgbClr val="000000"/>
                                  </a:solidFill>
                                  <a:latin typeface="Cambria Math" panose="02040503050406030204" pitchFamily="18" charset="0"/>
                                  <a:ea typeface="+mn-ea"/>
                                </a:rPr>
                                <m:t>3</m:t>
                              </m:r>
                            </m:num>
                            <m:den>
                              <m:r>
                                <a:rPr lang="en-US" altLang="zh-CN" sz="2600" b="0" i="1" smtClean="0">
                                  <a:solidFill>
                                    <a:srgbClr val="000000"/>
                                  </a:solidFill>
                                  <a:latin typeface="Cambria Math" panose="02040503050406030204" pitchFamily="18" charset="0"/>
                                  <a:ea typeface="+mn-ea"/>
                                </a:rPr>
                                <m:t>2</m:t>
                              </m:r>
                            </m:den>
                          </m:f>
                        </m:sup>
                      </m:sSup>
                    </m:oMath>
                  </m:oMathPara>
                </a14:m>
                <a:endParaRPr lang="zh-CN" altLang="en-US" sz="2600" dirty="0">
                  <a:latin typeface="+mn-ea"/>
                  <a:ea typeface="+mn-ea"/>
                </a:endParaRPr>
              </a:p>
            </p:txBody>
          </p:sp>
        </mc:Choice>
        <mc:Fallback xmlns="">
          <p:sp>
            <p:nvSpPr>
              <p:cNvPr id="5" name="Object 2"/>
              <p:cNvSpPr txBox="1">
                <a:spLocks noRot="1" noChangeAspect="1" noMove="1" noResize="1" noEditPoints="1" noAdjustHandles="1" noChangeArrowheads="1" noChangeShapeType="1" noTextEdit="1"/>
              </p:cNvSpPr>
              <p:nvPr/>
            </p:nvSpPr>
            <p:spPr>
              <a:xfrm>
                <a:off x="3197495" y="3509963"/>
                <a:ext cx="2133698" cy="561975"/>
              </a:xfrm>
              <a:prstGeom prst="rect">
                <a:avLst/>
              </a:prstGeom>
              <a:blipFill>
                <a:blip r:embed="rId8"/>
                <a:stretch>
                  <a:fillRect/>
                </a:stretch>
              </a:blipFill>
              <a:ln w="38100">
                <a:noFill/>
                <a:miter/>
              </a:ln>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E4D636C3-389A-4E0A-B45A-FF3B9F2167F6}"/>
              </a:ext>
            </a:extLst>
          </p:cNvPr>
          <p:cNvGrpSpPr/>
          <p:nvPr/>
        </p:nvGrpSpPr>
        <p:grpSpPr>
          <a:xfrm>
            <a:off x="2527300" y="3086100"/>
            <a:ext cx="4316413" cy="2503140"/>
            <a:chOff x="2527300" y="3086100"/>
            <a:chExt cx="4316413" cy="2503140"/>
          </a:xfrm>
        </p:grpSpPr>
        <p:sp>
          <p:nvSpPr>
            <p:cNvPr id="10" name="下箭头 20"/>
            <p:cNvSpPr/>
            <p:nvPr/>
          </p:nvSpPr>
          <p:spPr>
            <a:xfrm>
              <a:off x="2877002" y="3086100"/>
              <a:ext cx="285750" cy="1404938"/>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64245" name="Object 7"/>
                <p:cNvSpPr txBox="1"/>
                <p:nvPr/>
              </p:nvSpPr>
              <p:spPr>
                <a:xfrm>
                  <a:off x="2527300" y="4501803"/>
                  <a:ext cx="4316413" cy="10874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𝐴</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𝑇</m:t>
                                </m:r>
                              </m:e>
                              <m:sup>
                                <m:r>
                                  <a:rPr lang="zh-CN" altLang="en-US" sz="2600" i="1">
                                    <a:solidFill>
                                      <a:srgbClr val="000000"/>
                                    </a:solidFill>
                                    <a:latin typeface="Cambria Math" panose="02040503050406030204" pitchFamily="18" charset="0"/>
                                    <a:ea typeface="+mn-ea"/>
                                  </a:rPr>
                                  <m:t>3/2</m:t>
                                </m:r>
                              </m:sup>
                            </m:sSup>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𝐵</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𝑁</m:t>
                                </m:r>
                              </m:e>
                              <m:sub>
                                <m:r>
                                  <a:rPr lang="zh-CN" altLang="en-US" sz="2600" i="1">
                                    <a:solidFill>
                                      <a:srgbClr val="000000"/>
                                    </a:solidFill>
                                    <a:latin typeface="Cambria Math" panose="02040503050406030204" pitchFamily="18" charset="0"/>
                                    <a:ea typeface="+mn-ea"/>
                                  </a:rPr>
                                  <m:t>𝑖</m:t>
                                </m:r>
                              </m:sub>
                            </m:sSub>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𝑇</m:t>
                                </m:r>
                              </m:e>
                              <m:sup>
                                <m:r>
                                  <a:rPr lang="zh-CN" altLang="en-US" sz="2600" i="1">
                                    <a:solidFill>
                                      <a:srgbClr val="000000"/>
                                    </a:solidFill>
                                    <a:latin typeface="Cambria Math" panose="02040503050406030204" pitchFamily="18" charset="0"/>
                                    <a:ea typeface="+mn-ea"/>
                                  </a:rPr>
                                  <m:t>−3/2</m:t>
                                </m:r>
                              </m:sup>
                            </m:sSup>
                          </m:den>
                        </m:f>
                      </m:oMath>
                    </m:oMathPara>
                  </a14:m>
                  <a:endParaRPr lang="zh-CN" altLang="en-US" sz="2600" dirty="0">
                    <a:latin typeface="+mn-ea"/>
                    <a:ea typeface="+mn-ea"/>
                  </a:endParaRPr>
                </a:p>
              </p:txBody>
            </p:sp>
          </mc:Choice>
          <mc:Fallback xmlns="">
            <p:sp>
              <p:nvSpPr>
                <p:cNvPr id="264245" name="Object 7"/>
                <p:cNvSpPr txBox="1">
                  <a:spLocks noRot="1" noChangeAspect="1" noMove="1" noResize="1" noEditPoints="1" noAdjustHandles="1" noChangeArrowheads="1" noChangeShapeType="1" noTextEdit="1"/>
                </p:cNvSpPr>
                <p:nvPr/>
              </p:nvSpPr>
              <p:spPr>
                <a:xfrm>
                  <a:off x="2527300" y="4501803"/>
                  <a:ext cx="4316413" cy="1087437"/>
                </a:xfrm>
                <a:prstGeom prst="rect">
                  <a:avLst/>
                </a:prstGeom>
                <a:blipFill>
                  <a:blip r:embed="rId9"/>
                  <a:stretch>
                    <a:fillRect/>
                  </a:stretch>
                </a:blipFill>
                <a:ln w="38100">
                  <a:noFill/>
                  <a:miter/>
                </a:ln>
              </p:spPr>
              <p:txBody>
                <a:bodyPr/>
                <a:lstStyle/>
                <a:p>
                  <a:r>
                    <a:rPr lang="zh-CN" altLang="en-US">
                      <a:noFill/>
                    </a:rPr>
                    <a:t> </a:t>
                  </a:r>
                </a:p>
              </p:txBody>
            </p:sp>
          </mc:Fallback>
        </mc:AlternateContent>
      </p:grpSp>
      <p:grpSp>
        <p:nvGrpSpPr>
          <p:cNvPr id="6" name="Group 26"/>
          <p:cNvGrpSpPr/>
          <p:nvPr/>
        </p:nvGrpSpPr>
        <p:grpSpPr>
          <a:xfrm>
            <a:off x="1907704" y="4941168"/>
            <a:ext cx="2879725" cy="1385887"/>
            <a:chOff x="2229536" y="4986000"/>
            <a:chExt cx="2879725" cy="1386761"/>
          </a:xfrm>
        </p:grpSpPr>
        <p:sp>
          <p:nvSpPr>
            <p:cNvPr id="15" name="Oval 32"/>
            <p:cNvSpPr>
              <a:spLocks noChangeArrowheads="1"/>
            </p:cNvSpPr>
            <p:nvPr/>
          </p:nvSpPr>
          <p:spPr bwMode="auto">
            <a:xfrm>
              <a:off x="3872599" y="4986000"/>
              <a:ext cx="1081087" cy="468607"/>
            </a:xfrm>
            <a:prstGeom prst="ellipse">
              <a:avLst/>
            </a:prstGeom>
            <a:noFill/>
            <a:ln w="31750" algn="ctr">
              <a:solidFill>
                <a:srgbClr val="FFFF00"/>
              </a:solidFill>
              <a:roun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nvGrpSpPr>
            <p:cNvPr id="122899" name="Group 14"/>
            <p:cNvGrpSpPr/>
            <p:nvPr/>
          </p:nvGrpSpPr>
          <p:grpSpPr>
            <a:xfrm>
              <a:off x="2229536" y="5759986"/>
              <a:ext cx="2879725" cy="612775"/>
              <a:chOff x="6072198" y="2643182"/>
              <a:chExt cx="2880000" cy="612000"/>
            </a:xfrm>
          </p:grpSpPr>
          <p:sp>
            <p:nvSpPr>
              <p:cNvPr id="20" name="Cloud Callout 19"/>
              <p:cNvSpPr/>
              <p:nvPr/>
            </p:nvSpPr>
            <p:spPr bwMode="auto">
              <a:xfrm>
                <a:off x="6072198" y="2642796"/>
                <a:ext cx="2880000" cy="612386"/>
              </a:xfrm>
              <a:prstGeom prst="cloudCallout">
                <a:avLst>
                  <a:gd name="adj1" fmla="val 10254"/>
                  <a:gd name="adj2" fmla="val -109150"/>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22901" name="TextBox 21"/>
              <p:cNvSpPr txBox="1">
                <a:spLocks noChangeAspect="1"/>
              </p:cNvSpPr>
              <p:nvPr/>
            </p:nvSpPr>
            <p:spPr>
              <a:xfrm>
                <a:off x="6245054" y="2699629"/>
                <a:ext cx="2527525"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晶格振动的散射</a:t>
                </a:r>
                <a:endParaRPr lang="en-US" altLang="zh-CN" sz="2200" b="1" dirty="0">
                  <a:latin typeface="宋体" panose="02010600030101010101" pitchFamily="2" charset="-122"/>
                </a:endParaRPr>
              </a:p>
            </p:txBody>
          </p:sp>
        </p:grpSp>
      </p:grpSp>
      <p:grpSp>
        <p:nvGrpSpPr>
          <p:cNvPr id="8" name="Group 25"/>
          <p:cNvGrpSpPr/>
          <p:nvPr/>
        </p:nvGrpSpPr>
        <p:grpSpPr>
          <a:xfrm>
            <a:off x="4855989" y="4941168"/>
            <a:ext cx="3100387" cy="1371600"/>
            <a:chOff x="5207822" y="4986000"/>
            <a:chExt cx="3101159" cy="1371958"/>
          </a:xfrm>
        </p:grpSpPr>
        <p:sp>
          <p:nvSpPr>
            <p:cNvPr id="18" name="Oval 32"/>
            <p:cNvSpPr>
              <a:spLocks noChangeArrowheads="1"/>
            </p:cNvSpPr>
            <p:nvPr/>
          </p:nvSpPr>
          <p:spPr bwMode="auto">
            <a:xfrm>
              <a:off x="5207822" y="4986000"/>
              <a:ext cx="1656174" cy="503368"/>
            </a:xfrm>
            <a:prstGeom prst="ellipse">
              <a:avLst/>
            </a:prstGeom>
            <a:noFill/>
            <a:ln w="31750" algn="ctr">
              <a:solidFill>
                <a:srgbClr val="FFFF00"/>
              </a:solidFill>
              <a:roun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nvGrpSpPr>
            <p:cNvPr id="122895" name="Group 14"/>
            <p:cNvGrpSpPr/>
            <p:nvPr/>
          </p:nvGrpSpPr>
          <p:grpSpPr>
            <a:xfrm>
              <a:off x="5429256" y="5745183"/>
              <a:ext cx="2879725" cy="612775"/>
              <a:chOff x="6072198" y="2643182"/>
              <a:chExt cx="2880000" cy="612000"/>
            </a:xfrm>
          </p:grpSpPr>
          <p:sp>
            <p:nvSpPr>
              <p:cNvPr id="24" name="Cloud Callout 23"/>
              <p:cNvSpPr/>
              <p:nvPr/>
            </p:nvSpPr>
            <p:spPr bwMode="auto">
              <a:xfrm>
                <a:off x="6071481" y="2643022"/>
                <a:ext cx="2880717" cy="612160"/>
              </a:xfrm>
              <a:prstGeom prst="cloudCallout">
                <a:avLst>
                  <a:gd name="adj1" fmla="val -20457"/>
                  <a:gd name="adj2" fmla="val -89580"/>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22897" name="TextBox 21"/>
              <p:cNvSpPr txBox="1">
                <a:spLocks noChangeAspect="1"/>
              </p:cNvSpPr>
              <p:nvPr/>
            </p:nvSpPr>
            <p:spPr>
              <a:xfrm>
                <a:off x="6245054" y="2699629"/>
                <a:ext cx="2527525"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电离杂质的散射</a:t>
                </a:r>
                <a:endParaRPr lang="en-US" altLang="zh-CN" sz="2200" b="1" dirty="0">
                  <a:latin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ipe(left)">
                                      <p:cBhvr>
                                        <p:cTn id="12" dur="500"/>
                                        <p:tgtEl>
                                          <p:spTgt spid="269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1" nodeType="clickEffect">
                                  <p:stCondLst>
                                    <p:cond delay="0"/>
                                  </p:stCondLst>
                                  <p:childTnLst>
                                    <p:animEffect transition="out" filter="wipe(left)">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7271"/>
                                        </p:tgtEl>
                                        <p:attrNameLst>
                                          <p:attrName>style.visibility</p:attrName>
                                        </p:attrNameLst>
                                      </p:cBhvr>
                                      <p:to>
                                        <p:strVal val="visible"/>
                                      </p:to>
                                    </p:set>
                                    <p:animEffect transition="in" filter="wipe(left)">
                                      <p:cBhvr>
                                        <p:cTn id="33" dur="500"/>
                                        <p:tgtEl>
                                          <p:spTgt spid="2672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9316" grpId="0"/>
      <p:bldP spid="2" grpId="0"/>
      <p:bldP spid="3" grpId="0"/>
      <p:bldP spid="3" grpId="1"/>
      <p:bldP spid="4" grpId="0"/>
      <p:bldP spid="267271" grpId="0"/>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迁移率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23907" name="Text Box 5"/>
          <p:cNvSpPr txBox="1"/>
          <p:nvPr/>
        </p:nvSpPr>
        <p:spPr>
          <a:xfrm>
            <a:off x="179388" y="333375"/>
            <a:ext cx="1368425" cy="549275"/>
          </a:xfrm>
          <a:prstGeom prst="rect">
            <a:avLst/>
          </a:prstGeom>
          <a:solidFill>
            <a:srgbClr val="FFD1D1"/>
          </a:solidFill>
          <a:ln w="9525">
            <a:noFill/>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3000" b="1" dirty="0">
                <a:latin typeface="Times New Roman" panose="02020603050405020304" pitchFamily="18" charset="0"/>
              </a:rPr>
              <a:t>讨论：</a:t>
            </a:r>
          </a:p>
        </p:txBody>
      </p:sp>
      <mc:AlternateContent xmlns:mc="http://schemas.openxmlformats.org/markup-compatibility/2006" xmlns:a14="http://schemas.microsoft.com/office/drawing/2010/main">
        <mc:Choice Requires="a14">
          <p:sp>
            <p:nvSpPr>
              <p:cNvPr id="123908" name="Object 7"/>
              <p:cNvSpPr txBox="1"/>
              <p:nvPr/>
            </p:nvSpPr>
            <p:spPr>
              <a:xfrm>
                <a:off x="2398713" y="555625"/>
                <a:ext cx="4602162" cy="10874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𝜇</m:t>
                      </m:r>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𝑞</m:t>
                          </m:r>
                        </m:num>
                        <m:den>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𝑚</m:t>
                              </m:r>
                            </m:e>
                            <m:sup>
                              <m:r>
                                <a:rPr lang="zh-CN" altLang="en-US" sz="2800" i="0">
                                  <a:solidFill>
                                    <a:srgbClr val="000000"/>
                                  </a:solidFill>
                                  <a:latin typeface="Cambria Math" panose="02040503050406030204" pitchFamily="18" charset="0"/>
                                  <a:ea typeface="+mn-ea"/>
                                </a:rPr>
                                <m:t>∗</m:t>
                              </m:r>
                            </m:sup>
                          </m:sSup>
                        </m:den>
                      </m:f>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1</m:t>
                          </m:r>
                        </m:num>
                        <m:den>
                          <m:r>
                            <a:rPr lang="zh-CN" altLang="en-US" sz="2800" i="1">
                              <a:solidFill>
                                <a:srgbClr val="000000"/>
                              </a:solidFill>
                              <a:latin typeface="Cambria Math" panose="02040503050406030204" pitchFamily="18" charset="0"/>
                              <a:ea typeface="+mn-ea"/>
                            </a:rPr>
                            <m:t>𝐴</m:t>
                          </m:r>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𝑇</m:t>
                              </m:r>
                            </m:e>
                            <m:sup>
                              <m:r>
                                <a:rPr lang="zh-CN" altLang="en-US" sz="2800" i="1">
                                  <a:solidFill>
                                    <a:srgbClr val="000000"/>
                                  </a:solidFill>
                                  <a:latin typeface="Cambria Math" panose="02040503050406030204" pitchFamily="18" charset="0"/>
                                  <a:ea typeface="+mn-ea"/>
                                </a:rPr>
                                <m:t>3/2</m:t>
                              </m:r>
                            </m:sup>
                          </m:sSup>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𝐵</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𝑖</m:t>
                              </m:r>
                            </m:sub>
                          </m:sSub>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𝑇</m:t>
                              </m:r>
                            </m:e>
                            <m:sup>
                              <m:r>
                                <a:rPr lang="zh-CN" altLang="en-US" sz="2800" i="1">
                                  <a:solidFill>
                                    <a:srgbClr val="000000"/>
                                  </a:solidFill>
                                  <a:latin typeface="Cambria Math" panose="02040503050406030204" pitchFamily="18" charset="0"/>
                                  <a:ea typeface="+mn-ea"/>
                                </a:rPr>
                                <m:t>−3/2</m:t>
                              </m:r>
                            </m:sup>
                          </m:sSup>
                        </m:den>
                      </m:f>
                    </m:oMath>
                  </m:oMathPara>
                </a14:m>
                <a:endParaRPr lang="zh-CN" altLang="en-US" sz="2800" dirty="0">
                  <a:ea typeface="+mn-ea"/>
                  <a:cs typeface="Times New Roman" panose="02020603050405020304" pitchFamily="18" charset="0"/>
                </a:endParaRPr>
              </a:p>
            </p:txBody>
          </p:sp>
        </mc:Choice>
        <mc:Fallback xmlns="">
          <p:sp>
            <p:nvSpPr>
              <p:cNvPr id="123908" name="Object 7"/>
              <p:cNvSpPr txBox="1">
                <a:spLocks noRot="1" noChangeAspect="1" noMove="1" noResize="1" noEditPoints="1" noAdjustHandles="1" noChangeArrowheads="1" noChangeShapeType="1" noTextEdit="1"/>
              </p:cNvSpPr>
              <p:nvPr/>
            </p:nvSpPr>
            <p:spPr>
              <a:xfrm>
                <a:off x="2398713" y="555625"/>
                <a:ext cx="4602162" cy="108743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7"/>
              <p:cNvSpPr txBox="1"/>
              <p:nvPr/>
            </p:nvSpPr>
            <p:spPr>
              <a:xfrm>
                <a:off x="179512" y="2138363"/>
                <a:ext cx="5448300" cy="5762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ea typeface="+mn-ea"/>
                        </a:rPr>
                        <m:t>1</m:t>
                      </m:r>
                      <m:r>
                        <a:rPr lang="en-US" altLang="zh-CN" sz="2800" b="1" i="1" smtClean="0">
                          <a:solidFill>
                            <a:srgbClr val="000000"/>
                          </a:solidFill>
                          <a:latin typeface="Cambria Math" panose="02040503050406030204" pitchFamily="18" charset="0"/>
                          <a:ea typeface="+mn-ea"/>
                        </a:rPr>
                        <m:t>.  </m:t>
                      </m:r>
                      <m:r>
                        <m:rPr>
                          <m:nor/>
                        </m:rPr>
                        <a:rPr lang="zh-CN" altLang="en-US" sz="2800" i="0">
                          <a:solidFill>
                            <a:srgbClr val="000000"/>
                          </a:solidFill>
                          <a:latin typeface="+mn-ea"/>
                          <a:ea typeface="+mn-ea"/>
                        </a:rPr>
                        <m:t>迁移率</m:t>
                      </m:r>
                      <m:r>
                        <a:rPr lang="zh-CN" altLang="en-US" sz="2800" i="1">
                          <a:solidFill>
                            <a:srgbClr val="000000"/>
                          </a:solidFill>
                          <a:latin typeface="Cambria Math" panose="02040503050406030204" pitchFamily="18" charset="0"/>
                          <a:ea typeface="+mn-ea"/>
                        </a:rPr>
                        <m:t>𝜇</m:t>
                      </m:r>
                      <m:r>
                        <a:rPr lang="zh-CN" altLang="en-US" sz="2800" i="1">
                          <a:solidFill>
                            <a:srgbClr val="000000"/>
                          </a:solidFill>
                          <a:latin typeface="Cambria Math" panose="02040503050406030204" pitchFamily="18" charset="0"/>
                          <a:ea typeface="+mn-ea"/>
                        </a:rPr>
                        <m:t>∼</m:t>
                      </m:r>
                      <m:r>
                        <m:rPr>
                          <m:nor/>
                        </m:rPr>
                        <a:rPr lang="zh-CN" altLang="en-US" sz="2800" i="0">
                          <a:solidFill>
                            <a:srgbClr val="000000"/>
                          </a:solidFill>
                          <a:latin typeface="+mn-ea"/>
                          <a:ea typeface="+mn-ea"/>
                        </a:rPr>
                        <m:t>电离杂质浓度</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𝑖</m:t>
                          </m:r>
                        </m:sub>
                      </m:sSub>
                    </m:oMath>
                  </m:oMathPara>
                </a14:m>
                <a:endParaRPr lang="zh-CN" altLang="en-US" sz="2800" i="1"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179512" y="2138363"/>
                <a:ext cx="5448300" cy="576262"/>
              </a:xfrm>
              <a:prstGeom prst="rect">
                <a:avLst/>
              </a:prstGeom>
              <a:blipFill>
                <a:blip r:embed="rId3"/>
                <a:stretch>
                  <a:fillRect/>
                </a:stretch>
              </a:blipFill>
              <a:ln w="38100">
                <a:noFill/>
                <a:miter/>
              </a:ln>
            </p:spPr>
            <p:txBody>
              <a:bodyPr/>
              <a:lstStyle/>
              <a:p>
                <a:r>
                  <a:rPr lang="zh-CN" altLang="en-US">
                    <a:noFill/>
                  </a:rPr>
                  <a:t> </a:t>
                </a:r>
              </a:p>
            </p:txBody>
          </p:sp>
        </mc:Fallback>
      </mc:AlternateContent>
      <p:pic>
        <p:nvPicPr>
          <p:cNvPr id="6" name="Picture 17"/>
          <p:cNvPicPr>
            <a:picLocks noChangeAspect="1"/>
          </p:cNvPicPr>
          <p:nvPr/>
        </p:nvPicPr>
        <p:blipFill>
          <a:blip r:embed="rId4"/>
          <a:stretch>
            <a:fillRect/>
          </a:stretch>
        </p:blipFill>
        <p:spPr>
          <a:xfrm>
            <a:off x="5929313" y="2786063"/>
            <a:ext cx="3214687" cy="3286125"/>
          </a:xfrm>
          <a:prstGeom prst="rect">
            <a:avLst/>
          </a:prstGeom>
          <a:noFill/>
          <a:ln w="9525">
            <a:noFill/>
          </a:ln>
        </p:spPr>
      </p:pic>
      <p:sp>
        <p:nvSpPr>
          <p:cNvPr id="7" name="TextBox 6"/>
          <p:cNvSpPr txBox="1"/>
          <p:nvPr/>
        </p:nvSpPr>
        <p:spPr>
          <a:xfrm>
            <a:off x="320690" y="3867899"/>
            <a:ext cx="5226347"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latin typeface="宋体" panose="02010600030101010101" pitchFamily="2" charset="-122"/>
              </a:rPr>
              <a:t>轻掺杂对迁移率</a:t>
            </a:r>
            <a:r>
              <a:rPr lang="zh-CN" altLang="en-US" sz="2800" b="1" i="1" dirty="0">
                <a:latin typeface="宋体" panose="02010600030101010101" pitchFamily="2" charset="-122"/>
                <a:sym typeface="Symbol" panose="05050102010706020507" pitchFamily="18" charset="2"/>
              </a:rPr>
              <a:t></a:t>
            </a:r>
            <a:r>
              <a:rPr lang="zh-CN" altLang="en-US" sz="2800" b="1" dirty="0">
                <a:latin typeface="宋体" panose="02010600030101010101" pitchFamily="2" charset="-122"/>
                <a:sym typeface="Symbol" panose="05050102010706020507" pitchFamily="18" charset="2"/>
              </a:rPr>
              <a:t>的影响很小</a:t>
            </a:r>
            <a:endParaRPr lang="en-US" altLang="zh-CN" sz="2800" b="1" dirty="0">
              <a:latin typeface="宋体" panose="02010600030101010101" pitchFamily="2" charset="-122"/>
            </a:endParaRPr>
          </a:p>
        </p:txBody>
      </p:sp>
      <p:sp>
        <p:nvSpPr>
          <p:cNvPr id="8" name="TextBox 7"/>
          <p:cNvSpPr txBox="1"/>
          <p:nvPr/>
        </p:nvSpPr>
        <p:spPr>
          <a:xfrm>
            <a:off x="320690" y="4987087"/>
            <a:ext cx="5572125"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latin typeface="+mn-ea"/>
              </a:rPr>
              <a:t>杂质浓度</a:t>
            </a:r>
            <a:r>
              <a:rPr lang="en-US" altLang="zh-CN" sz="2800" i="1" dirty="0">
                <a:latin typeface="Times New Roman" panose="02020603050405020304" pitchFamily="18" charset="0"/>
                <a:cs typeface="Times New Roman" panose="02020603050405020304" pitchFamily="18" charset="0"/>
              </a:rPr>
              <a:t>N</a:t>
            </a:r>
            <a:r>
              <a:rPr lang="en-US" altLang="zh-CN" sz="2800" i="1" baseline="-25000" dirty="0">
                <a:latin typeface="Times New Roman" panose="02020603050405020304" pitchFamily="18" charset="0"/>
                <a:cs typeface="Times New Roman" panose="02020603050405020304" pitchFamily="18" charset="0"/>
              </a:rPr>
              <a:t>i</a:t>
            </a:r>
            <a:r>
              <a:rPr lang="en-US" altLang="zh-CN" sz="2800" b="1" dirty="0">
                <a:latin typeface="+mn-ea"/>
                <a:sym typeface="Symbol" panose="05050102010706020507" pitchFamily="18" charset="2"/>
              </a:rPr>
              <a:t></a:t>
            </a:r>
            <a:r>
              <a:rPr lang="zh-CN" altLang="en-US" sz="2800" b="1" dirty="0">
                <a:latin typeface="+mn-ea"/>
                <a:sym typeface="Symbol" panose="05050102010706020507" pitchFamily="18" charset="2"/>
              </a:rPr>
              <a:t>杂质散射</a:t>
            </a:r>
            <a:r>
              <a:rPr lang="en-US" altLang="zh-CN" sz="2800"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800" b="1" dirty="0">
                <a:latin typeface="+mn-ea"/>
                <a:sym typeface="Symbol" panose="05050102010706020507" pitchFamily="18" charset="2"/>
              </a:rPr>
              <a:t></a:t>
            </a:r>
            <a:r>
              <a:rPr lang="en-US" altLang="zh-CN" sz="2800" i="1" dirty="0">
                <a:latin typeface="+mn-ea"/>
                <a:sym typeface="Symbol" panose="05050102010706020507" pitchFamily="18" charset="2"/>
              </a:rPr>
              <a:t></a:t>
            </a:r>
            <a:r>
              <a:rPr lang="en-US" altLang="zh-CN" sz="2800" b="1" dirty="0">
                <a:latin typeface="+mn-ea"/>
                <a:sym typeface="Symbol" panose="05050102010706020507" pitchFamily="18" charset="2"/>
              </a:rPr>
              <a:t></a:t>
            </a:r>
            <a:endParaRPr lang="en-US" altLang="zh-CN"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迁移率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4932" name="Object 7"/>
              <p:cNvSpPr txBox="1"/>
              <p:nvPr/>
            </p:nvSpPr>
            <p:spPr>
              <a:xfrm>
                <a:off x="179512" y="2138363"/>
                <a:ext cx="3751263" cy="576262"/>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ea typeface="+mn-ea"/>
                        </a:rPr>
                        <m:t>2</m:t>
                      </m:r>
                      <m:r>
                        <a:rPr lang="en-US" altLang="zh-CN" b="1" i="1" smtClean="0">
                          <a:solidFill>
                            <a:srgbClr val="000000"/>
                          </a:solidFill>
                          <a:latin typeface="Cambria Math" panose="02040503050406030204" pitchFamily="18" charset="0"/>
                          <a:ea typeface="+mn-ea"/>
                        </a:rPr>
                        <m:t>.  </m:t>
                      </m:r>
                      <m:r>
                        <m:rPr>
                          <m:nor/>
                        </m:rPr>
                        <a:rPr lang="zh-CN" altLang="en-US" i="0">
                          <a:solidFill>
                            <a:srgbClr val="000000"/>
                          </a:solidFill>
                          <a:latin typeface="+mn-ea"/>
                          <a:ea typeface="+mn-ea"/>
                        </a:rPr>
                        <m:t>迁移率</m:t>
                      </m:r>
                      <m:r>
                        <a:rPr lang="zh-CN" altLang="en-US" i="1">
                          <a:solidFill>
                            <a:srgbClr val="000000"/>
                          </a:solidFill>
                          <a:latin typeface="Cambria Math" panose="02040503050406030204" pitchFamily="18" charset="0"/>
                          <a:ea typeface="+mn-ea"/>
                        </a:rPr>
                        <m:t>𝜇</m:t>
                      </m:r>
                      <m:r>
                        <a:rPr lang="zh-CN" altLang="en-US" i="1">
                          <a:solidFill>
                            <a:srgbClr val="000000"/>
                          </a:solidFill>
                          <a:latin typeface="Cambria Math" panose="02040503050406030204" pitchFamily="18" charset="0"/>
                          <a:ea typeface="+mn-ea"/>
                        </a:rPr>
                        <m:t>∼</m:t>
                      </m:r>
                      <m:r>
                        <m:rPr>
                          <m:nor/>
                        </m:rPr>
                        <a:rPr lang="zh-CN" altLang="en-US" i="0">
                          <a:solidFill>
                            <a:srgbClr val="000000"/>
                          </a:solidFill>
                          <a:latin typeface="+mn-ea"/>
                          <a:ea typeface="+mn-ea"/>
                        </a:rPr>
                        <m:t>温度</m:t>
                      </m:r>
                      <m:r>
                        <a:rPr lang="zh-CN" altLang="en-US" i="1">
                          <a:solidFill>
                            <a:srgbClr val="000000"/>
                          </a:solidFill>
                          <a:latin typeface="Cambria Math" panose="02040503050406030204" pitchFamily="18" charset="0"/>
                          <a:ea typeface="+mn-ea"/>
                        </a:rPr>
                        <m:t>𝑇</m:t>
                      </m:r>
                    </m:oMath>
                  </m:oMathPara>
                </a14:m>
                <a:endParaRPr lang="zh-CN" altLang="en-US" i="1" dirty="0">
                  <a:ea typeface="+mn-ea"/>
                  <a:cs typeface="Times New Roman" panose="02020603050405020304" pitchFamily="18" charset="0"/>
                </a:endParaRPr>
              </a:p>
            </p:txBody>
          </p:sp>
        </mc:Choice>
        <mc:Fallback xmlns="">
          <p:sp>
            <p:nvSpPr>
              <p:cNvPr id="124932" name="Object 7"/>
              <p:cNvSpPr txBox="1">
                <a:spLocks noRot="1" noChangeAspect="1" noMove="1" noResize="1" noEditPoints="1" noAdjustHandles="1" noChangeArrowheads="1" noChangeShapeType="1" noTextEdit="1"/>
              </p:cNvSpPr>
              <p:nvPr/>
            </p:nvSpPr>
            <p:spPr>
              <a:xfrm>
                <a:off x="179512" y="2138363"/>
                <a:ext cx="3751263" cy="576262"/>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7" name="TextBox 6"/>
          <p:cNvSpPr txBox="1"/>
          <p:nvPr/>
        </p:nvSpPr>
        <p:spPr>
          <a:xfrm>
            <a:off x="323975" y="2833688"/>
            <a:ext cx="592931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solidFill>
                  <a:srgbClr val="FF0000"/>
                </a:solidFill>
                <a:latin typeface="宋体" panose="02010600030101010101" pitchFamily="2" charset="-122"/>
              </a:rPr>
              <a:t>轻掺杂，</a:t>
            </a:r>
            <a:r>
              <a:rPr lang="zh-CN" altLang="en-US" sz="2800" b="1" dirty="0">
                <a:latin typeface="宋体" panose="02010600030101010101" pitchFamily="2" charset="-122"/>
              </a:rPr>
              <a:t>电离杂质散射可忽略：</a:t>
            </a:r>
            <a:endParaRPr lang="en-US" altLang="zh-CN" sz="2800" b="1" dirty="0">
              <a:latin typeface="宋体" panose="02010600030101010101" pitchFamily="2" charset="-122"/>
            </a:endParaRPr>
          </a:p>
        </p:txBody>
      </p:sp>
      <p:sp>
        <p:nvSpPr>
          <p:cNvPr id="8" name="TextBox 7"/>
          <p:cNvSpPr txBox="1"/>
          <p:nvPr/>
        </p:nvSpPr>
        <p:spPr>
          <a:xfrm>
            <a:off x="609724" y="5022850"/>
            <a:ext cx="8466708" cy="4924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低温时，电离杂质散射为主，</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电离杂质散射</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600" b="1" dirty="0">
              <a:latin typeface="Times New Roman" panose="02020603050405020304" pitchFamily="18" charset="0"/>
              <a:cs typeface="Times New Roman" panose="02020603050405020304" pitchFamily="18" charset="0"/>
            </a:endParaRPr>
          </a:p>
        </p:txBody>
      </p:sp>
      <p:pic>
        <p:nvPicPr>
          <p:cNvPr id="9" name="Picture 3" descr="半-11"/>
          <p:cNvPicPr>
            <a:picLocks noChangeAspect="1"/>
          </p:cNvPicPr>
          <p:nvPr/>
        </p:nvPicPr>
        <p:blipFill>
          <a:blip r:embed="rId3"/>
          <a:stretch>
            <a:fillRect/>
          </a:stretch>
        </p:blipFill>
        <p:spPr>
          <a:xfrm>
            <a:off x="5674422" y="1480282"/>
            <a:ext cx="3400315" cy="2851369"/>
          </a:xfrm>
          <a:prstGeom prst="rect">
            <a:avLst/>
          </a:prstGeom>
          <a:noFill/>
          <a:ln w="9525">
            <a:noFill/>
          </a:ln>
        </p:spPr>
      </p:pic>
      <p:sp>
        <p:nvSpPr>
          <p:cNvPr id="10" name="TextBox 9"/>
          <p:cNvSpPr txBox="1"/>
          <p:nvPr/>
        </p:nvSpPr>
        <p:spPr>
          <a:xfrm>
            <a:off x="609725" y="3570365"/>
            <a:ext cx="4394324" cy="4924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晶格振动散射</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6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23974" y="4292600"/>
            <a:ext cx="6872288"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solidFill>
                  <a:srgbClr val="FF0000"/>
                </a:solidFill>
                <a:latin typeface="宋体" panose="02010600030101010101" pitchFamily="2" charset="-122"/>
              </a:rPr>
              <a:t>一般掺杂情况，电离杂质散射不可忽略</a:t>
            </a:r>
            <a:endParaRPr lang="en-US" altLang="zh-CN" sz="2800" b="1" dirty="0">
              <a:solidFill>
                <a:srgbClr val="FF0000"/>
              </a:solidFill>
              <a:latin typeface="宋体" panose="02010600030101010101" pitchFamily="2" charset="-122"/>
            </a:endParaRPr>
          </a:p>
        </p:txBody>
      </p:sp>
      <p:sp>
        <p:nvSpPr>
          <p:cNvPr id="12" name="TextBox 11"/>
          <p:cNvSpPr txBox="1"/>
          <p:nvPr/>
        </p:nvSpPr>
        <p:spPr>
          <a:xfrm>
            <a:off x="624011" y="5748338"/>
            <a:ext cx="8450725" cy="4924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高温时，晶格振动散射为主，</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晶格振动散射</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b="1"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Object 7">
                <a:extLst>
                  <a:ext uri="{FF2B5EF4-FFF2-40B4-BE49-F238E27FC236}">
                    <a16:creationId xmlns:a16="http://schemas.microsoft.com/office/drawing/2014/main" id="{B7426F6E-5C91-4EE4-9F7D-103250AAEF60}"/>
                  </a:ext>
                </a:extLst>
              </p:cNvPr>
              <p:cNvSpPr txBox="1"/>
              <p:nvPr/>
            </p:nvSpPr>
            <p:spPr>
              <a:xfrm>
                <a:off x="2398713" y="555625"/>
                <a:ext cx="4602162" cy="10874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𝜇</m:t>
                      </m:r>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𝑞</m:t>
                          </m:r>
                        </m:num>
                        <m:den>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𝑚</m:t>
                              </m:r>
                            </m:e>
                            <m:sup>
                              <m:r>
                                <a:rPr lang="zh-CN" altLang="en-US" sz="2800" i="0">
                                  <a:solidFill>
                                    <a:srgbClr val="000000"/>
                                  </a:solidFill>
                                  <a:latin typeface="Cambria Math" panose="02040503050406030204" pitchFamily="18" charset="0"/>
                                  <a:ea typeface="+mn-ea"/>
                                </a:rPr>
                                <m:t>∗</m:t>
                              </m:r>
                            </m:sup>
                          </m:sSup>
                        </m:den>
                      </m:f>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1</m:t>
                          </m:r>
                        </m:num>
                        <m:den>
                          <m:r>
                            <a:rPr lang="zh-CN" altLang="en-US" sz="2800" i="1">
                              <a:solidFill>
                                <a:srgbClr val="000000"/>
                              </a:solidFill>
                              <a:latin typeface="Cambria Math" panose="02040503050406030204" pitchFamily="18" charset="0"/>
                              <a:ea typeface="+mn-ea"/>
                            </a:rPr>
                            <m:t>𝐴</m:t>
                          </m:r>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𝑇</m:t>
                              </m:r>
                            </m:e>
                            <m:sup>
                              <m:r>
                                <a:rPr lang="zh-CN" altLang="en-US" sz="2800" i="1">
                                  <a:solidFill>
                                    <a:srgbClr val="000000"/>
                                  </a:solidFill>
                                  <a:latin typeface="Cambria Math" panose="02040503050406030204" pitchFamily="18" charset="0"/>
                                  <a:ea typeface="+mn-ea"/>
                                </a:rPr>
                                <m:t>3/2</m:t>
                              </m:r>
                            </m:sup>
                          </m:sSup>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𝐵</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𝑖</m:t>
                              </m:r>
                            </m:sub>
                          </m:sSub>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𝑇</m:t>
                              </m:r>
                            </m:e>
                            <m:sup>
                              <m:r>
                                <a:rPr lang="zh-CN" altLang="en-US" sz="2800" i="1">
                                  <a:solidFill>
                                    <a:srgbClr val="000000"/>
                                  </a:solidFill>
                                  <a:latin typeface="Cambria Math" panose="02040503050406030204" pitchFamily="18" charset="0"/>
                                  <a:ea typeface="+mn-ea"/>
                                </a:rPr>
                                <m:t>−3/2</m:t>
                              </m:r>
                            </m:sup>
                          </m:sSup>
                        </m:den>
                      </m:f>
                    </m:oMath>
                  </m:oMathPara>
                </a14:m>
                <a:endParaRPr lang="zh-CN" altLang="en-US" sz="2800" dirty="0">
                  <a:ea typeface="+mn-ea"/>
                  <a:cs typeface="Times New Roman" panose="02020603050405020304" pitchFamily="18" charset="0"/>
                </a:endParaRPr>
              </a:p>
            </p:txBody>
          </p:sp>
        </mc:Choice>
        <mc:Fallback xmlns="">
          <p:sp>
            <p:nvSpPr>
              <p:cNvPr id="14" name="Object 7">
                <a:extLst>
                  <a:ext uri="{FF2B5EF4-FFF2-40B4-BE49-F238E27FC236}">
                    <a16:creationId xmlns:a16="http://schemas.microsoft.com/office/drawing/2014/main" id="{B7426F6E-5C91-4EE4-9F7D-103250AAEF60}"/>
                  </a:ext>
                </a:extLst>
              </p:cNvPr>
              <p:cNvSpPr txBox="1">
                <a:spLocks noRot="1" noChangeAspect="1" noMove="1" noResize="1" noEditPoints="1" noAdjustHandles="1" noChangeArrowheads="1" noChangeShapeType="1" noTextEdit="1"/>
              </p:cNvSpPr>
              <p:nvPr/>
            </p:nvSpPr>
            <p:spPr>
              <a:xfrm>
                <a:off x="2398713" y="555625"/>
                <a:ext cx="4602162" cy="1087438"/>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迁移率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125955" name="Picture 3" descr="C:\Users\lsy\Desktop\Picture1.png"/>
          <p:cNvPicPr>
            <a:picLocks noChangeAspect="1"/>
          </p:cNvPicPr>
          <p:nvPr/>
        </p:nvPicPr>
        <p:blipFill>
          <a:blip r:embed="rId2"/>
          <a:stretch>
            <a:fillRect/>
          </a:stretch>
        </p:blipFill>
        <p:spPr>
          <a:xfrm>
            <a:off x="285750" y="357188"/>
            <a:ext cx="8555038" cy="3214687"/>
          </a:xfrm>
          <a:prstGeom prst="rect">
            <a:avLst/>
          </a:prstGeom>
          <a:noFill/>
          <a:ln w="9525">
            <a:noFill/>
          </a:ln>
        </p:spPr>
      </p:pic>
      <p:graphicFrame>
        <p:nvGraphicFramePr>
          <p:cNvPr id="11" name="表格 3"/>
          <p:cNvGraphicFramePr>
            <a:graphicFrameLocks noGrp="1"/>
          </p:cNvGraphicFramePr>
          <p:nvPr/>
        </p:nvGraphicFramePr>
        <p:xfrm>
          <a:off x="1557338" y="4394200"/>
          <a:ext cx="6480175" cy="2249487"/>
        </p:xfrm>
        <a:graphic>
          <a:graphicData uri="http://schemas.openxmlformats.org/drawingml/2006/table">
            <a:tbl>
              <a:tblPr firstRow="1" bandRow="1"/>
              <a:tblGrid>
                <a:gridCol w="1728047">
                  <a:extLst>
                    <a:ext uri="{9D8B030D-6E8A-4147-A177-3AD203B41FA5}">
                      <a16:colId xmlns:a16="http://schemas.microsoft.com/office/drawing/2014/main" val="20000"/>
                    </a:ext>
                  </a:extLst>
                </a:gridCol>
                <a:gridCol w="2592070">
                  <a:extLst>
                    <a:ext uri="{9D8B030D-6E8A-4147-A177-3AD203B41FA5}">
                      <a16:colId xmlns:a16="http://schemas.microsoft.com/office/drawing/2014/main" val="20001"/>
                    </a:ext>
                  </a:extLst>
                </a:gridCol>
                <a:gridCol w="2160058">
                  <a:extLst>
                    <a:ext uri="{9D8B030D-6E8A-4147-A177-3AD203B41FA5}">
                      <a16:colId xmlns:a16="http://schemas.microsoft.com/office/drawing/2014/main" val="20002"/>
                    </a:ext>
                  </a:extLst>
                </a:gridCol>
              </a:tblGrid>
              <a:tr h="791820">
                <a:tc>
                  <a:txBody>
                    <a:bodyPr/>
                    <a:lstStyle>
                      <a:defPPr>
                        <a:defRPr lang="en-US"/>
                      </a:defPPr>
                      <a:lvl1pPr marL="0" algn="l" defTabSz="914400" rtl="0" eaLnBrk="1" latinLnBrk="0" hangingPunct="1">
                        <a:defRPr sz="1800" b="1" kern="1200">
                          <a:solidFill>
                            <a:schemeClr val="lt1"/>
                          </a:solidFill>
                          <a:latin typeface="Constantia" panose="02030602050306030303"/>
                        </a:defRPr>
                      </a:lvl1pPr>
                      <a:lvl2pPr marL="457200" algn="l" defTabSz="914400" rtl="0" eaLnBrk="1" latinLnBrk="0" hangingPunct="1">
                        <a:defRPr sz="1800" b="1" kern="1200">
                          <a:solidFill>
                            <a:schemeClr val="lt1"/>
                          </a:solidFill>
                          <a:latin typeface="Constantia" panose="02030602050306030303"/>
                        </a:defRPr>
                      </a:lvl2pPr>
                      <a:lvl3pPr marL="914400" algn="l" defTabSz="914400" rtl="0" eaLnBrk="1" latinLnBrk="0" hangingPunct="1">
                        <a:defRPr sz="1800" b="1" kern="1200">
                          <a:solidFill>
                            <a:schemeClr val="lt1"/>
                          </a:solidFill>
                          <a:latin typeface="Constantia" panose="02030602050306030303"/>
                        </a:defRPr>
                      </a:lvl3pPr>
                      <a:lvl4pPr marL="1371600" algn="l" defTabSz="914400" rtl="0" eaLnBrk="1" latinLnBrk="0" hangingPunct="1">
                        <a:defRPr sz="1800" b="1" kern="1200">
                          <a:solidFill>
                            <a:schemeClr val="lt1"/>
                          </a:solidFill>
                          <a:latin typeface="Constantia" panose="02030602050306030303"/>
                        </a:defRPr>
                      </a:lvl4pPr>
                      <a:lvl5pPr marL="1828800" algn="l" defTabSz="914400" rtl="0" eaLnBrk="1" latinLnBrk="0" hangingPunct="1">
                        <a:defRPr sz="1800" b="1" kern="1200">
                          <a:solidFill>
                            <a:schemeClr val="lt1"/>
                          </a:solidFill>
                          <a:latin typeface="Constantia" panose="02030602050306030303"/>
                        </a:defRPr>
                      </a:lvl5pPr>
                      <a:lvl6pPr marL="2286000" algn="l" defTabSz="914400" rtl="0" eaLnBrk="1" latinLnBrk="0" hangingPunct="1">
                        <a:defRPr sz="1800" b="1" kern="1200">
                          <a:solidFill>
                            <a:schemeClr val="lt1"/>
                          </a:solidFill>
                          <a:latin typeface="Constantia" panose="02030602050306030303"/>
                        </a:defRPr>
                      </a:lvl6pPr>
                      <a:lvl7pPr marL="2743200" algn="l" defTabSz="914400" rtl="0" eaLnBrk="1" latinLnBrk="0" hangingPunct="1">
                        <a:defRPr sz="1800" b="1" kern="1200">
                          <a:solidFill>
                            <a:schemeClr val="lt1"/>
                          </a:solidFill>
                          <a:latin typeface="Constantia" panose="02030602050306030303"/>
                        </a:defRPr>
                      </a:lvl7pPr>
                      <a:lvl8pPr marL="3200400" algn="l" defTabSz="914400" rtl="0" eaLnBrk="1" latinLnBrk="0" hangingPunct="1">
                        <a:defRPr sz="1800" b="1" kern="1200">
                          <a:solidFill>
                            <a:schemeClr val="lt1"/>
                          </a:solidFill>
                          <a:latin typeface="Constantia" panose="02030602050306030303"/>
                        </a:defRPr>
                      </a:lvl8pPr>
                      <a:lvl9pPr marL="3657600" algn="l" defTabSz="914400" rtl="0" eaLnBrk="1" latinLnBrk="0" hangingPunct="1">
                        <a:defRPr sz="1800" b="1" kern="1200">
                          <a:solidFill>
                            <a:schemeClr val="lt1"/>
                          </a:solidFill>
                          <a:latin typeface="Constantia" panose="02030602050306030303"/>
                        </a:defRPr>
                      </a:lvl9pPr>
                    </a:lstStyle>
                    <a:p>
                      <a:pPr algn="ctr"/>
                      <a:r>
                        <a:rPr lang="zh-CN" altLang="en-US" sz="2000" dirty="0"/>
                        <a:t>材料</a:t>
                      </a:r>
                    </a:p>
                  </a:txBody>
                  <a:tcPr marL="91432" marR="91432" marT="45704" marB="4570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defPPr>
                        <a:defRPr lang="en-US"/>
                      </a:defPPr>
                      <a:lvl1pPr marL="0" algn="l" defTabSz="914400" rtl="0" eaLnBrk="1" latinLnBrk="0" hangingPunct="1">
                        <a:defRPr sz="1800" b="1" kern="1200">
                          <a:solidFill>
                            <a:schemeClr val="lt1"/>
                          </a:solidFill>
                          <a:latin typeface="Constantia" panose="02030602050306030303"/>
                        </a:defRPr>
                      </a:lvl1pPr>
                      <a:lvl2pPr marL="457200" algn="l" defTabSz="914400" rtl="0" eaLnBrk="1" latinLnBrk="0" hangingPunct="1">
                        <a:defRPr sz="1800" b="1" kern="1200">
                          <a:solidFill>
                            <a:schemeClr val="lt1"/>
                          </a:solidFill>
                          <a:latin typeface="Constantia" panose="02030602050306030303"/>
                        </a:defRPr>
                      </a:lvl2pPr>
                      <a:lvl3pPr marL="914400" algn="l" defTabSz="914400" rtl="0" eaLnBrk="1" latinLnBrk="0" hangingPunct="1">
                        <a:defRPr sz="1800" b="1" kern="1200">
                          <a:solidFill>
                            <a:schemeClr val="lt1"/>
                          </a:solidFill>
                          <a:latin typeface="Constantia" panose="02030602050306030303"/>
                        </a:defRPr>
                      </a:lvl3pPr>
                      <a:lvl4pPr marL="1371600" algn="l" defTabSz="914400" rtl="0" eaLnBrk="1" latinLnBrk="0" hangingPunct="1">
                        <a:defRPr sz="1800" b="1" kern="1200">
                          <a:solidFill>
                            <a:schemeClr val="lt1"/>
                          </a:solidFill>
                          <a:latin typeface="Constantia" panose="02030602050306030303"/>
                        </a:defRPr>
                      </a:lvl4pPr>
                      <a:lvl5pPr marL="1828800" algn="l" defTabSz="914400" rtl="0" eaLnBrk="1" latinLnBrk="0" hangingPunct="1">
                        <a:defRPr sz="1800" b="1" kern="1200">
                          <a:solidFill>
                            <a:schemeClr val="lt1"/>
                          </a:solidFill>
                          <a:latin typeface="Constantia" panose="02030602050306030303"/>
                        </a:defRPr>
                      </a:lvl5pPr>
                      <a:lvl6pPr marL="2286000" algn="l" defTabSz="914400" rtl="0" eaLnBrk="1" latinLnBrk="0" hangingPunct="1">
                        <a:defRPr sz="1800" b="1" kern="1200">
                          <a:solidFill>
                            <a:schemeClr val="lt1"/>
                          </a:solidFill>
                          <a:latin typeface="Constantia" panose="02030602050306030303"/>
                        </a:defRPr>
                      </a:lvl6pPr>
                      <a:lvl7pPr marL="2743200" algn="l" defTabSz="914400" rtl="0" eaLnBrk="1" latinLnBrk="0" hangingPunct="1">
                        <a:defRPr sz="1800" b="1" kern="1200">
                          <a:solidFill>
                            <a:schemeClr val="lt1"/>
                          </a:solidFill>
                          <a:latin typeface="Constantia" panose="02030602050306030303"/>
                        </a:defRPr>
                      </a:lvl7pPr>
                      <a:lvl8pPr marL="3200400" algn="l" defTabSz="914400" rtl="0" eaLnBrk="1" latinLnBrk="0" hangingPunct="1">
                        <a:defRPr sz="1800" b="1" kern="1200">
                          <a:solidFill>
                            <a:schemeClr val="lt1"/>
                          </a:solidFill>
                          <a:latin typeface="Constantia" panose="02030602050306030303"/>
                        </a:defRPr>
                      </a:lvl8pPr>
                      <a:lvl9pPr marL="3657600" algn="l" defTabSz="914400" rtl="0" eaLnBrk="1" latinLnBrk="0" hangingPunct="1">
                        <a:defRPr sz="1800" b="1" kern="1200">
                          <a:solidFill>
                            <a:schemeClr val="lt1"/>
                          </a:solidFill>
                          <a:latin typeface="Constantia" panose="02030602050306030303"/>
                        </a:defRPr>
                      </a:lvl9pPr>
                    </a:lstStyle>
                    <a:p>
                      <a:pPr algn="ctr"/>
                      <a:r>
                        <a:rPr lang="zh-CN" altLang="en-US" sz="2000" dirty="0"/>
                        <a:t>电子迁移率</a:t>
                      </a: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defPPr>
                        <a:defRPr lang="en-US"/>
                      </a:defPPr>
                      <a:lvl1pPr marL="0" algn="l" defTabSz="914400" rtl="0" eaLnBrk="1" latinLnBrk="0" hangingPunct="1">
                        <a:defRPr sz="1800" b="1" kern="1200">
                          <a:solidFill>
                            <a:schemeClr val="lt1"/>
                          </a:solidFill>
                          <a:latin typeface="Constantia" panose="02030602050306030303"/>
                        </a:defRPr>
                      </a:lvl1pPr>
                      <a:lvl2pPr marL="457200" algn="l" defTabSz="914400" rtl="0" eaLnBrk="1" latinLnBrk="0" hangingPunct="1">
                        <a:defRPr sz="1800" b="1" kern="1200">
                          <a:solidFill>
                            <a:schemeClr val="lt1"/>
                          </a:solidFill>
                          <a:latin typeface="Constantia" panose="02030602050306030303"/>
                        </a:defRPr>
                      </a:lvl2pPr>
                      <a:lvl3pPr marL="914400" algn="l" defTabSz="914400" rtl="0" eaLnBrk="1" latinLnBrk="0" hangingPunct="1">
                        <a:defRPr sz="1800" b="1" kern="1200">
                          <a:solidFill>
                            <a:schemeClr val="lt1"/>
                          </a:solidFill>
                          <a:latin typeface="Constantia" panose="02030602050306030303"/>
                        </a:defRPr>
                      </a:lvl3pPr>
                      <a:lvl4pPr marL="1371600" algn="l" defTabSz="914400" rtl="0" eaLnBrk="1" latinLnBrk="0" hangingPunct="1">
                        <a:defRPr sz="1800" b="1" kern="1200">
                          <a:solidFill>
                            <a:schemeClr val="lt1"/>
                          </a:solidFill>
                          <a:latin typeface="Constantia" panose="02030602050306030303"/>
                        </a:defRPr>
                      </a:lvl4pPr>
                      <a:lvl5pPr marL="1828800" algn="l" defTabSz="914400" rtl="0" eaLnBrk="1" latinLnBrk="0" hangingPunct="1">
                        <a:defRPr sz="1800" b="1" kern="1200">
                          <a:solidFill>
                            <a:schemeClr val="lt1"/>
                          </a:solidFill>
                          <a:latin typeface="Constantia" panose="02030602050306030303"/>
                        </a:defRPr>
                      </a:lvl5pPr>
                      <a:lvl6pPr marL="2286000" algn="l" defTabSz="914400" rtl="0" eaLnBrk="1" latinLnBrk="0" hangingPunct="1">
                        <a:defRPr sz="1800" b="1" kern="1200">
                          <a:solidFill>
                            <a:schemeClr val="lt1"/>
                          </a:solidFill>
                          <a:latin typeface="Constantia" panose="02030602050306030303"/>
                        </a:defRPr>
                      </a:lvl6pPr>
                      <a:lvl7pPr marL="2743200" algn="l" defTabSz="914400" rtl="0" eaLnBrk="1" latinLnBrk="0" hangingPunct="1">
                        <a:defRPr sz="1800" b="1" kern="1200">
                          <a:solidFill>
                            <a:schemeClr val="lt1"/>
                          </a:solidFill>
                          <a:latin typeface="Constantia" panose="02030602050306030303"/>
                        </a:defRPr>
                      </a:lvl7pPr>
                      <a:lvl8pPr marL="3200400" algn="l" defTabSz="914400" rtl="0" eaLnBrk="1" latinLnBrk="0" hangingPunct="1">
                        <a:defRPr sz="1800" b="1" kern="1200">
                          <a:solidFill>
                            <a:schemeClr val="lt1"/>
                          </a:solidFill>
                          <a:latin typeface="Constantia" panose="02030602050306030303"/>
                        </a:defRPr>
                      </a:lvl8pPr>
                      <a:lvl9pPr marL="3657600" algn="l" defTabSz="914400" rtl="0" eaLnBrk="1" latinLnBrk="0" hangingPunct="1">
                        <a:defRPr sz="1800" b="1" kern="1200">
                          <a:solidFill>
                            <a:schemeClr val="lt1"/>
                          </a:solidFill>
                          <a:latin typeface="Constantia" panose="02030602050306030303"/>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t>空穴迁移率</a:t>
                      </a: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extLst>
                  <a:ext uri="{0D108BD9-81ED-4DB2-BD59-A6C34878D82A}">
                    <a16:rowId xmlns:a16="http://schemas.microsoft.com/office/drawing/2014/main" val="10000"/>
                  </a:ext>
                </a:extLst>
              </a:tr>
              <a:tr h="485889">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dirty="0" err="1"/>
                        <a:t>Ge</a:t>
                      </a:r>
                      <a:endParaRPr lang="zh-CN" altLang="en-US" sz="2000" dirty="0"/>
                    </a:p>
                  </a:txBody>
                  <a:tcPr marL="91432" marR="91432" marT="45704" marB="4570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3800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1800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extLst>
                  <a:ext uri="{0D108BD9-81ED-4DB2-BD59-A6C34878D82A}">
                    <a16:rowId xmlns:a16="http://schemas.microsoft.com/office/drawing/2014/main" val="10001"/>
                  </a:ext>
                </a:extLst>
              </a:tr>
              <a:tr h="485889">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dirty="0"/>
                        <a:t>Si</a:t>
                      </a:r>
                      <a:endParaRPr lang="zh-CN" altLang="en-US" sz="2000" dirty="0"/>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1450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500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0002"/>
                  </a:ext>
                </a:extLst>
              </a:tr>
              <a:tr h="485889">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dirty="0" err="1"/>
                        <a:t>GaAs</a:t>
                      </a:r>
                      <a:endParaRPr lang="zh-CN" altLang="en-US" sz="2000" dirty="0"/>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8000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defPPr>
                        <a:defRPr lang="en-US"/>
                      </a:defPPr>
                      <a:lvl1pPr marL="0" algn="l" defTabSz="914400" rtl="0" eaLnBrk="1" latinLnBrk="0" hangingPunct="1">
                        <a:defRPr sz="1800" kern="1200">
                          <a:solidFill>
                            <a:schemeClr val="dk1"/>
                          </a:solidFill>
                          <a:latin typeface="Constantia" panose="02030602050306030303"/>
                        </a:defRPr>
                      </a:lvl1pPr>
                      <a:lvl2pPr marL="457200" algn="l" defTabSz="914400" rtl="0" eaLnBrk="1" latinLnBrk="0" hangingPunct="1">
                        <a:defRPr sz="1800" kern="1200">
                          <a:solidFill>
                            <a:schemeClr val="dk1"/>
                          </a:solidFill>
                          <a:latin typeface="Constantia" panose="02030602050306030303"/>
                        </a:defRPr>
                      </a:lvl2pPr>
                      <a:lvl3pPr marL="914400" algn="l" defTabSz="914400" rtl="0" eaLnBrk="1" latinLnBrk="0" hangingPunct="1">
                        <a:defRPr sz="1800" kern="1200">
                          <a:solidFill>
                            <a:schemeClr val="dk1"/>
                          </a:solidFill>
                          <a:latin typeface="Constantia" panose="02030602050306030303"/>
                        </a:defRPr>
                      </a:lvl3pPr>
                      <a:lvl4pPr marL="1371600" algn="l" defTabSz="914400" rtl="0" eaLnBrk="1" latinLnBrk="0" hangingPunct="1">
                        <a:defRPr sz="1800" kern="1200">
                          <a:solidFill>
                            <a:schemeClr val="dk1"/>
                          </a:solidFill>
                          <a:latin typeface="Constantia" panose="02030602050306030303"/>
                        </a:defRPr>
                      </a:lvl4pPr>
                      <a:lvl5pPr marL="1828800" algn="l" defTabSz="914400" rtl="0" eaLnBrk="1" latinLnBrk="0" hangingPunct="1">
                        <a:defRPr sz="1800" kern="1200">
                          <a:solidFill>
                            <a:schemeClr val="dk1"/>
                          </a:solidFill>
                          <a:latin typeface="Constantia" panose="02030602050306030303"/>
                        </a:defRPr>
                      </a:lvl5pPr>
                      <a:lvl6pPr marL="2286000" algn="l" defTabSz="914400" rtl="0" eaLnBrk="1" latinLnBrk="0" hangingPunct="1">
                        <a:defRPr sz="1800" kern="1200">
                          <a:solidFill>
                            <a:schemeClr val="dk1"/>
                          </a:solidFill>
                          <a:latin typeface="Constantia" panose="02030602050306030303"/>
                        </a:defRPr>
                      </a:lvl6pPr>
                      <a:lvl7pPr marL="2743200" algn="l" defTabSz="914400" rtl="0" eaLnBrk="1" latinLnBrk="0" hangingPunct="1">
                        <a:defRPr sz="1800" kern="1200">
                          <a:solidFill>
                            <a:schemeClr val="dk1"/>
                          </a:solidFill>
                          <a:latin typeface="Constantia" panose="02030602050306030303"/>
                        </a:defRPr>
                      </a:lvl7pPr>
                      <a:lvl8pPr marL="3200400" algn="l" defTabSz="914400" rtl="0" eaLnBrk="1" latinLnBrk="0" hangingPunct="1">
                        <a:defRPr sz="1800" kern="1200">
                          <a:solidFill>
                            <a:schemeClr val="dk1"/>
                          </a:solidFill>
                          <a:latin typeface="Constantia" panose="02030602050306030303"/>
                        </a:defRPr>
                      </a:lvl8pPr>
                      <a:lvl9pPr marL="3657600" algn="l" defTabSz="914400" rtl="0" eaLnBrk="1" latinLnBrk="0" hangingPunct="1">
                        <a:defRPr sz="1800" kern="1200">
                          <a:solidFill>
                            <a:schemeClr val="dk1"/>
                          </a:solidFill>
                          <a:latin typeface="Constantia" panose="02030602050306030303"/>
                        </a:defRPr>
                      </a:lvl9pPr>
                    </a:lstStyle>
                    <a:p>
                      <a:pPr algn="ctr"/>
                      <a:r>
                        <a:rPr lang="en-US" altLang="zh-CN" sz="2000" b="1" dirty="0">
                          <a:latin typeface="仿宋" panose="02010609060101010101" charset="-122"/>
                          <a:ea typeface="仿宋" panose="02010609060101010101" charset="-122"/>
                        </a:rPr>
                        <a:t>400</a:t>
                      </a:r>
                      <a:endParaRPr lang="zh-CN" altLang="en-US" sz="2000" b="1" dirty="0">
                        <a:latin typeface="仿宋" panose="02010609060101010101" charset="-122"/>
                        <a:ea typeface="仿宋" panose="02010609060101010101" charset="-122"/>
                      </a:endParaRPr>
                    </a:p>
                  </a:txBody>
                  <a:tcPr marL="91432" marR="91432" marT="45704" marB="4570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2" name="Object 4"/>
              <p:cNvSpPr txBox="1"/>
              <p:nvPr/>
            </p:nvSpPr>
            <p:spPr>
              <a:xfrm>
                <a:off x="4044950" y="4754563"/>
                <a:ext cx="1223963" cy="379412"/>
              </a:xfrm>
              <a:prstGeom prst="rect">
                <a:avLst/>
              </a:prstGeom>
              <a:noFill/>
              <a:ln w="38100">
                <a:noFill/>
                <a:miter/>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2" name="Object 4"/>
              <p:cNvSpPr txBox="1">
                <a:spLocks noRot="1" noChangeAspect="1" noMove="1" noResize="1" noEditPoints="1" noAdjustHandles="1" noChangeArrowheads="1" noChangeShapeType="1" noTextEdit="1"/>
              </p:cNvSpPr>
              <p:nvPr/>
            </p:nvSpPr>
            <p:spPr>
              <a:xfrm>
                <a:off x="4044950" y="4754563"/>
                <a:ext cx="1223963" cy="37941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5"/>
              <p:cNvSpPr txBox="1"/>
              <p:nvPr/>
            </p:nvSpPr>
            <p:spPr>
              <a:xfrm>
                <a:off x="6311900" y="4754563"/>
                <a:ext cx="1223963" cy="381000"/>
              </a:xfrm>
              <a:prstGeom prst="rect">
                <a:avLst/>
              </a:prstGeom>
              <a:noFill/>
              <a:ln w="38100">
                <a:noFill/>
                <a:miter/>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3" name="Object 5"/>
              <p:cNvSpPr txBox="1">
                <a:spLocks noRot="1" noChangeAspect="1" noMove="1" noResize="1" noEditPoints="1" noAdjustHandles="1" noChangeArrowheads="1" noChangeShapeType="1" noTextEdit="1"/>
              </p:cNvSpPr>
              <p:nvPr/>
            </p:nvSpPr>
            <p:spPr>
              <a:xfrm>
                <a:off x="6311900" y="4754563"/>
                <a:ext cx="1223963" cy="381000"/>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4" name="椭圆 6"/>
          <p:cNvSpPr/>
          <p:nvPr/>
        </p:nvSpPr>
        <p:spPr>
          <a:xfrm>
            <a:off x="3789363" y="6122988"/>
            <a:ext cx="1657350" cy="503238"/>
          </a:xfrm>
          <a:prstGeom prst="ellipse">
            <a:avLst/>
          </a:prstGeom>
          <a:solidFill>
            <a:srgbClr val="0F6FC6">
              <a:alpha val="0"/>
            </a:srgbClr>
          </a:solidFill>
          <a:ln w="25400" cap="flat" cmpd="sng" algn="ctr">
            <a:solidFill>
              <a:srgbClr val="0F6FC6">
                <a:shade val="50000"/>
              </a:srgbClr>
            </a:solidFill>
            <a:prstDash val="lg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宋体" panose="02010600030101010101" pitchFamily="2" charset="-122"/>
              <a:cs typeface="+mn-cs"/>
            </a:endParaRPr>
          </a:p>
        </p:txBody>
      </p:sp>
      <p:grpSp>
        <p:nvGrpSpPr>
          <p:cNvPr id="2" name="组合 1">
            <a:extLst>
              <a:ext uri="{FF2B5EF4-FFF2-40B4-BE49-F238E27FC236}">
                <a16:creationId xmlns:a16="http://schemas.microsoft.com/office/drawing/2014/main" id="{62966C73-360A-4133-8B1A-8FC94AA340E0}"/>
              </a:ext>
            </a:extLst>
          </p:cNvPr>
          <p:cNvGrpSpPr/>
          <p:nvPr/>
        </p:nvGrpSpPr>
        <p:grpSpPr>
          <a:xfrm>
            <a:off x="117475" y="5186363"/>
            <a:ext cx="3671888" cy="1187450"/>
            <a:chOff x="117475" y="5186363"/>
            <a:chExt cx="3671888" cy="1187450"/>
          </a:xfrm>
        </p:grpSpPr>
        <p:cxnSp>
          <p:nvCxnSpPr>
            <p:cNvPr id="15" name="直接连接符 8"/>
            <p:cNvCxnSpPr>
              <a:stCxn id="14" idx="2"/>
            </p:cNvCxnSpPr>
            <p:nvPr/>
          </p:nvCxnSpPr>
          <p:spPr>
            <a:xfrm flipH="1" flipV="1">
              <a:off x="1341438" y="5762625"/>
              <a:ext cx="2447925" cy="611188"/>
            </a:xfrm>
            <a:prstGeom prst="line">
              <a:avLst/>
            </a:prstGeom>
            <a:ln w="9525" cap="flat" cmpd="sng">
              <a:solidFill>
                <a:srgbClr val="065093"/>
              </a:solidFill>
              <a:prstDash val="solid"/>
              <a:headEnd type="none" w="med" len="med"/>
              <a:tailEnd type="none" w="med" len="med"/>
            </a:ln>
          </p:spPr>
        </p:cxnSp>
        <p:sp>
          <p:nvSpPr>
            <p:cNvPr id="16" name="TextBox 15"/>
            <p:cNvSpPr txBox="1"/>
            <p:nvPr/>
          </p:nvSpPr>
          <p:spPr>
            <a:xfrm>
              <a:off x="117475" y="5186363"/>
              <a:ext cx="1441450" cy="941388"/>
            </a:xfrm>
            <a:prstGeom prst="rect">
              <a:avLst/>
            </a:prstGeom>
            <a:solidFill>
              <a:sysClr val="window" lastClr="FFFFFF"/>
            </a:solidFill>
            <a:ln w="25400" cap="flat" cmpd="sng" algn="ctr">
              <a:solidFill>
                <a:srgbClr val="10CF9B"/>
              </a:solidFill>
              <a:prstDash val="solid"/>
            </a:ln>
            <a:effectLst/>
          </p:spPr>
          <p:txBody>
            <a:bodyPr>
              <a:spAutoFit/>
            </a:bodyPr>
            <a:lstStyle/>
            <a:p>
              <a:pPr marR="0" algn="ctr" defTabSz="914400" eaLnBrk="1" fontAlgn="auto" hangingPunct="1">
                <a:spcBef>
                  <a:spcPts val="0"/>
                </a:spcBef>
                <a:spcAft>
                  <a:spcPts val="0"/>
                </a:spcAft>
                <a:buClrTx/>
                <a:buSzTx/>
                <a:buFontTx/>
                <a:buNone/>
                <a:defRPr/>
              </a:pPr>
              <a:r>
                <a:rPr kumimoji="0" lang="zh-CN" altLang="en-US" sz="1800" kern="0" cap="none" spc="0" normalizeH="0" baseline="0" noProof="0" dirty="0">
                  <a:solidFill>
                    <a:sysClr val="windowText" lastClr="000000"/>
                  </a:solidFill>
                  <a:latin typeface="Constantia" panose="02030602050306030303"/>
                  <a:ea typeface="宋体" panose="02010600030101010101" pitchFamily="2" charset="-122"/>
                  <a:cs typeface="+mn-cs"/>
                </a:rPr>
                <a:t>迁移率大，适合高频、高速器件。</a:t>
              </a:r>
            </a:p>
          </p:txBody>
        </p:sp>
      </p:grpSp>
      <p:sp>
        <p:nvSpPr>
          <p:cNvPr id="17" name="Text Box 32"/>
          <p:cNvSpPr txBox="1"/>
          <p:nvPr/>
        </p:nvSpPr>
        <p:spPr>
          <a:xfrm>
            <a:off x="5624513" y="4394200"/>
            <a:ext cx="57467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dirty="0">
                <a:solidFill>
                  <a:srgbClr val="FF6600"/>
                </a:solidFill>
                <a:latin typeface="Times New Roman" panose="02020603050405020304" pitchFamily="18" charset="0"/>
                <a:ea typeface="楷体_GB2312" pitchFamily="49" charset="-122"/>
              </a:rPr>
              <a:t>&gt;</a:t>
            </a:r>
          </a:p>
        </p:txBody>
      </p:sp>
      <p:sp>
        <p:nvSpPr>
          <p:cNvPr id="18" name="TextBox 17"/>
          <p:cNvSpPr txBox="1"/>
          <p:nvPr/>
        </p:nvSpPr>
        <p:spPr>
          <a:xfrm>
            <a:off x="1000125" y="3600450"/>
            <a:ext cx="7072313" cy="492125"/>
          </a:xfrm>
          <a:prstGeom prst="rect">
            <a:avLst/>
          </a:prstGeom>
          <a:gradFill>
            <a:gsLst>
              <a:gs pos="0">
                <a:srgbClr val="FFD1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600" b="1" i="0" u="none" strike="noStrike" kern="1200" cap="none" spc="0" normalizeH="0" baseline="0" noProof="0" dirty="0">
                <a:ln>
                  <a:noFill/>
                </a:ln>
                <a:solidFill>
                  <a:schemeClr val="tx1"/>
                </a:solidFill>
                <a:effectLst/>
                <a:uLnTx/>
                <a:uFillTx/>
                <a:latin typeface="+mn-lt"/>
                <a:ea typeface="+mn-ea"/>
                <a:cs typeface="+mn-cs"/>
              </a:rPr>
              <a:t>通常</a:t>
            </a:r>
            <a:r>
              <a:rPr kumimoji="1" lang="en-US" altLang="zh-CN" sz="2600" b="1" i="0" u="none" strike="noStrike" kern="1200" cap="none" spc="0" normalizeH="0" baseline="0" noProof="0" dirty="0">
                <a:ln>
                  <a:noFill/>
                </a:ln>
                <a:solidFill>
                  <a:schemeClr val="tx1"/>
                </a:solidFill>
                <a:effectLst/>
                <a:uLnTx/>
                <a:uFillTx/>
                <a:latin typeface="+mn-lt"/>
                <a:ea typeface="+mn-ea"/>
                <a:cs typeface="+mn-cs"/>
              </a:rPr>
              <a:t>,</a:t>
            </a:r>
            <a:r>
              <a:rPr kumimoji="1" lang="zh-CN" altLang="en-US" sz="2600" b="1" i="0" u="none" strike="noStrike" kern="1200" cap="none" spc="0" normalizeH="0" baseline="0" noProof="0" dirty="0">
                <a:ln>
                  <a:noFill/>
                </a:ln>
                <a:solidFill>
                  <a:schemeClr val="tx1"/>
                </a:solidFill>
                <a:effectLst/>
                <a:uLnTx/>
                <a:uFillTx/>
                <a:latin typeface="+mn-lt"/>
                <a:ea typeface="+mn-ea"/>
                <a:cs typeface="+mn-cs"/>
              </a:rPr>
              <a:t>一种材料的电子迁移率大于空穴迁移率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vertical)">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righ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7"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6"/>
          <p:cNvSpPr>
            <a:spLocks noChangeArrowheads="1"/>
          </p:cNvSpPr>
          <p:nvPr/>
        </p:nvSpPr>
        <p:spPr bwMode="auto">
          <a:xfrm>
            <a:off x="1571625" y="1941513"/>
            <a:ext cx="3098800" cy="431800"/>
          </a:xfrm>
          <a:prstGeom prst="rect">
            <a:avLst/>
          </a:prstGeom>
          <a:solidFill>
            <a:srgbClr val="FFFF99"/>
          </a:solidFill>
          <a:ln w="9525">
            <a:solidFill>
              <a:srgbClr val="FFFF99"/>
            </a:solidFill>
            <a:miter lim="800000"/>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固体物理基础</a:t>
            </a:r>
            <a:endParaRPr kumimoji="0" lang="zh-CN" alt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8"/>
          <p:cNvSpPr>
            <a:spLocks noChangeArrowheads="1"/>
          </p:cNvSpPr>
          <p:nvPr/>
        </p:nvSpPr>
        <p:spPr bwMode="auto">
          <a:xfrm>
            <a:off x="1571625" y="3014663"/>
            <a:ext cx="3098800" cy="431800"/>
          </a:xfrm>
          <a:prstGeom prst="rect">
            <a:avLst/>
          </a:prstGeom>
          <a:solidFill>
            <a:srgbClr val="FFD1D1"/>
          </a:solidFill>
          <a:ln w="9525">
            <a:solidFill>
              <a:srgbClr val="FFD1D1"/>
            </a:solidFill>
            <a:miter lim="800000"/>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半导体物理</a:t>
            </a:r>
            <a:endParaRPr kumimoji="0" lang="zh-CN" alt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9"/>
          <p:cNvSpPr>
            <a:spLocks noChangeArrowheads="1"/>
          </p:cNvSpPr>
          <p:nvPr/>
        </p:nvSpPr>
        <p:spPr bwMode="auto">
          <a:xfrm>
            <a:off x="1571625" y="5170488"/>
            <a:ext cx="3098800" cy="431800"/>
          </a:xfrm>
          <a:prstGeom prst="rect">
            <a:avLst/>
          </a:prstGeom>
          <a:solidFill>
            <a:srgbClr val="FFFF99"/>
          </a:solidFill>
          <a:ln w="9525">
            <a:solidFill>
              <a:srgbClr val="FFFF99"/>
            </a:solidFill>
            <a:miter lim="800000"/>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半导体集成电路</a:t>
            </a:r>
            <a:endParaRPr kumimoji="0" lang="zh-CN" alt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11"/>
          <p:cNvSpPr>
            <a:spLocks noChangeArrowheads="1"/>
          </p:cNvSpPr>
          <p:nvPr/>
        </p:nvSpPr>
        <p:spPr bwMode="auto">
          <a:xfrm>
            <a:off x="1571625" y="4090988"/>
            <a:ext cx="3098800" cy="431800"/>
          </a:xfrm>
          <a:prstGeom prst="rect">
            <a:avLst/>
          </a:prstGeom>
          <a:solidFill>
            <a:srgbClr val="FFFF99"/>
          </a:solidFill>
          <a:ln w="9525">
            <a:solidFill>
              <a:srgbClr val="FFFF99"/>
            </a:solidFill>
            <a:miter lim="800000"/>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电子器件</a:t>
            </a:r>
            <a:endParaRPr kumimoji="0" lang="zh-CN" alt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2710" name="Text Box 15"/>
          <p:cNvSpPr txBox="1">
            <a:spLocks noChangeArrowheads="1"/>
          </p:cNvSpPr>
          <p:nvPr/>
        </p:nvSpPr>
        <p:spPr bwMode="auto">
          <a:xfrm>
            <a:off x="5143500" y="3962400"/>
            <a:ext cx="3527425" cy="708025"/>
          </a:xfrm>
          <a:prstGeom prst="rect">
            <a:avLst/>
          </a:prstGeom>
          <a:noFill/>
          <a:ln w="9525">
            <a:solidFill>
              <a:srgbClr val="000066"/>
            </a:solidFill>
            <a:miter lim="800000"/>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二极管，三极管，</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MOS</a:t>
            </a: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晶体管，激光器，光电探测器</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p:sp>
        <p:nvSpPr>
          <p:cNvPr id="72711" name="Text Box 16"/>
          <p:cNvSpPr txBox="1">
            <a:spLocks noChangeArrowheads="1"/>
          </p:cNvSpPr>
          <p:nvPr/>
        </p:nvSpPr>
        <p:spPr bwMode="auto">
          <a:xfrm>
            <a:off x="5143500" y="5025231"/>
            <a:ext cx="3527425" cy="708025"/>
          </a:xfrm>
          <a:prstGeom prst="rect">
            <a:avLst/>
          </a:prstGeom>
          <a:noFill/>
          <a:ln w="9525">
            <a:solidFill>
              <a:srgbClr val="000066"/>
            </a:solidFill>
            <a:miter lim="800000"/>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CPU</a:t>
            </a: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，存储器，运算放大器，模数转换器，音视频处理</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p:sp>
        <p:nvSpPr>
          <p:cNvPr id="72712" name="Text Box 17"/>
          <p:cNvSpPr txBox="1">
            <a:spLocks noChangeArrowheads="1"/>
          </p:cNvSpPr>
          <p:nvPr/>
        </p:nvSpPr>
        <p:spPr bwMode="auto">
          <a:xfrm>
            <a:off x="5143500" y="2894013"/>
            <a:ext cx="3527425" cy="708025"/>
          </a:xfrm>
          <a:prstGeom prst="rect">
            <a:avLst/>
          </a:prstGeom>
          <a:noFill/>
          <a:ln w="9525">
            <a:solidFill>
              <a:srgbClr val="000066"/>
            </a:solidFill>
            <a:miter lim="800000"/>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能带，载流子浓度，电导率，</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PN</a:t>
            </a: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结，金半接触</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p:sp>
        <p:nvSpPr>
          <p:cNvPr id="72713" name="Text Box 18"/>
          <p:cNvSpPr txBox="1">
            <a:spLocks noChangeArrowheads="1"/>
          </p:cNvSpPr>
          <p:nvPr/>
        </p:nvSpPr>
        <p:spPr bwMode="auto">
          <a:xfrm>
            <a:off x="5143500" y="1785938"/>
            <a:ext cx="3527425" cy="708025"/>
          </a:xfrm>
          <a:prstGeom prst="rect">
            <a:avLst/>
          </a:prstGeom>
          <a:noFill/>
          <a:ln w="9525">
            <a:solidFill>
              <a:srgbClr val="000066"/>
            </a:solidFill>
            <a:miter lim="800000"/>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薛定谔方程，晶体结构，能带理论，有效质量</a:t>
            </a: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p:sp>
        <p:nvSpPr>
          <p:cNvPr id="33" name="Down Arrow 32"/>
          <p:cNvSpPr/>
          <p:nvPr/>
        </p:nvSpPr>
        <p:spPr bwMode="auto">
          <a:xfrm>
            <a:off x="3027363" y="2401888"/>
            <a:ext cx="214313" cy="593725"/>
          </a:xfrm>
          <a:prstGeom prst="downArrow">
            <a:avLst/>
          </a:prstGeom>
          <a:solidFill>
            <a:srgbClr val="FFFF99"/>
          </a:solidFill>
          <a:ln w="9525" cap="flat" cmpd="sng" algn="ctr">
            <a:solidFill>
              <a:srgbClr val="FFFF99"/>
            </a:solidFill>
            <a:prstDash val="solid"/>
            <a:round/>
            <a:headEnd type="none" w="med" len="med"/>
            <a:tailEnd type="none" w="med" len="med"/>
          </a:ln>
          <a:effectLst>
            <a:outerShdw blurRad="50800" dist="38100" dir="2700000" algn="tl"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5" name="Down Arrow 34"/>
          <p:cNvSpPr/>
          <p:nvPr/>
        </p:nvSpPr>
        <p:spPr bwMode="auto">
          <a:xfrm>
            <a:off x="3027363" y="4554538"/>
            <a:ext cx="214313" cy="593725"/>
          </a:xfrm>
          <a:prstGeom prst="downArrow">
            <a:avLst/>
          </a:prstGeom>
          <a:solidFill>
            <a:srgbClr val="FFFF99"/>
          </a:solidFill>
          <a:ln w="9525" cap="flat" cmpd="sng" algn="ctr">
            <a:solidFill>
              <a:srgbClr val="FFFF99"/>
            </a:solidFill>
            <a:prstDash val="solid"/>
            <a:round/>
            <a:headEnd type="none" w="med" len="med"/>
            <a:tailEnd type="none" w="med" len="med"/>
          </a:ln>
          <a:effectLst>
            <a:outerShdw blurRad="50800" dist="38100" dir="2700000" algn="tl"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6" name="Down Arrow 35"/>
          <p:cNvSpPr/>
          <p:nvPr/>
        </p:nvSpPr>
        <p:spPr bwMode="auto">
          <a:xfrm>
            <a:off x="3027363" y="3482975"/>
            <a:ext cx="214313" cy="593725"/>
          </a:xfrm>
          <a:prstGeom prst="downArrow">
            <a:avLst/>
          </a:prstGeom>
          <a:solidFill>
            <a:srgbClr val="FFFF99"/>
          </a:solidFill>
          <a:ln w="9525" cap="flat" cmpd="sng" algn="ctr">
            <a:solidFill>
              <a:srgbClr val="FFFF99"/>
            </a:solidFill>
            <a:prstDash val="solid"/>
            <a:round/>
            <a:headEnd type="none" w="med" len="med"/>
            <a:tailEnd type="none" w="med" len="med"/>
          </a:ln>
          <a:effectLst>
            <a:outerShdw blurRad="50800" dist="38100" dir="2700000" algn="tl"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5373"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引言：与其它课程的关系</a:t>
            </a:r>
          </a:p>
        </p:txBody>
      </p:sp>
      <p:grpSp>
        <p:nvGrpSpPr>
          <p:cNvPr id="15374" name="Group 11"/>
          <p:cNvGrpSpPr/>
          <p:nvPr/>
        </p:nvGrpSpPr>
        <p:grpSpPr>
          <a:xfrm>
            <a:off x="0" y="333375"/>
            <a:ext cx="4716463" cy="863600"/>
            <a:chOff x="0" y="315913"/>
            <a:chExt cx="2428860" cy="755633"/>
          </a:xfrm>
        </p:grpSpPr>
        <p:sp>
          <p:nvSpPr>
            <p:cNvPr id="140303"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40304" name="Rectangle 12"/>
            <p:cNvSpPr>
              <a:spLocks noChangeArrowheads="1"/>
            </p:cNvSpPr>
            <p:nvPr/>
          </p:nvSpPr>
          <p:spPr bwMode="auto">
            <a:xfrm>
              <a:off x="137344" y="428425"/>
              <a:ext cx="2239195" cy="512552"/>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与其它课程的关系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25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2713"/>
                                        </p:tgtEl>
                                        <p:attrNameLst>
                                          <p:attrName>style.visibility</p:attrName>
                                        </p:attrNameLst>
                                      </p:cBhvr>
                                      <p:to>
                                        <p:strVal val="visible"/>
                                      </p:to>
                                    </p:set>
                                    <p:animEffect transition="in" filter="wipe(left)">
                                      <p:cBhvr>
                                        <p:cTn id="21" dur="500"/>
                                        <p:tgtEl>
                                          <p:spTgt spid="727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712"/>
                                        </p:tgtEl>
                                        <p:attrNameLst>
                                          <p:attrName>style.visibility</p:attrName>
                                        </p:attrNameLst>
                                      </p:cBhvr>
                                      <p:to>
                                        <p:strVal val="visible"/>
                                      </p:to>
                                    </p:set>
                                    <p:animEffect transition="in" filter="wipe(left)">
                                      <p:cBhvr>
                                        <p:cTn id="26" dur="500"/>
                                        <p:tgtEl>
                                          <p:spTgt spid="727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2710"/>
                                        </p:tgtEl>
                                        <p:attrNameLst>
                                          <p:attrName>style.visibility</p:attrName>
                                        </p:attrNameLst>
                                      </p:cBhvr>
                                      <p:to>
                                        <p:strVal val="visible"/>
                                      </p:to>
                                    </p:set>
                                    <p:animEffect transition="in" filter="wipe(left)">
                                      <p:cBhvr>
                                        <p:cTn id="40" dur="500"/>
                                        <p:tgtEl>
                                          <p:spTgt spid="727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2711"/>
                                        </p:tgtEl>
                                        <p:attrNameLst>
                                          <p:attrName>style.visibility</p:attrName>
                                        </p:attrNameLst>
                                      </p:cBhvr>
                                      <p:to>
                                        <p:strVal val="visible"/>
                                      </p:to>
                                    </p:set>
                                    <p:animEffect transition="in" filter="wipe(left)">
                                      <p:cBhvr>
                                        <p:cTn id="54"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72710" grpId="0" animBg="1"/>
      <p:bldP spid="72711" grpId="0" animBg="1"/>
      <p:bldP spid="72712" grpId="0" animBg="1"/>
      <p:bldP spid="72713" grpId="0" animBg="1"/>
      <p:bldP spid="33" grpId="0" animBg="1"/>
      <p:bldP spid="35" grpId="0" animBg="1"/>
      <p:bldP spid="3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82957" name="Rectangle 15"/>
          <p:cNvSpPr>
            <a:spLocks noChangeArrowheads="1"/>
          </p:cNvSpPr>
          <p:nvPr/>
        </p:nvSpPr>
        <p:spPr bwMode="auto">
          <a:xfrm>
            <a:off x="298450" y="365125"/>
            <a:ext cx="4870450" cy="584200"/>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电导率</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(Conductivity)</a:t>
            </a: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p:txBody>
      </p:sp>
      <p:sp>
        <p:nvSpPr>
          <p:cNvPr id="126980" name="TextBox 5"/>
          <p:cNvSpPr txBox="1"/>
          <p:nvPr/>
        </p:nvSpPr>
        <p:spPr>
          <a:xfrm>
            <a:off x="357188" y="1285875"/>
            <a:ext cx="4643437"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3000" b="1" dirty="0">
                <a:solidFill>
                  <a:srgbClr val="FF0000"/>
                </a:solidFill>
                <a:latin typeface="Times New Roman" panose="02020603050405020304" pitchFamily="18" charset="0"/>
                <a:cs typeface="Times New Roman" panose="02020603050405020304" pitchFamily="18" charset="0"/>
              </a:rPr>
              <a:t>1.</a:t>
            </a:r>
            <a:r>
              <a:rPr lang="zh-CN" altLang="en-US" sz="3000" b="1" dirty="0">
                <a:solidFill>
                  <a:srgbClr val="FF0000"/>
                </a:solidFill>
                <a:latin typeface="Times New Roman" panose="02020603050405020304" pitchFamily="18" charset="0"/>
                <a:cs typeface="Times New Roman" panose="02020603050405020304" pitchFamily="18" charset="0"/>
              </a:rPr>
              <a:t>电导率与迁移率的关系</a:t>
            </a:r>
            <a:endParaRPr lang="en-US" altLang="zh-CN" sz="30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67271" name="Object 2"/>
              <p:cNvSpPr txBox="1"/>
              <p:nvPr/>
            </p:nvSpPr>
            <p:spPr>
              <a:xfrm>
                <a:off x="2566050" y="1928813"/>
                <a:ext cx="3095228" cy="9159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800" i="0">
                          <a:solidFill>
                            <a:srgbClr val="000000"/>
                          </a:solidFill>
                          <a:latin typeface="+mn-ea"/>
                          <a:ea typeface="+mn-ea"/>
                        </a:rPr>
                        <m:t>欧姆定律</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𝐼</m:t>
                      </m:r>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𝑉</m:t>
                          </m:r>
                        </m:num>
                        <m:den>
                          <m:r>
                            <a:rPr lang="zh-CN" altLang="en-US" sz="2800" i="1">
                              <a:solidFill>
                                <a:srgbClr val="000000"/>
                              </a:solidFill>
                              <a:latin typeface="Cambria Math" panose="02040503050406030204" pitchFamily="18" charset="0"/>
                              <a:ea typeface="+mn-ea"/>
                            </a:rPr>
                            <m:t>𝑅</m:t>
                          </m:r>
                        </m:den>
                      </m:f>
                    </m:oMath>
                  </m:oMathPara>
                </a14:m>
                <a:endParaRPr lang="zh-CN" altLang="en-US" sz="2800" dirty="0">
                  <a:ea typeface="+mn-ea"/>
                  <a:cs typeface="Times New Roman" panose="02020603050405020304" pitchFamily="18" charset="0"/>
                </a:endParaRPr>
              </a:p>
            </p:txBody>
          </p:sp>
        </mc:Choice>
        <mc:Fallback xmlns="">
          <p:sp>
            <p:nvSpPr>
              <p:cNvPr id="267271" name="Object 2"/>
              <p:cNvSpPr txBox="1">
                <a:spLocks noRot="1" noChangeAspect="1" noMove="1" noResize="1" noEditPoints="1" noAdjustHandles="1" noChangeArrowheads="1" noChangeShapeType="1" noTextEdit="1"/>
              </p:cNvSpPr>
              <p:nvPr/>
            </p:nvSpPr>
            <p:spPr>
              <a:xfrm>
                <a:off x="2566050" y="1928813"/>
                <a:ext cx="3095228" cy="915987"/>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3662313" y="3209266"/>
                <a:ext cx="1197719" cy="4143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𝑉</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𝑙</m:t>
                      </m:r>
                    </m:oMath>
                  </m:oMathPara>
                </a14:m>
                <a:endParaRPr lang="zh-CN" altLang="en-US" sz="24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3662313" y="3209266"/>
                <a:ext cx="1197719" cy="414337"/>
              </a:xfrm>
              <a:prstGeom prst="rect">
                <a:avLst/>
              </a:prstGeom>
              <a:blipFill>
                <a:blip r:embed="rId3"/>
                <a:stretch>
                  <a:fillRect l="-1531" b="-882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4959350" y="3011488"/>
                <a:ext cx="1457485" cy="9175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𝑅</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𝜌</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𝑙</m:t>
                          </m:r>
                        </m:num>
                        <m:den>
                          <m:r>
                            <a:rPr lang="zh-CN" altLang="en-US" sz="2400" i="1">
                              <a:solidFill>
                                <a:srgbClr val="000000"/>
                              </a:solidFill>
                              <a:latin typeface="Cambria Math" panose="02040503050406030204" pitchFamily="18" charset="0"/>
                              <a:ea typeface="+mn-ea"/>
                            </a:rPr>
                            <m:t>𝑠</m:t>
                          </m:r>
                        </m:den>
                      </m:f>
                    </m:oMath>
                  </m:oMathPara>
                </a14:m>
                <a:endParaRPr lang="zh-CN" altLang="en-US" sz="24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4959350" y="3011488"/>
                <a:ext cx="1457485" cy="917575"/>
              </a:xfrm>
              <a:prstGeom prst="rect">
                <a:avLst/>
              </a:prstGeom>
              <a:blipFill>
                <a:blip r:embed="rId4"/>
                <a:stretch>
                  <a:fillRect/>
                </a:stretch>
              </a:blipFill>
              <a:ln w="38100">
                <a:noFill/>
                <a:miter/>
              </a:ln>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705AD992-A286-41EA-ABF0-6524F665FBDA}"/>
              </a:ext>
            </a:extLst>
          </p:cNvPr>
          <p:cNvGrpSpPr/>
          <p:nvPr/>
        </p:nvGrpSpPr>
        <p:grpSpPr>
          <a:xfrm>
            <a:off x="4357687" y="2805113"/>
            <a:ext cx="1457485" cy="1848023"/>
            <a:chOff x="4357687" y="2805113"/>
            <a:chExt cx="1457485" cy="1848023"/>
          </a:xfrm>
        </p:grpSpPr>
        <p:sp>
          <p:nvSpPr>
            <p:cNvPr id="11" name="下箭头 20"/>
            <p:cNvSpPr/>
            <p:nvPr/>
          </p:nvSpPr>
          <p:spPr>
            <a:xfrm>
              <a:off x="4670425" y="2805113"/>
              <a:ext cx="285750" cy="129540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4" name="Object 2"/>
                <p:cNvSpPr txBox="1"/>
                <p:nvPr/>
              </p:nvSpPr>
              <p:spPr>
                <a:xfrm>
                  <a:off x="4357687" y="4097511"/>
                  <a:ext cx="1457485" cy="5556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𝐽</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𝜎𝜀</m:t>
                        </m:r>
                      </m:oMath>
                    </m:oMathPara>
                  </a14:m>
                  <a:endParaRPr lang="zh-CN" altLang="en-US" sz="2800"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4357687" y="4097511"/>
                  <a:ext cx="1457485" cy="555625"/>
                </a:xfrm>
                <a:prstGeom prst="rect">
                  <a:avLst/>
                </a:prstGeom>
                <a:blipFill>
                  <a:blip r:embed="rId5"/>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Object 2"/>
              <p:cNvSpPr txBox="1"/>
              <p:nvPr/>
            </p:nvSpPr>
            <p:spPr>
              <a:xfrm>
                <a:off x="798512" y="4870449"/>
                <a:ext cx="5069632" cy="701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800" i="0">
                          <a:solidFill>
                            <a:srgbClr val="000000"/>
                          </a:solidFill>
                          <a:latin typeface="+mn-ea"/>
                          <a:ea typeface="+mn-ea"/>
                        </a:rPr>
                        <m:t>欧姆定律的微分形式</m:t>
                      </m:r>
                      <m:r>
                        <a:rPr lang="zh-CN" altLang="en-US" sz="2800" i="1">
                          <a:solidFill>
                            <a:srgbClr val="000000"/>
                          </a:solidFill>
                          <a:latin typeface="Cambria Math" panose="02040503050406030204" pitchFamily="18" charset="0"/>
                          <a:ea typeface="+mn-ea"/>
                        </a:rPr>
                        <m:t>：</m:t>
                      </m:r>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𝐽</m:t>
                          </m:r>
                        </m:e>
                      </m:acc>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𝜎</m:t>
                      </m:r>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𝜀</m:t>
                          </m:r>
                        </m:e>
                      </m:acc>
                    </m:oMath>
                  </m:oMathPara>
                </a14:m>
                <a:endParaRPr lang="zh-CN" altLang="en-US" sz="2800" dirty="0">
                  <a:ea typeface="+mn-ea"/>
                  <a:cs typeface="Times New Roman" panose="02020603050405020304" pitchFamily="18" charset="0"/>
                </a:endParaRPr>
              </a:p>
            </p:txBody>
          </p:sp>
        </mc:Choice>
        <mc:Fallback xmlns="">
          <p:sp>
            <p:nvSpPr>
              <p:cNvPr id="5" name="Object 2"/>
              <p:cNvSpPr txBox="1">
                <a:spLocks noRot="1" noChangeAspect="1" noMove="1" noResize="1" noEditPoints="1" noAdjustHandles="1" noChangeArrowheads="1" noChangeShapeType="1" noTextEdit="1"/>
              </p:cNvSpPr>
              <p:nvPr/>
            </p:nvSpPr>
            <p:spPr>
              <a:xfrm>
                <a:off x="798512" y="4870449"/>
                <a:ext cx="5069632" cy="70167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
              <p:cNvSpPr txBox="1"/>
              <p:nvPr/>
            </p:nvSpPr>
            <p:spPr>
              <a:xfrm>
                <a:off x="785813" y="5754688"/>
                <a:ext cx="7164387" cy="5318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𝜎</m:t>
                      </m:r>
                      <m:r>
                        <a:rPr lang="zh-CN" altLang="en-US" sz="2800" i="1">
                          <a:solidFill>
                            <a:srgbClr val="000000"/>
                          </a:solidFill>
                          <a:latin typeface="Cambria Math" panose="02040503050406030204" pitchFamily="18" charset="0"/>
                          <a:ea typeface="+mn-ea"/>
                        </a:rPr>
                        <m:t>：</m:t>
                      </m:r>
                      <m:r>
                        <m:rPr>
                          <m:nor/>
                        </m:rPr>
                        <a:rPr lang="zh-CN" altLang="en-US" sz="2800" i="0">
                          <a:solidFill>
                            <a:srgbClr val="000000"/>
                          </a:solidFill>
                          <a:latin typeface="+mn-ea"/>
                          <a:ea typeface="+mn-ea"/>
                        </a:rPr>
                        <m:t>电导率</m:t>
                      </m:r>
                      <m:m>
                        <m:mPr>
                          <m:plcHide m:val="on"/>
                          <m:mcs>
                            <m:mc>
                              <m:mcPr>
                                <m:count m:val="2"/>
                                <m:mcJc m:val="center"/>
                              </m:mcPr>
                            </m:mc>
                          </m:mcs>
                          <m:ctrlPr>
                            <a:rPr lang="zh-CN" altLang="en-US" sz="2800" i="1">
                              <a:solidFill>
                                <a:srgbClr val="000000"/>
                              </a:solidFill>
                              <a:latin typeface="Cambria Math" panose="02040503050406030204" pitchFamily="18" charset="0"/>
                              <a:ea typeface="+mn-ea"/>
                            </a:rPr>
                          </m:ctrlPr>
                        </m:mPr>
                        <m:mr>
                          <m:e/>
                          <m:e/>
                        </m:mr>
                      </m:m>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𝐽</m:t>
                          </m:r>
                        </m:e>
                      </m:acc>
                      <m:r>
                        <a:rPr lang="zh-CN" altLang="en-US" sz="2800" i="1">
                          <a:solidFill>
                            <a:srgbClr val="000000"/>
                          </a:solidFill>
                          <a:latin typeface="Cambria Math" panose="02040503050406030204" pitchFamily="18" charset="0"/>
                          <a:ea typeface="+mn-ea"/>
                        </a:rPr>
                        <m:t>：</m:t>
                      </m:r>
                      <m:r>
                        <m:rPr>
                          <m:nor/>
                        </m:rPr>
                        <a:rPr lang="zh-CN" altLang="en-US" sz="2800" i="0">
                          <a:solidFill>
                            <a:srgbClr val="000000"/>
                          </a:solidFill>
                          <a:latin typeface="+mn-ea"/>
                          <a:ea typeface="+mn-ea"/>
                        </a:rPr>
                        <m:t>电流密度</m:t>
                      </m:r>
                      <m:m>
                        <m:mPr>
                          <m:plcHide m:val="on"/>
                          <m:mcs>
                            <m:mc>
                              <m:mcPr>
                                <m:count m:val="2"/>
                                <m:mcJc m:val="center"/>
                              </m:mcPr>
                            </m:mc>
                          </m:mcs>
                          <m:ctrlPr>
                            <a:rPr lang="zh-CN" altLang="en-US" sz="2800" i="1">
                              <a:solidFill>
                                <a:srgbClr val="000000"/>
                              </a:solidFill>
                              <a:latin typeface="Cambria Math" panose="02040503050406030204" pitchFamily="18" charset="0"/>
                              <a:ea typeface="+mn-ea"/>
                            </a:rPr>
                          </m:ctrlPr>
                        </m:mPr>
                        <m:mr>
                          <m:e/>
                          <m:e/>
                        </m:mr>
                      </m:m>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𝜀</m:t>
                          </m:r>
                        </m:e>
                      </m:acc>
                      <m:r>
                        <a:rPr lang="zh-CN" altLang="en-US" sz="2800" i="1">
                          <a:solidFill>
                            <a:srgbClr val="000000"/>
                          </a:solidFill>
                          <a:latin typeface="Cambria Math" panose="02040503050406030204" pitchFamily="18" charset="0"/>
                          <a:ea typeface="+mn-ea"/>
                        </a:rPr>
                        <m:t>：</m:t>
                      </m:r>
                      <m:r>
                        <m:rPr>
                          <m:nor/>
                        </m:rPr>
                        <a:rPr lang="zh-CN" altLang="en-US" sz="2800" i="0">
                          <a:solidFill>
                            <a:srgbClr val="000000"/>
                          </a:solidFill>
                          <a:latin typeface="+mn-ea"/>
                          <a:ea typeface="+mn-ea"/>
                        </a:rPr>
                        <m:t>外加电场</m:t>
                      </m:r>
                    </m:oMath>
                  </m:oMathPara>
                </a14:m>
                <a:endParaRPr lang="zh-CN" altLang="en-US" sz="2800" dirty="0">
                  <a:ea typeface="+mn-ea"/>
                  <a:cs typeface="Times New Roman" panose="02020603050405020304" pitchFamily="18" charset="0"/>
                </a:endParaRPr>
              </a:p>
            </p:txBody>
          </p:sp>
        </mc:Choice>
        <mc:Fallback xmlns="">
          <p:sp>
            <p:nvSpPr>
              <p:cNvPr id="7" name="Object 2"/>
              <p:cNvSpPr txBox="1">
                <a:spLocks noRot="1" noChangeAspect="1" noMove="1" noResize="1" noEditPoints="1" noAdjustHandles="1" noChangeArrowheads="1" noChangeShapeType="1" noTextEdit="1"/>
              </p:cNvSpPr>
              <p:nvPr/>
            </p:nvSpPr>
            <p:spPr>
              <a:xfrm>
                <a:off x="785813" y="5754688"/>
                <a:ext cx="7164387" cy="531812"/>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271"/>
                                        </p:tgtEl>
                                        <p:attrNameLst>
                                          <p:attrName>style.visibility</p:attrName>
                                        </p:attrNameLst>
                                      </p:cBhvr>
                                      <p:to>
                                        <p:strVal val="visible"/>
                                      </p:to>
                                    </p:set>
                                    <p:animEffect transition="in" filter="wipe(left)">
                                      <p:cBhvr>
                                        <p:cTn id="7" dur="500"/>
                                        <p:tgtEl>
                                          <p:spTgt spid="2672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1" grpId="0"/>
      <p:bldP spid="2" grpId="0"/>
      <p:bldP spid="3" grpId="0"/>
      <p:bldP spid="5" grpId="0"/>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 name="Picture 7" descr="半-9-2"/>
          <p:cNvPicPr>
            <a:picLocks noChangeAspect="1"/>
          </p:cNvPicPr>
          <p:nvPr/>
        </p:nvPicPr>
        <p:blipFill>
          <a:blip r:embed="rId2"/>
          <a:stretch>
            <a:fillRect/>
          </a:stretch>
        </p:blipFill>
        <p:spPr>
          <a:xfrm>
            <a:off x="5500688" y="857250"/>
            <a:ext cx="3465512" cy="3451225"/>
          </a:xfrm>
          <a:prstGeom prst="rect">
            <a:avLst/>
          </a:prstGeom>
          <a:noFill/>
          <a:ln w="9525">
            <a:noFill/>
          </a:ln>
        </p:spPr>
      </p:pic>
      <mc:AlternateContent xmlns:mc="http://schemas.openxmlformats.org/markup-compatibility/2006" xmlns:a14="http://schemas.microsoft.com/office/drawing/2010/main">
        <mc:Choice Requires="a14">
          <p:sp>
            <p:nvSpPr>
              <p:cNvPr id="267271" name="Object 2"/>
              <p:cNvSpPr txBox="1"/>
              <p:nvPr/>
            </p:nvSpPr>
            <p:spPr>
              <a:xfrm>
                <a:off x="1212850" y="1101725"/>
                <a:ext cx="3071118" cy="59558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𝑑𝑄</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m:rPr>
                              <m:sty m:val="p"/>
                            </m:rPr>
                            <a:rPr lang="zh-CN" altLang="en-US" sz="2600" i="0">
                              <a:solidFill>
                                <a:srgbClr val="000000"/>
                              </a:solidFill>
                              <a:latin typeface="Cambria Math" panose="02040503050406030204" pitchFamily="18" charset="0"/>
                              <a:ea typeface="+mn-ea"/>
                            </a:rPr>
                            <m:t>n</m:t>
                          </m:r>
                        </m:sub>
                      </m:sSub>
                      <m:r>
                        <a:rPr lang="zh-CN" altLang="en-US" sz="2600" i="1">
                          <a:solidFill>
                            <a:srgbClr val="000000"/>
                          </a:solidFill>
                          <a:latin typeface="Cambria Math" panose="02040503050406030204" pitchFamily="18" charset="0"/>
                          <a:ea typeface="+mn-ea"/>
                        </a:rPr>
                        <m:t>𝑑𝑡</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𝑑𝑠</m:t>
                      </m:r>
                    </m:oMath>
                  </m:oMathPara>
                </a14:m>
                <a:endParaRPr lang="zh-CN" altLang="en-US" sz="2600" dirty="0">
                  <a:latin typeface="+mn-ea"/>
                  <a:ea typeface="+mn-ea"/>
                </a:endParaRPr>
              </a:p>
            </p:txBody>
          </p:sp>
        </mc:Choice>
        <mc:Fallback xmlns="">
          <p:sp>
            <p:nvSpPr>
              <p:cNvPr id="267271" name="Object 2"/>
              <p:cNvSpPr txBox="1">
                <a:spLocks noRot="1" noChangeAspect="1" noMove="1" noResize="1" noEditPoints="1" noAdjustHandles="1" noChangeArrowheads="1" noChangeShapeType="1" noTextEdit="1"/>
              </p:cNvSpPr>
              <p:nvPr/>
            </p:nvSpPr>
            <p:spPr>
              <a:xfrm>
                <a:off x="1212850" y="1101725"/>
                <a:ext cx="3071118" cy="59558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1984374" y="2071688"/>
                <a:ext cx="2587626" cy="10810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𝑑𝑄</m:t>
                          </m:r>
                        </m:num>
                        <m:den>
                          <m:r>
                            <a:rPr lang="zh-CN" altLang="en-US" sz="2600" i="1">
                              <a:solidFill>
                                <a:srgbClr val="000000"/>
                              </a:solidFill>
                              <a:latin typeface="Cambria Math" panose="02040503050406030204" pitchFamily="18" charset="0"/>
                              <a:ea typeface="+mn-ea"/>
                            </a:rPr>
                            <m:t>𝑑𝑡</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𝑑𝑠</m:t>
                          </m:r>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m:rPr>
                              <m:sty m:val="p"/>
                            </m:rPr>
                            <a:rPr lang="zh-CN" altLang="en-US" sz="2600" i="0">
                              <a:solidFill>
                                <a:srgbClr val="000000"/>
                              </a:solidFill>
                              <a:latin typeface="Cambria Math" panose="02040503050406030204" pitchFamily="18" charset="0"/>
                              <a:ea typeface="+mn-ea"/>
                            </a:rPr>
                            <m:t>n</m:t>
                          </m:r>
                        </m:sub>
                      </m:sSub>
                    </m:oMath>
                  </m:oMathPara>
                </a14:m>
                <a:endParaRPr lang="zh-CN" altLang="en-US" sz="2600" dirty="0">
                  <a:latin typeface="+mn-ea"/>
                  <a:ea typeface="+mn-ea"/>
                </a:endParaRPr>
              </a:p>
            </p:txBody>
          </p:sp>
        </mc:Choice>
        <mc:Fallback xmlns="">
          <p:sp>
            <p:nvSpPr>
              <p:cNvPr id="2" name="Object 2"/>
              <p:cNvSpPr txBox="1">
                <a:spLocks noRot="1" noChangeAspect="1" noMove="1" noResize="1" noEditPoints="1" noAdjustHandles="1" noChangeArrowheads="1" noChangeShapeType="1" noTextEdit="1"/>
              </p:cNvSpPr>
              <p:nvPr/>
            </p:nvSpPr>
            <p:spPr>
              <a:xfrm>
                <a:off x="1984374" y="2071688"/>
                <a:ext cx="2587626" cy="108108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2"/>
              <p:cNvSpPr txBox="1"/>
              <p:nvPr/>
            </p:nvSpPr>
            <p:spPr>
              <a:xfrm>
                <a:off x="1239084" y="2221841"/>
                <a:ext cx="852140" cy="6826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oMath>
                  </m:oMathPara>
                </a14:m>
                <a:endParaRPr lang="zh-CN" altLang="en-US" sz="2600" dirty="0">
                  <a:latin typeface="+mn-ea"/>
                  <a:ea typeface="+mn-ea"/>
                </a:endParaRPr>
              </a:p>
            </p:txBody>
          </p:sp>
        </mc:Choice>
        <mc:Fallback xmlns="">
          <p:sp>
            <p:nvSpPr>
              <p:cNvPr id="4" name="Object 2"/>
              <p:cNvSpPr txBox="1">
                <a:spLocks noRot="1" noChangeAspect="1" noMove="1" noResize="1" noEditPoints="1" noAdjustHandles="1" noChangeArrowheads="1" noChangeShapeType="1" noTextEdit="1"/>
              </p:cNvSpPr>
              <p:nvPr/>
            </p:nvSpPr>
            <p:spPr>
              <a:xfrm>
                <a:off x="1239084" y="2221841"/>
                <a:ext cx="852140" cy="682625"/>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a:xfrm>
                <a:off x="1249362" y="3429000"/>
                <a:ext cx="1810469" cy="5921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e>
                        <m:sub>
                          <m:r>
                            <a:rPr lang="zh-CN" altLang="en-US" sz="2600" i="1">
                              <a:solidFill>
                                <a:srgbClr val="000000"/>
                              </a:solidFill>
                              <a:latin typeface="Cambria Math" panose="02040503050406030204" pitchFamily="18" charset="0"/>
                              <a:ea typeface="+mn-ea"/>
                            </a:rPr>
                            <m:t>𝑝</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m:rPr>
                              <m:sty m:val="p"/>
                            </m:rPr>
                            <a:rPr lang="zh-CN" altLang="en-US" sz="2600" i="0">
                              <a:solidFill>
                                <a:srgbClr val="000000"/>
                              </a:solidFill>
                              <a:latin typeface="Cambria Math" panose="02040503050406030204" pitchFamily="18" charset="0"/>
                              <a:ea typeface="+mn-ea"/>
                            </a:rPr>
                            <m:t>p</m:t>
                          </m:r>
                        </m:sub>
                      </m:sSub>
                    </m:oMath>
                  </m:oMathPara>
                </a14:m>
                <a:endParaRPr lang="zh-CN" altLang="en-US" sz="2600" dirty="0">
                  <a:latin typeface="+mn-ea"/>
                  <a:ea typeface="+mn-ea"/>
                </a:endParaRPr>
              </a:p>
            </p:txBody>
          </p:sp>
        </mc:Choice>
        <mc:Fallback xmlns="">
          <p:sp>
            <p:nvSpPr>
              <p:cNvPr id="5" name="Object 2"/>
              <p:cNvSpPr txBox="1">
                <a:spLocks noRot="1" noChangeAspect="1" noMove="1" noResize="1" noEditPoints="1" noAdjustHandles="1" noChangeArrowheads="1" noChangeShapeType="1" noTextEdit="1"/>
              </p:cNvSpPr>
              <p:nvPr/>
            </p:nvSpPr>
            <p:spPr>
              <a:xfrm>
                <a:off x="1249362" y="3429000"/>
                <a:ext cx="1810469" cy="592138"/>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2"/>
              <p:cNvSpPr txBox="1"/>
              <p:nvPr/>
            </p:nvSpPr>
            <p:spPr>
              <a:xfrm>
                <a:off x="1274762" y="4514850"/>
                <a:ext cx="4305349" cy="5921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e>
                        <m:sub>
                          <m:r>
                            <a:rPr lang="zh-CN" altLang="en-US" sz="2600" i="1">
                              <a:solidFill>
                                <a:srgbClr val="000000"/>
                              </a:solidFill>
                              <a:latin typeface="Cambria Math" panose="02040503050406030204" pitchFamily="18" charset="0"/>
                              <a:ea typeface="+mn-ea"/>
                            </a:rPr>
                            <m:t>𝑝</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a:rPr lang="zh-CN" altLang="en-US" sz="2600" i="1">
                              <a:solidFill>
                                <a:srgbClr val="000000"/>
                              </a:solidFill>
                              <a:latin typeface="Cambria Math" panose="02040503050406030204" pitchFamily="18" charset="0"/>
                              <a:ea typeface="+mn-ea"/>
                            </a:rPr>
                            <m:t>𝑝</m:t>
                          </m:r>
                        </m:sub>
                      </m:sSub>
                    </m:oMath>
                  </m:oMathPara>
                </a14:m>
                <a:endParaRPr lang="zh-CN" altLang="en-US" sz="2600" dirty="0">
                  <a:latin typeface="+mn-ea"/>
                  <a:ea typeface="+mn-ea"/>
                </a:endParaRPr>
              </a:p>
            </p:txBody>
          </p:sp>
        </mc:Choice>
        <mc:Fallback xmlns="">
          <p:sp>
            <p:nvSpPr>
              <p:cNvPr id="6" name="Object 2"/>
              <p:cNvSpPr txBox="1">
                <a:spLocks noRot="1" noChangeAspect="1" noMove="1" noResize="1" noEditPoints="1" noAdjustHandles="1" noChangeArrowheads="1" noChangeShapeType="1" noTextEdit="1"/>
              </p:cNvSpPr>
              <p:nvPr/>
            </p:nvSpPr>
            <p:spPr>
              <a:xfrm>
                <a:off x="1274762" y="4514850"/>
                <a:ext cx="4305349" cy="592138"/>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
              <p:cNvSpPr txBox="1"/>
              <p:nvPr/>
            </p:nvSpPr>
            <p:spPr>
              <a:xfrm>
                <a:off x="5907658" y="4519394"/>
                <a:ext cx="1328638" cy="5921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𝜎</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oMath>
                  </m:oMathPara>
                </a14:m>
                <a:endParaRPr lang="zh-CN" altLang="en-US" sz="2600" dirty="0">
                  <a:latin typeface="+mn-ea"/>
                  <a:ea typeface="+mn-ea"/>
                </a:endParaRPr>
              </a:p>
            </p:txBody>
          </p:sp>
        </mc:Choice>
        <mc:Fallback xmlns="">
          <p:sp>
            <p:nvSpPr>
              <p:cNvPr id="7" name="Object 2"/>
              <p:cNvSpPr txBox="1">
                <a:spLocks noRot="1" noChangeAspect="1" noMove="1" noResize="1" noEditPoints="1" noAdjustHandles="1" noChangeArrowheads="1" noChangeShapeType="1" noTextEdit="1"/>
              </p:cNvSpPr>
              <p:nvPr/>
            </p:nvSpPr>
            <p:spPr>
              <a:xfrm>
                <a:off x="5907658" y="4519394"/>
                <a:ext cx="1328638" cy="592138"/>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5" name="Object 12"/>
              <p:cNvSpPr txBox="1"/>
              <p:nvPr/>
            </p:nvSpPr>
            <p:spPr>
              <a:xfrm>
                <a:off x="1293813" y="5383213"/>
                <a:ext cx="5510435" cy="10858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𝜎</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a:rPr lang="zh-CN" altLang="en-US" sz="2600" i="1">
                                  <a:solidFill>
                                    <a:srgbClr val="000000"/>
                                  </a:solidFill>
                                  <a:latin typeface="Cambria Math" panose="02040503050406030204" pitchFamily="18" charset="0"/>
                                  <a:ea typeface="+mn-ea"/>
                                </a:rPr>
                                <m:t>𝑛</m:t>
                              </m:r>
                            </m:sub>
                          </m:sSub>
                        </m:num>
                        <m:den>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f>
                        <m:fPr>
                          <m:ctrlPr>
                            <a:rPr lang="zh-CN" altLang="en-US" sz="2600" i="1">
                              <a:solidFill>
                                <a:srgbClr val="000000"/>
                              </a:solidFill>
                              <a:latin typeface="Cambria Math" panose="02040503050406030204" pitchFamily="18" charset="0"/>
                              <a:ea typeface="+mn-ea"/>
                            </a:rPr>
                          </m:ctrlPr>
                        </m:fPr>
                        <m:num>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a:rPr lang="zh-CN" altLang="en-US" sz="2600" i="1">
                                  <a:solidFill>
                                    <a:srgbClr val="000000"/>
                                  </a:solidFill>
                                  <a:latin typeface="Cambria Math" panose="02040503050406030204" pitchFamily="18" charset="0"/>
                                  <a:ea typeface="+mn-ea"/>
                                </a:rPr>
                                <m:t>𝑝</m:t>
                              </m:r>
                            </m:sub>
                          </m:sSub>
                        </m:num>
                        <m:den>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oMath>
                  </m:oMathPara>
                </a14:m>
                <a:endParaRPr lang="zh-CN" altLang="en-US" sz="2600" dirty="0">
                  <a:latin typeface="+mn-ea"/>
                  <a:ea typeface="+mn-ea"/>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1293813" y="5383213"/>
                <a:ext cx="5510435" cy="1085850"/>
              </a:xfrm>
              <a:prstGeom prst="rect">
                <a:avLst/>
              </a:prstGeom>
              <a:blipFill>
                <a:blip r:embed="rId9"/>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7271"/>
                                        </p:tgtEl>
                                        <p:attrNameLst>
                                          <p:attrName>style.visibility</p:attrName>
                                        </p:attrNameLst>
                                      </p:cBhvr>
                                      <p:to>
                                        <p:strVal val="visible"/>
                                      </p:to>
                                    </p:set>
                                    <p:animEffect transition="in" filter="wipe(left)">
                                      <p:cBhvr>
                                        <p:cTn id="12" dur="500"/>
                                        <p:tgtEl>
                                          <p:spTgt spid="2672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65"/>
                                        </p:tgtEl>
                                        <p:attrNameLst>
                                          <p:attrName>style.visibility</p:attrName>
                                        </p:attrNameLst>
                                      </p:cBhvr>
                                      <p:to>
                                        <p:strVal val="visible"/>
                                      </p:to>
                                    </p:set>
                                    <p:animEffect transition="in" filter="wipe(left)">
                                      <p:cBhvr>
                                        <p:cTn id="42"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1" grpId="0"/>
      <p:bldP spid="2" grpId="0"/>
      <p:bldP spid="4" grpId="0"/>
      <p:bldP spid="5" grpId="0"/>
      <p:bldP spid="6" grpId="0"/>
      <p:bldP spid="7" grpId="0"/>
      <p:bldP spid="4096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40965" name="Object 12"/>
              <p:cNvSpPr txBox="1"/>
              <p:nvPr/>
            </p:nvSpPr>
            <p:spPr>
              <a:xfrm>
                <a:off x="1403648" y="974725"/>
                <a:ext cx="2895947" cy="560388"/>
              </a:xfrm>
              <a:prstGeom prst="rect">
                <a:avLst/>
              </a:prstGeom>
              <a:solidFill>
                <a:srgbClr val="FFD1D1">
                  <a:alpha val="98822"/>
                </a:srgbClr>
              </a:solid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800" b="0" i="1">
                          <a:solidFill>
                            <a:srgbClr val="000000"/>
                          </a:solidFill>
                          <a:latin typeface="Cambria Math" panose="02040503050406030204" pitchFamily="18" charset="0"/>
                          <a:ea typeface="+mn-ea"/>
                        </a:rPr>
                        <m:t>𝜎</m:t>
                      </m:r>
                      <m:r>
                        <a:rPr lang="en-US" altLang="zh-CN" sz="2800" b="0" i="1" smtClean="0">
                          <a:solidFill>
                            <a:srgbClr val="000000"/>
                          </a:solidFill>
                          <a:latin typeface="Cambria Math" panose="02040503050406030204" pitchFamily="18" charset="0"/>
                          <a:ea typeface="Cambria Math" panose="02040503050406030204" pitchFamily="18" charset="0"/>
                        </a:rPr>
                        <m:t>=</m:t>
                      </m:r>
                      <m:r>
                        <a:rPr lang="zh-CN" altLang="en-US" sz="2800" b="0" i="1">
                          <a:solidFill>
                            <a:srgbClr val="000000"/>
                          </a:solidFill>
                          <a:latin typeface="Cambria Math" panose="02040503050406030204" pitchFamily="18" charset="0"/>
                          <a:ea typeface="+mn-ea"/>
                        </a:rPr>
                        <m:t>𝑛𝑞</m:t>
                      </m:r>
                      <m:sSub>
                        <m:sSubPr>
                          <m:ctrlPr>
                            <a:rPr lang="zh-CN" altLang="en-US" sz="2800" b="0" i="1">
                              <a:solidFill>
                                <a:srgbClr val="000000"/>
                              </a:solidFill>
                              <a:latin typeface="Cambria Math" panose="02040503050406030204" pitchFamily="18" charset="0"/>
                              <a:ea typeface="+mn-ea"/>
                            </a:rPr>
                          </m:ctrlPr>
                        </m:sSubPr>
                        <m:e>
                          <m:r>
                            <a:rPr lang="zh-CN" altLang="en-US" sz="2800" b="0" i="1">
                              <a:solidFill>
                                <a:srgbClr val="000000"/>
                              </a:solidFill>
                              <a:latin typeface="Cambria Math" panose="02040503050406030204" pitchFamily="18" charset="0"/>
                              <a:ea typeface="+mn-ea"/>
                            </a:rPr>
                            <m:t>𝜇</m:t>
                          </m:r>
                        </m:e>
                        <m:sub>
                          <m:r>
                            <a:rPr lang="zh-CN" altLang="en-US" sz="2800" b="0" i="1">
                              <a:solidFill>
                                <a:srgbClr val="000000"/>
                              </a:solidFill>
                              <a:latin typeface="Cambria Math" panose="02040503050406030204" pitchFamily="18" charset="0"/>
                              <a:ea typeface="+mn-ea"/>
                            </a:rPr>
                            <m:t>𝑛</m:t>
                          </m:r>
                        </m:sub>
                      </m:sSub>
                      <m:r>
                        <a:rPr lang="zh-CN" altLang="en-US" sz="2800" b="0" i="1">
                          <a:solidFill>
                            <a:srgbClr val="000000"/>
                          </a:solidFill>
                          <a:latin typeface="Cambria Math" panose="02040503050406030204" pitchFamily="18" charset="0"/>
                          <a:ea typeface="+mn-ea"/>
                        </a:rPr>
                        <m:t>+</m:t>
                      </m:r>
                      <m:r>
                        <a:rPr lang="zh-CN" altLang="en-US" sz="2800" b="0" i="1">
                          <a:solidFill>
                            <a:srgbClr val="000000"/>
                          </a:solidFill>
                          <a:latin typeface="Cambria Math" panose="02040503050406030204" pitchFamily="18" charset="0"/>
                          <a:ea typeface="+mn-ea"/>
                        </a:rPr>
                        <m:t>𝑝𝑞</m:t>
                      </m:r>
                      <m:sSub>
                        <m:sSubPr>
                          <m:ctrlPr>
                            <a:rPr lang="zh-CN" altLang="en-US" sz="2800" b="0" i="1">
                              <a:solidFill>
                                <a:srgbClr val="000000"/>
                              </a:solidFill>
                              <a:latin typeface="Cambria Math" panose="02040503050406030204" pitchFamily="18" charset="0"/>
                              <a:ea typeface="+mn-ea"/>
                            </a:rPr>
                          </m:ctrlPr>
                        </m:sSubPr>
                        <m:e>
                          <m:r>
                            <a:rPr lang="zh-CN" altLang="en-US" sz="2800" b="0" i="1">
                              <a:solidFill>
                                <a:srgbClr val="000000"/>
                              </a:solidFill>
                              <a:latin typeface="Cambria Math" panose="02040503050406030204" pitchFamily="18" charset="0"/>
                              <a:ea typeface="+mn-ea"/>
                            </a:rPr>
                            <m:t>𝜇</m:t>
                          </m:r>
                        </m:e>
                        <m:sub>
                          <m:r>
                            <a:rPr lang="zh-CN" altLang="en-US" sz="2800" b="0" i="1">
                              <a:solidFill>
                                <a:srgbClr val="000000"/>
                              </a:solidFill>
                              <a:latin typeface="Cambria Math" panose="02040503050406030204" pitchFamily="18" charset="0"/>
                              <a:ea typeface="+mn-ea"/>
                            </a:rPr>
                            <m:t>𝑝</m:t>
                          </m:r>
                        </m:sub>
                      </m:sSub>
                    </m:oMath>
                  </m:oMathPara>
                </a14:m>
                <a:endParaRPr lang="zh-CN" altLang="en-US" sz="2800" b="0" dirty="0">
                  <a:ea typeface="+mn-ea"/>
                  <a:cs typeface="Times New Roman" panose="02020603050405020304" pitchFamily="18" charset="0"/>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1403648" y="974725"/>
                <a:ext cx="2895947" cy="5603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2"/>
              <p:cNvSpPr txBox="1"/>
              <p:nvPr/>
            </p:nvSpPr>
            <p:spPr>
              <a:xfrm>
                <a:off x="344489" y="2341563"/>
                <a:ext cx="4515544" cy="5302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N</m:t>
                      </m:r>
                      <m:r>
                        <m:rPr>
                          <m:nor/>
                        </m:rPr>
                        <a:rPr lang="zh-CN" altLang="en-US" sz="2400" i="0">
                          <a:solidFill>
                            <a:srgbClr val="000000"/>
                          </a:solidFill>
                          <a:latin typeface="+mn-ea"/>
                          <a:ea typeface="+mn-ea"/>
                        </a:rPr>
                        <m:t>型半导体</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a:rPr lang="zh-CN" altLang="en-US" sz="2400" i="1">
                          <a:solidFill>
                            <a:srgbClr val="000000"/>
                          </a:solidFill>
                          <a:latin typeface="Cambria Math" panose="02040503050406030204" pitchFamily="18" charset="0"/>
                          <a:ea typeface="+mn-ea"/>
                        </a:rPr>
                        <m:t>𝜎</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dirty="0">
                  <a:ea typeface="+mn-ea"/>
                  <a:cs typeface="Times New Roman" panose="02020603050405020304" pitchFamily="18" charset="0"/>
                </a:endParaRPr>
              </a:p>
            </p:txBody>
          </p:sp>
        </mc:Choice>
        <mc:Fallback xmlns="">
          <p:sp>
            <p:nvSpPr>
              <p:cNvPr id="2" name="Object 12"/>
              <p:cNvSpPr txBox="1">
                <a:spLocks noRot="1" noChangeAspect="1" noMove="1" noResize="1" noEditPoints="1" noAdjustHandles="1" noChangeArrowheads="1" noChangeShapeType="1" noTextEdit="1"/>
              </p:cNvSpPr>
              <p:nvPr/>
            </p:nvSpPr>
            <p:spPr>
              <a:xfrm>
                <a:off x="344489" y="2341563"/>
                <a:ext cx="4515544" cy="530225"/>
              </a:xfrm>
              <a:prstGeom prst="rect">
                <a:avLst/>
              </a:prstGeom>
              <a:blipFill>
                <a:blip r:embed="rId3"/>
                <a:stretch>
                  <a:fillRect l="-405"/>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12"/>
              <p:cNvSpPr txBox="1"/>
              <p:nvPr/>
            </p:nvSpPr>
            <p:spPr>
              <a:xfrm>
                <a:off x="392113" y="3487738"/>
                <a:ext cx="5199062" cy="5603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P</m:t>
                      </m:r>
                      <m:r>
                        <m:rPr>
                          <m:nor/>
                        </m:rPr>
                        <a:rPr lang="zh-CN" altLang="en-US" sz="2400" i="0">
                          <a:solidFill>
                            <a:srgbClr val="000000"/>
                          </a:solidFill>
                          <a:latin typeface="+mn-ea"/>
                          <a:ea typeface="+mn-ea"/>
                        </a:rPr>
                        <m:t>型半导体</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a:rPr lang="zh-CN" altLang="en-US" sz="2400" i="1">
                          <a:solidFill>
                            <a:srgbClr val="000000"/>
                          </a:solidFill>
                          <a:latin typeface="Cambria Math" panose="02040503050406030204" pitchFamily="18" charset="0"/>
                          <a:ea typeface="+mn-ea"/>
                        </a:rPr>
                        <m:t>𝜎</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3" name="Object 12"/>
              <p:cNvSpPr txBox="1">
                <a:spLocks noRot="1" noChangeAspect="1" noMove="1" noResize="1" noEditPoints="1" noAdjustHandles="1" noChangeArrowheads="1" noChangeShapeType="1" noTextEdit="1"/>
              </p:cNvSpPr>
              <p:nvPr/>
            </p:nvSpPr>
            <p:spPr>
              <a:xfrm>
                <a:off x="392113" y="3487738"/>
                <a:ext cx="5199062" cy="560387"/>
              </a:xfrm>
              <a:prstGeom prst="rect">
                <a:avLst/>
              </a:prstGeom>
              <a:blipFill>
                <a:blip r:embed="rId4"/>
                <a:stretch>
                  <a:fillRect l="-23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12"/>
              <p:cNvSpPr txBox="1"/>
              <p:nvPr/>
            </p:nvSpPr>
            <p:spPr>
              <a:xfrm>
                <a:off x="2557463" y="5902325"/>
                <a:ext cx="3870325" cy="5603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a:rPr lang="zh-CN" altLang="en-US" sz="2400" i="1">
                          <a:solidFill>
                            <a:srgbClr val="000000"/>
                          </a:solidFill>
                          <a:latin typeface="Cambria Math" panose="02040503050406030204" pitchFamily="18" charset="0"/>
                          <a:ea typeface="+mn-ea"/>
                        </a:rPr>
                        <m:t>𝜎</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r>
                        <m:rPr>
                          <m:nor/>
                        </m:rPr>
                        <a:rPr lang="zh-CN" altLang="en-US" sz="2400" i="0">
                          <a:solidFill>
                            <a:srgbClr val="000000"/>
                          </a:solidFill>
                          <a:ea typeface="+mn-ea"/>
                          <a:cs typeface="Times New Roman" panose="02020603050405020304" pitchFamily="18" charset="0"/>
                        </a:rPr>
                        <m:t>+</m:t>
                      </m:r>
                      <m:r>
                        <m:rPr>
                          <m:nor/>
                        </m:rPr>
                        <a:rPr lang="zh-CN" altLang="en-US" sz="2400" b="0" i="1">
                          <a:solidFill>
                            <a:srgbClr val="000000"/>
                          </a:solidFill>
                          <a:ea typeface="+mn-ea"/>
                          <a:cs typeface="Times New Roman" panose="02020603050405020304" pitchFamily="18" charset="0"/>
                        </a:rPr>
                        <m:t>p</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m:rPr>
                              <m:sty m:val="p"/>
                            </m:rPr>
                            <a:rPr lang="zh-CN" altLang="en-US" sz="2400" i="0">
                              <a:solidFill>
                                <a:srgbClr val="000000"/>
                              </a:solidFill>
                              <a:latin typeface="Cambria Math" panose="02040503050406030204" pitchFamily="18" charset="0"/>
                              <a:ea typeface="+mn-ea"/>
                            </a:rPr>
                            <m:t>p</m:t>
                          </m:r>
                        </m:sub>
                      </m:sSub>
                    </m:oMath>
                  </m:oMathPara>
                </a14:m>
                <a:endParaRPr lang="zh-CN" altLang="en-US" sz="2400" dirty="0">
                  <a:ea typeface="+mn-ea"/>
                  <a:cs typeface="Times New Roman" panose="02020603050405020304" pitchFamily="18" charset="0"/>
                </a:endParaRPr>
              </a:p>
            </p:txBody>
          </p:sp>
        </mc:Choice>
        <mc:Fallback xmlns="">
          <p:sp>
            <p:nvSpPr>
              <p:cNvPr id="4" name="Object 12"/>
              <p:cNvSpPr txBox="1">
                <a:spLocks noRot="1" noChangeAspect="1" noMove="1" noResize="1" noEditPoints="1" noAdjustHandles="1" noChangeArrowheads="1" noChangeShapeType="1" noTextEdit="1"/>
              </p:cNvSpPr>
              <p:nvPr/>
            </p:nvSpPr>
            <p:spPr>
              <a:xfrm>
                <a:off x="2557463" y="5902325"/>
                <a:ext cx="3870325" cy="560388"/>
              </a:xfrm>
              <a:prstGeom prst="rect">
                <a:avLst/>
              </a:prstGeom>
              <a:blipFill>
                <a:blip r:embed="rId5"/>
                <a:stretch>
                  <a:fillRect l="-473"/>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12"/>
              <p:cNvSpPr txBox="1"/>
              <p:nvPr/>
            </p:nvSpPr>
            <p:spPr>
              <a:xfrm>
                <a:off x="379065" y="4672013"/>
                <a:ext cx="6353175" cy="5603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000000"/>
                          </a:solidFill>
                          <a:latin typeface="+mn-ea"/>
                          <a:ea typeface="+mn-ea"/>
                        </a:rPr>
                        <m:t>本征半导体</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en-US" altLang="zh-CN" sz="2400" b="1" i="1" smtClean="0">
                          <a:solidFill>
                            <a:srgbClr val="000000"/>
                          </a:solidFill>
                          <a:latin typeface="Cambria Math" panose="02040503050406030204" pitchFamily="18" charset="0"/>
                          <a:ea typeface="+mn-ea"/>
                        </a:rPr>
                        <m:t>    </m:t>
                      </m:r>
                      <m:r>
                        <a:rPr lang="zh-CN" altLang="en-US" sz="2400" i="1">
                          <a:solidFill>
                            <a:srgbClr val="000000"/>
                          </a:solidFill>
                          <a:latin typeface="Cambria Math" panose="02040503050406030204" pitchFamily="18" charset="0"/>
                          <a:ea typeface="+mn-ea"/>
                        </a:rPr>
                        <m:t>𝜎</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r>
                        <a:rPr lang="zh-CN" altLang="en-US" sz="2400" i="1">
                          <a:solidFill>
                            <a:srgbClr val="000000"/>
                          </a:solidFill>
                          <a:latin typeface="Cambria Math" panose="02040503050406030204" pitchFamily="18" charset="0"/>
                          <a:ea typeface="+mn-ea"/>
                        </a:rPr>
                        <m:t>𝑞</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m:rPr>
                              <m:sty m:val="p"/>
                            </m:rPr>
                            <a:rPr lang="zh-CN" altLang="en-US" sz="2400" i="0">
                              <a:solidFill>
                                <a:srgbClr val="000000"/>
                              </a:solidFill>
                              <a:latin typeface="Cambria Math" panose="02040503050406030204" pitchFamily="18" charset="0"/>
                              <a:ea typeface="+mn-ea"/>
                            </a:rPr>
                            <m:t>p</m:t>
                          </m:r>
                        </m:sub>
                      </m:sSub>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5" name="Object 12"/>
              <p:cNvSpPr txBox="1">
                <a:spLocks noRot="1" noChangeAspect="1" noMove="1" noResize="1" noEditPoints="1" noAdjustHandles="1" noChangeArrowheads="1" noChangeShapeType="1" noTextEdit="1"/>
              </p:cNvSpPr>
              <p:nvPr/>
            </p:nvSpPr>
            <p:spPr>
              <a:xfrm>
                <a:off x="379065" y="4672013"/>
                <a:ext cx="6353175" cy="560387"/>
              </a:xfrm>
              <a:prstGeom prst="rect">
                <a:avLst/>
              </a:prstGeom>
              <a:blipFill>
                <a:blip r:embed="rId6"/>
                <a:stretch>
                  <a:fillRect l="-76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12"/>
              <p:cNvSpPr txBox="1"/>
              <p:nvPr/>
            </p:nvSpPr>
            <p:spPr>
              <a:xfrm>
                <a:off x="4124325" y="665163"/>
                <a:ext cx="2895947" cy="1120775"/>
              </a:xfrm>
              <a:prstGeom prst="rect">
                <a:avLst/>
              </a:prstGeom>
              <a:solidFill>
                <a:srgbClr val="FFD1D1">
                  <a:alpha val="98822"/>
                </a:srgbClr>
              </a:solid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00"/>
                          </a:solidFill>
                          <a:latin typeface="Cambria Math" panose="02040503050406030204" pitchFamily="18" charset="0"/>
                          <a:ea typeface="Cambria Math" panose="02040503050406030204" pitchFamily="18" charset="0"/>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𝑛</m:t>
                          </m:r>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𝑞</m:t>
                              </m:r>
                            </m:e>
                            <m:sup>
                              <m:r>
                                <a:rPr lang="zh-CN" altLang="en-US" sz="2800" i="1">
                                  <a:solidFill>
                                    <a:srgbClr val="000000"/>
                                  </a:solidFill>
                                  <a:latin typeface="Cambria Math" panose="02040503050406030204" pitchFamily="18" charset="0"/>
                                  <a:ea typeface="+mn-ea"/>
                                </a:rPr>
                                <m:t>2</m:t>
                              </m:r>
                            </m:sup>
                          </m:sSup>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𝜏</m:t>
                              </m:r>
                            </m:e>
                            <m:sub>
                              <m:r>
                                <a:rPr lang="zh-CN" altLang="en-US" sz="2800" i="1">
                                  <a:solidFill>
                                    <a:srgbClr val="000000"/>
                                  </a:solidFill>
                                  <a:latin typeface="Cambria Math" panose="02040503050406030204" pitchFamily="18" charset="0"/>
                                  <a:ea typeface="+mn-ea"/>
                                </a:rPr>
                                <m:t>𝑛</m:t>
                              </m:r>
                            </m:sub>
                          </m:sSub>
                        </m:num>
                        <m:den>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𝑚</m:t>
                              </m:r>
                            </m:e>
                            <m:sub>
                              <m:r>
                                <a:rPr lang="zh-CN" altLang="en-US" sz="2800" i="1">
                                  <a:solidFill>
                                    <a:srgbClr val="000000"/>
                                  </a:solidFill>
                                  <a:latin typeface="Cambria Math" panose="02040503050406030204" pitchFamily="18" charset="0"/>
                                  <a:ea typeface="+mn-ea"/>
                                </a:rPr>
                                <m:t>𝑛</m:t>
                              </m:r>
                            </m:sub>
                            <m:sup>
                              <m:r>
                                <a:rPr lang="zh-CN" altLang="en-US" sz="2800" i="0">
                                  <a:solidFill>
                                    <a:srgbClr val="000000"/>
                                  </a:solidFill>
                                  <a:latin typeface="Cambria Math" panose="02040503050406030204" pitchFamily="18" charset="0"/>
                                  <a:ea typeface="+mn-ea"/>
                                </a:rPr>
                                <m:t>∗</m:t>
                              </m:r>
                            </m:sup>
                          </m:sSubSup>
                        </m:den>
                      </m:f>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𝑝</m:t>
                          </m:r>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𝑞</m:t>
                              </m:r>
                            </m:e>
                            <m:sup>
                              <m:r>
                                <a:rPr lang="zh-CN" altLang="en-US" sz="2800" i="1">
                                  <a:solidFill>
                                    <a:srgbClr val="000000"/>
                                  </a:solidFill>
                                  <a:latin typeface="Cambria Math" panose="02040503050406030204" pitchFamily="18" charset="0"/>
                                  <a:ea typeface="+mn-ea"/>
                                </a:rPr>
                                <m:t>2</m:t>
                              </m:r>
                            </m:sup>
                          </m:sSup>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𝜏</m:t>
                              </m:r>
                            </m:e>
                            <m:sub>
                              <m:r>
                                <a:rPr lang="zh-CN" altLang="en-US" sz="2800" i="1">
                                  <a:solidFill>
                                    <a:srgbClr val="000000"/>
                                  </a:solidFill>
                                  <a:latin typeface="Cambria Math" panose="02040503050406030204" pitchFamily="18" charset="0"/>
                                  <a:ea typeface="+mn-ea"/>
                                </a:rPr>
                                <m:t>𝑝</m:t>
                              </m:r>
                            </m:sub>
                          </m:sSub>
                        </m:num>
                        <m:den>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𝑚</m:t>
                              </m:r>
                            </m:e>
                            <m:sub>
                              <m:r>
                                <a:rPr lang="zh-CN" altLang="en-US" sz="2800" i="1">
                                  <a:solidFill>
                                    <a:srgbClr val="000000"/>
                                  </a:solidFill>
                                  <a:latin typeface="Cambria Math" panose="02040503050406030204" pitchFamily="18" charset="0"/>
                                  <a:ea typeface="+mn-ea"/>
                                </a:rPr>
                                <m:t>𝑝</m:t>
                              </m:r>
                            </m:sub>
                            <m:sup>
                              <m:r>
                                <a:rPr lang="zh-CN" altLang="en-US" sz="2800" i="0">
                                  <a:solidFill>
                                    <a:srgbClr val="000000"/>
                                  </a:solidFill>
                                  <a:latin typeface="Cambria Math" panose="02040503050406030204" pitchFamily="18" charset="0"/>
                                  <a:ea typeface="+mn-ea"/>
                                </a:rPr>
                                <m:t>∗</m:t>
                              </m:r>
                            </m:sup>
                          </m:sSubSup>
                        </m:den>
                      </m:f>
                    </m:oMath>
                  </m:oMathPara>
                </a14:m>
                <a:endParaRPr lang="zh-CN" altLang="en-US" sz="2800" dirty="0">
                  <a:ea typeface="+mn-ea"/>
                  <a:cs typeface="Times New Roman" panose="02020603050405020304" pitchFamily="18" charset="0"/>
                </a:endParaRPr>
              </a:p>
            </p:txBody>
          </p:sp>
        </mc:Choice>
        <mc:Fallback xmlns="">
          <p:sp>
            <p:nvSpPr>
              <p:cNvPr id="6" name="Object 12"/>
              <p:cNvSpPr txBox="1">
                <a:spLocks noRot="1" noChangeAspect="1" noMove="1" noResize="1" noEditPoints="1" noAdjustHandles="1" noChangeArrowheads="1" noChangeShapeType="1" noTextEdit="1"/>
              </p:cNvSpPr>
              <p:nvPr/>
            </p:nvSpPr>
            <p:spPr>
              <a:xfrm>
                <a:off x="4124325" y="665163"/>
                <a:ext cx="2895947" cy="112077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12"/>
              <p:cNvSpPr txBox="1"/>
              <p:nvPr/>
            </p:nvSpPr>
            <p:spPr>
              <a:xfrm>
                <a:off x="4421138" y="2092236"/>
                <a:ext cx="1447006" cy="10604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𝑛</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𝑞</m:t>
                              </m:r>
                            </m:e>
                            <m:sup>
                              <m:r>
                                <a:rPr lang="zh-CN" altLang="en-US" sz="2400" i="1">
                                  <a:solidFill>
                                    <a:srgbClr val="000000"/>
                                  </a:solidFill>
                                  <a:latin typeface="Cambria Math" panose="02040503050406030204" pitchFamily="18" charset="0"/>
                                  <a:ea typeface="+mn-ea"/>
                                </a:rPr>
                                <m:t>2</m:t>
                              </m:r>
                            </m:sup>
                          </m:s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𝑛</m:t>
                              </m:r>
                            </m:sub>
                            <m:sup>
                              <m:r>
                                <a:rPr lang="zh-CN" altLang="en-US" sz="2400" i="1">
                                  <a:solidFill>
                                    <a:srgbClr val="000000"/>
                                  </a:solidFill>
                                  <a:latin typeface="Cambria Math" panose="02040503050406030204" pitchFamily="18" charset="0"/>
                                  <a:ea typeface="+mn-ea"/>
                                </a:rPr>
                                <m:t>∗</m:t>
                              </m:r>
                            </m:sup>
                          </m:sSubSup>
                        </m:den>
                      </m:f>
                    </m:oMath>
                  </m:oMathPara>
                </a14:m>
                <a:endParaRPr lang="zh-CN" altLang="en-US" sz="2400" dirty="0">
                  <a:ea typeface="+mn-ea"/>
                  <a:cs typeface="Times New Roman" panose="02020603050405020304" pitchFamily="18" charset="0"/>
                </a:endParaRPr>
              </a:p>
            </p:txBody>
          </p:sp>
        </mc:Choice>
        <mc:Fallback xmlns="">
          <p:sp>
            <p:nvSpPr>
              <p:cNvPr id="7" name="Object 12"/>
              <p:cNvSpPr txBox="1">
                <a:spLocks noRot="1" noChangeAspect="1" noMove="1" noResize="1" noEditPoints="1" noAdjustHandles="1" noChangeArrowheads="1" noChangeShapeType="1" noTextEdit="1"/>
              </p:cNvSpPr>
              <p:nvPr/>
            </p:nvSpPr>
            <p:spPr>
              <a:xfrm>
                <a:off x="4421138" y="2092236"/>
                <a:ext cx="1447006" cy="1060450"/>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12"/>
              <p:cNvSpPr txBox="1"/>
              <p:nvPr/>
            </p:nvSpPr>
            <p:spPr>
              <a:xfrm>
                <a:off x="4427984" y="3229510"/>
                <a:ext cx="1663600" cy="1022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𝑛</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𝑞</m:t>
                              </m:r>
                            </m:e>
                            <m:sup>
                              <m:r>
                                <a:rPr lang="zh-CN" altLang="en-US" sz="2400" i="1">
                                  <a:solidFill>
                                    <a:srgbClr val="000000"/>
                                  </a:solidFill>
                                  <a:latin typeface="Cambria Math" panose="02040503050406030204" pitchFamily="18" charset="0"/>
                                  <a:ea typeface="+mn-ea"/>
                                </a:rPr>
                                <m:t>2</m:t>
                              </m:r>
                            </m:sup>
                          </m:s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m:t>
                              </m:r>
                            </m:sup>
                          </m:sSubSup>
                        </m:den>
                      </m:f>
                    </m:oMath>
                  </m:oMathPara>
                </a14:m>
                <a:endParaRPr lang="zh-CN" altLang="en-US" sz="2400" dirty="0">
                  <a:ea typeface="+mn-ea"/>
                  <a:cs typeface="Times New Roman" panose="02020603050405020304" pitchFamily="18" charset="0"/>
                </a:endParaRPr>
              </a:p>
            </p:txBody>
          </p:sp>
        </mc:Choice>
        <mc:Fallback xmlns="">
          <p:sp>
            <p:nvSpPr>
              <p:cNvPr id="8" name="Object 12"/>
              <p:cNvSpPr txBox="1">
                <a:spLocks noRot="1" noChangeAspect="1" noMove="1" noResize="1" noEditPoints="1" noAdjustHandles="1" noChangeArrowheads="1" noChangeShapeType="1" noTextEdit="1"/>
              </p:cNvSpPr>
              <p:nvPr/>
            </p:nvSpPr>
            <p:spPr>
              <a:xfrm>
                <a:off x="4427984" y="3229510"/>
                <a:ext cx="1663600" cy="1022400"/>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12"/>
              <p:cNvSpPr txBox="1"/>
              <p:nvPr/>
            </p:nvSpPr>
            <p:spPr>
              <a:xfrm>
                <a:off x="5852518" y="5626849"/>
                <a:ext cx="2895946" cy="10985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𝑛</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𝑞</m:t>
                              </m:r>
                            </m:e>
                            <m:sup>
                              <m:r>
                                <a:rPr lang="zh-CN" altLang="en-US" sz="2400" i="1">
                                  <a:solidFill>
                                    <a:srgbClr val="000000"/>
                                  </a:solidFill>
                                  <a:latin typeface="Cambria Math" panose="02040503050406030204" pitchFamily="18" charset="0"/>
                                  <a:ea typeface="+mn-ea"/>
                                </a:rPr>
                                <m:t>2</m:t>
                              </m:r>
                            </m:sup>
                          </m:s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𝑛</m:t>
                              </m:r>
                            </m:sub>
                            <m:sup>
                              <m:r>
                                <a:rPr lang="zh-CN" altLang="en-US" sz="2400" i="0">
                                  <a:solidFill>
                                    <a:srgbClr val="000000"/>
                                  </a:solidFill>
                                  <a:latin typeface="Cambria Math" panose="02040503050406030204" pitchFamily="18" charset="0"/>
                                  <a:ea typeface="+mn-ea"/>
                                </a:rPr>
                                <m:t>∗</m:t>
                              </m:r>
                            </m:sup>
                          </m:sSub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𝑝</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𝑞</m:t>
                              </m:r>
                            </m:e>
                            <m:sup>
                              <m:r>
                                <a:rPr lang="zh-CN" altLang="en-US" sz="2400" i="1">
                                  <a:solidFill>
                                    <a:srgbClr val="000000"/>
                                  </a:solidFill>
                                  <a:latin typeface="Cambria Math" panose="02040503050406030204" pitchFamily="18" charset="0"/>
                                  <a:ea typeface="+mn-ea"/>
                                </a:rPr>
                                <m:t>2</m:t>
                              </m:r>
                            </m:sup>
                          </m:s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𝑝</m:t>
                              </m:r>
                            </m:sub>
                            <m:sup>
                              <m:r>
                                <a:rPr lang="zh-CN" altLang="en-US" sz="2400" i="0">
                                  <a:solidFill>
                                    <a:srgbClr val="000000"/>
                                  </a:solidFill>
                                  <a:latin typeface="Cambria Math" panose="02040503050406030204" pitchFamily="18" charset="0"/>
                                  <a:ea typeface="+mn-ea"/>
                                </a:rPr>
                                <m:t>∗</m:t>
                              </m:r>
                            </m:sup>
                          </m:sSubSup>
                        </m:den>
                      </m:f>
                    </m:oMath>
                  </m:oMathPara>
                </a14:m>
                <a:endParaRPr lang="zh-CN" altLang="en-US" sz="2400" dirty="0">
                  <a:ea typeface="+mn-ea"/>
                  <a:cs typeface="Times New Roman" panose="02020603050405020304" pitchFamily="18" charset="0"/>
                </a:endParaRPr>
              </a:p>
            </p:txBody>
          </p:sp>
        </mc:Choice>
        <mc:Fallback xmlns="">
          <p:sp>
            <p:nvSpPr>
              <p:cNvPr id="9" name="Object 12"/>
              <p:cNvSpPr txBox="1">
                <a:spLocks noRot="1" noChangeAspect="1" noMove="1" noResize="1" noEditPoints="1" noAdjustHandles="1" noChangeArrowheads="1" noChangeShapeType="1" noTextEdit="1"/>
              </p:cNvSpPr>
              <p:nvPr/>
            </p:nvSpPr>
            <p:spPr>
              <a:xfrm>
                <a:off x="5852518" y="5626849"/>
                <a:ext cx="2895946" cy="1098550"/>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12"/>
              <p:cNvSpPr txBox="1"/>
              <p:nvPr/>
            </p:nvSpPr>
            <p:spPr>
              <a:xfrm>
                <a:off x="6078816" y="4437112"/>
                <a:ext cx="2895946" cy="11557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𝑞</m:t>
                          </m:r>
                        </m:e>
                        <m:sup>
                          <m:r>
                            <a:rPr lang="zh-CN" altLang="en-US" sz="2400" i="1">
                              <a:solidFill>
                                <a:srgbClr val="000000"/>
                              </a:solidFill>
                              <a:latin typeface="Cambria Math" panose="02040503050406030204" pitchFamily="18" charset="0"/>
                              <a:ea typeface="+mn-ea"/>
                            </a:rPr>
                            <m:t>2</m:t>
                          </m:r>
                        </m:sup>
                      </m:sSup>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𝑛</m:t>
                                  </m:r>
                                </m:sub>
                                <m:sup>
                                  <m:r>
                                    <a:rPr lang="zh-CN" altLang="en-US" sz="2400" i="0">
                                      <a:solidFill>
                                        <a:srgbClr val="000000"/>
                                      </a:solidFill>
                                      <a:latin typeface="Cambria Math" panose="02040503050406030204" pitchFamily="18" charset="0"/>
                                      <a:ea typeface="+mn-ea"/>
                                    </a:rPr>
                                    <m:t>∗</m:t>
                                  </m:r>
                                </m:sup>
                              </m:sSub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𝑝</m:t>
                                  </m:r>
                                </m:sub>
                                <m:sup>
                                  <m:r>
                                    <a:rPr lang="zh-CN" altLang="en-US" sz="2400" i="0">
                                      <a:solidFill>
                                        <a:srgbClr val="000000"/>
                                      </a:solidFill>
                                      <a:latin typeface="Cambria Math" panose="02040503050406030204" pitchFamily="18" charset="0"/>
                                      <a:ea typeface="+mn-ea"/>
                                    </a:rPr>
                                    <m:t>∗</m:t>
                                  </m:r>
                                </m:sup>
                              </m:sSubSup>
                            </m:den>
                          </m:f>
                        </m:e>
                      </m:d>
                    </m:oMath>
                  </m:oMathPara>
                </a14:m>
                <a:endParaRPr lang="zh-CN" altLang="en-US" sz="2400" dirty="0">
                  <a:ea typeface="+mn-ea"/>
                  <a:cs typeface="Times New Roman" panose="02020603050405020304" pitchFamily="18" charset="0"/>
                </a:endParaRPr>
              </a:p>
            </p:txBody>
          </p:sp>
        </mc:Choice>
        <mc:Fallback xmlns="">
          <p:sp>
            <p:nvSpPr>
              <p:cNvPr id="10" name="Object 12"/>
              <p:cNvSpPr txBox="1">
                <a:spLocks noRot="1" noChangeAspect="1" noMove="1" noResize="1" noEditPoints="1" noAdjustHandles="1" noChangeArrowheads="1" noChangeShapeType="1" noTextEdit="1"/>
              </p:cNvSpPr>
              <p:nvPr/>
            </p:nvSpPr>
            <p:spPr>
              <a:xfrm>
                <a:off x="6078816" y="4437112"/>
                <a:ext cx="2895946" cy="1155700"/>
              </a:xfrm>
              <a:prstGeom prst="rect">
                <a:avLst/>
              </a:prstGeom>
              <a:blipFill>
                <a:blip r:embed="rId11"/>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wipe(left)">
                                      <p:cBhvr>
                                        <p:cTn id="7" dur="500"/>
                                        <p:tgtEl>
                                          <p:spTgt spid="409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2" grpId="0"/>
      <p:bldP spid="3" grpId="0"/>
      <p:bldP spid="4" grpId="0"/>
      <p:bldP spid="5" grpId="0"/>
      <p:bldP spid="6" grpId="0" animBg="1"/>
      <p:bldP spid="7" grpId="0"/>
      <p:bldP spid="8" grpId="0"/>
      <p:bldP spid="9" grpId="0"/>
      <p:bldP spid="1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0051" name="TextBox 2"/>
          <p:cNvSpPr txBox="1"/>
          <p:nvPr/>
        </p:nvSpPr>
        <p:spPr>
          <a:xfrm>
            <a:off x="357188" y="642938"/>
            <a:ext cx="6143625" cy="55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3000" b="1" dirty="0">
                <a:solidFill>
                  <a:srgbClr val="FF0000"/>
                </a:solidFill>
                <a:latin typeface="Times New Roman" panose="02020603050405020304" pitchFamily="18" charset="0"/>
                <a:cs typeface="Times New Roman" panose="02020603050405020304" pitchFamily="18" charset="0"/>
              </a:rPr>
              <a:t>2.</a:t>
            </a:r>
            <a:r>
              <a:rPr lang="zh-CN" altLang="en-US" sz="3000" b="1" dirty="0">
                <a:solidFill>
                  <a:srgbClr val="FF0000"/>
                </a:solidFill>
                <a:latin typeface="Times New Roman" panose="02020603050405020304" pitchFamily="18" charset="0"/>
                <a:cs typeface="Times New Roman" panose="02020603050405020304" pitchFamily="18" charset="0"/>
              </a:rPr>
              <a:t>各向异性、多能谷下的电导率</a:t>
            </a:r>
            <a:endParaRPr lang="en-US" altLang="zh-CN" sz="3000" b="1" dirty="0">
              <a:solidFill>
                <a:srgbClr val="FF0000"/>
              </a:solidFill>
              <a:latin typeface="Times New Roman" panose="02020603050405020304" pitchFamily="18" charset="0"/>
              <a:ea typeface="Times New Roman" panose="02020603050405020304" pitchFamily="18" charset="0"/>
            </a:endParaRPr>
          </a:p>
        </p:txBody>
      </p:sp>
      <p:pic>
        <p:nvPicPr>
          <p:cNvPr id="130052" name="Picture 33"/>
          <p:cNvPicPr>
            <a:picLocks noChangeAspect="1"/>
          </p:cNvPicPr>
          <p:nvPr/>
        </p:nvPicPr>
        <p:blipFill>
          <a:blip r:embed="rId3"/>
          <a:stretch>
            <a:fillRect/>
          </a:stretch>
        </p:blipFill>
        <p:spPr>
          <a:xfrm>
            <a:off x="5857875" y="642938"/>
            <a:ext cx="3286125" cy="3182937"/>
          </a:xfrm>
          <a:prstGeom prst="rect">
            <a:avLst/>
          </a:prstGeom>
          <a:noFill/>
          <a:ln w="9525">
            <a:noFill/>
          </a:ln>
        </p:spPr>
      </p:pic>
      <mc:AlternateContent xmlns:mc="http://schemas.openxmlformats.org/markup-compatibility/2006" xmlns:a14="http://schemas.microsoft.com/office/drawing/2010/main">
        <mc:Choice Requires="a14">
          <p:sp>
            <p:nvSpPr>
              <p:cNvPr id="130053" name="Object 4"/>
              <p:cNvSpPr txBox="1"/>
              <p:nvPr/>
            </p:nvSpPr>
            <p:spPr>
              <a:xfrm>
                <a:off x="6086475" y="714375"/>
                <a:ext cx="392113" cy="542925"/>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𝜀</m:t>
                              </m:r>
                            </m:e>
                          </m:acc>
                        </m:e>
                        <m:sub>
                          <m:r>
                            <a:rPr lang="zh-CN" altLang="en-US" i="1">
                              <a:solidFill>
                                <a:srgbClr val="000000"/>
                              </a:solidFill>
                              <a:latin typeface="Cambria Math" panose="02040503050406030204" pitchFamily="18" charset="0"/>
                            </a:rPr>
                            <m:t>𝑧</m:t>
                          </m:r>
                        </m:sub>
                      </m:sSub>
                    </m:oMath>
                  </m:oMathPara>
                </a14:m>
                <a:endParaRPr lang="zh-CN" altLang="en-US"/>
              </a:p>
            </p:txBody>
          </p:sp>
        </mc:Choice>
        <mc:Fallback xmlns="">
          <p:sp>
            <p:nvSpPr>
              <p:cNvPr id="130053" name="Object 4"/>
              <p:cNvSpPr txBox="1">
                <a:spLocks noRot="1" noChangeAspect="1" noMove="1" noResize="1" noEditPoints="1" noAdjustHandles="1" noChangeArrowheads="1" noChangeShapeType="1" noTextEdit="1"/>
              </p:cNvSpPr>
              <p:nvPr/>
            </p:nvSpPr>
            <p:spPr>
              <a:xfrm>
                <a:off x="6086475" y="714375"/>
                <a:ext cx="392113" cy="542925"/>
              </a:xfrm>
              <a:prstGeom prst="rect">
                <a:avLst/>
              </a:prstGeom>
              <a:blipFill>
                <a:blip r:embed="rId4"/>
                <a:stretch>
                  <a:fillRect/>
                </a:stretch>
              </a:blipFill>
              <a:ln w="38100">
                <a:noFill/>
                <a:miter/>
              </a:ln>
            </p:spPr>
            <p:txBody>
              <a:bodyPr/>
              <a:lstStyle/>
              <a:p>
                <a:r>
                  <a:rPr lang="zh-CN" altLang="en-US">
                    <a:noFill/>
                  </a:rPr>
                  <a:t> </a:t>
                </a:r>
              </a:p>
            </p:txBody>
          </p:sp>
        </mc:Fallback>
      </mc:AlternateContent>
      <p:cxnSp>
        <p:nvCxnSpPr>
          <p:cNvPr id="130054" name="Straight Arrow Connector 6"/>
          <p:cNvCxnSpPr/>
          <p:nvPr/>
        </p:nvCxnSpPr>
        <p:spPr>
          <a:xfrm rot="5400000" flipH="1" flipV="1">
            <a:off x="5657850" y="1212850"/>
            <a:ext cx="857250" cy="1588"/>
          </a:xfrm>
          <a:prstGeom prst="straightConnector1">
            <a:avLst/>
          </a:prstGeom>
          <a:ln w="31750" cap="flat" cmpd="sng">
            <a:solidFill>
              <a:srgbClr val="3333FF"/>
            </a:solidFill>
            <a:prstDash val="solid"/>
            <a:headEnd type="none" w="med" len="med"/>
            <a:tailEnd type="arrow" w="med" len="med"/>
          </a:ln>
        </p:spPr>
      </p:cxnSp>
      <mc:AlternateContent xmlns:mc="http://schemas.openxmlformats.org/markup-compatibility/2006" xmlns:a14="http://schemas.microsoft.com/office/drawing/2010/main">
        <mc:Choice Requires="a14">
          <p:sp>
            <p:nvSpPr>
              <p:cNvPr id="40965" name="Object 12"/>
              <p:cNvSpPr txBox="1"/>
              <p:nvPr/>
            </p:nvSpPr>
            <p:spPr>
              <a:xfrm>
                <a:off x="1050925" y="1228725"/>
                <a:ext cx="3161035" cy="10033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[100]</m:t>
                          </m:r>
                        </m:num>
                        <m:den>
                          <m:r>
                            <a:rPr lang="zh-CN" altLang="en-US" sz="2600" i="1">
                              <a:solidFill>
                                <a:srgbClr val="000000"/>
                              </a:solidFill>
                              <a:latin typeface="Cambria Math" panose="02040503050406030204" pitchFamily="18" charset="0"/>
                              <a:ea typeface="+mn-ea"/>
                            </a:rPr>
                            <m:t>[</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1</m:t>
                              </m:r>
                            </m:e>
                          </m:acc>
                          <m:r>
                            <a:rPr lang="zh-CN" altLang="en-US" sz="2600" i="1">
                              <a:solidFill>
                                <a:srgbClr val="000000"/>
                              </a:solidFill>
                              <a:latin typeface="Cambria Math" panose="02040503050406030204" pitchFamily="18" charset="0"/>
                              <a:ea typeface="+mn-ea"/>
                            </a:rPr>
                            <m:t>00]</m:t>
                          </m:r>
                        </m:den>
                      </m:f>
                      <m:m>
                        <m:mPr>
                          <m:plcHide m:val="on"/>
                          <m:mcs>
                            <m:mc>
                              <m:mcPr>
                                <m:count m:val="2"/>
                                <m:mcJc m:val="center"/>
                              </m:mcPr>
                            </m:mc>
                          </m:mcs>
                          <m:ctrlPr>
                            <a:rPr lang="zh-CN" altLang="en-US" sz="2600" i="1">
                              <a:solidFill>
                                <a:srgbClr val="000000"/>
                              </a:solidFill>
                              <a:latin typeface="Cambria Math" panose="02040503050406030204" pitchFamily="18" charset="0"/>
                              <a:ea typeface="+mn-ea"/>
                            </a:rPr>
                          </m:ctrlPr>
                        </m:mPr>
                        <m:mr>
                          <m:e/>
                          <m:e/>
                        </m:mr>
                      </m:m>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𝑡</m:t>
                              </m:r>
                            </m:sub>
                            <m:sup>
                              <m:r>
                                <a:rPr lang="zh-CN" altLang="en-US" sz="2600" i="1">
                                  <a:solidFill>
                                    <a:srgbClr val="000000"/>
                                  </a:solidFill>
                                  <a:latin typeface="Cambria Math" panose="02040503050406030204" pitchFamily="18" charset="0"/>
                                  <a:ea typeface="+mn-ea"/>
                                </a:rPr>
                                <m:t>∗</m:t>
                              </m:r>
                            </m:sup>
                          </m:sSubSup>
                        </m:den>
                      </m:f>
                    </m:oMath>
                  </m:oMathPara>
                </a14:m>
                <a:endParaRPr lang="zh-CN" altLang="en-US" sz="2600" dirty="0">
                  <a:ea typeface="+mn-ea"/>
                  <a:cs typeface="Times New Roman" panose="02020603050405020304" pitchFamily="18" charset="0"/>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1050925" y="1228725"/>
                <a:ext cx="3161035" cy="1003300"/>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2"/>
              <p:cNvSpPr txBox="1"/>
              <p:nvPr/>
            </p:nvSpPr>
            <p:spPr>
              <a:xfrm>
                <a:off x="1044575" y="2259013"/>
                <a:ext cx="3167385" cy="10033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[010]</m:t>
                          </m:r>
                        </m:num>
                        <m:den>
                          <m:r>
                            <a:rPr lang="zh-CN" altLang="en-US" sz="2600" i="1">
                              <a:solidFill>
                                <a:srgbClr val="000000"/>
                              </a:solidFill>
                              <a:latin typeface="Cambria Math" panose="02040503050406030204" pitchFamily="18" charset="0"/>
                              <a:ea typeface="+mn-ea"/>
                            </a:rPr>
                            <m:t>[0</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1</m:t>
                              </m:r>
                            </m:e>
                          </m:acc>
                          <m:r>
                            <a:rPr lang="zh-CN" altLang="en-US" sz="2600" i="1">
                              <a:solidFill>
                                <a:srgbClr val="000000"/>
                              </a:solidFill>
                              <a:latin typeface="Cambria Math" panose="02040503050406030204" pitchFamily="18" charset="0"/>
                              <a:ea typeface="+mn-ea"/>
                            </a:rPr>
                            <m:t>0]</m:t>
                          </m:r>
                        </m:den>
                      </m:f>
                      <m:m>
                        <m:mPr>
                          <m:plcHide m:val="on"/>
                          <m:mcs>
                            <m:mc>
                              <m:mcPr>
                                <m:count m:val="2"/>
                                <m:mcJc m:val="center"/>
                              </m:mcPr>
                            </m:mc>
                          </m:mcs>
                          <m:ctrlPr>
                            <a:rPr lang="zh-CN" altLang="en-US" sz="2600" i="1">
                              <a:solidFill>
                                <a:srgbClr val="000000"/>
                              </a:solidFill>
                              <a:latin typeface="Cambria Math" panose="02040503050406030204" pitchFamily="18" charset="0"/>
                              <a:ea typeface="+mn-ea"/>
                            </a:rPr>
                          </m:ctrlPr>
                        </m:mPr>
                        <m:mr>
                          <m:e/>
                          <m:e/>
                        </m:mr>
                      </m:m>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2</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𝑡</m:t>
                              </m:r>
                            </m:sub>
                            <m:sup>
                              <m:r>
                                <a:rPr lang="zh-CN" altLang="en-US" sz="2600" i="1">
                                  <a:solidFill>
                                    <a:srgbClr val="000000"/>
                                  </a:solidFill>
                                  <a:latin typeface="Cambria Math" panose="02040503050406030204" pitchFamily="18" charset="0"/>
                                  <a:ea typeface="+mn-ea"/>
                                </a:rPr>
                                <m:t>∗</m:t>
                              </m:r>
                            </m:sup>
                          </m:sSubSup>
                        </m:den>
                      </m:f>
                    </m:oMath>
                  </m:oMathPara>
                </a14:m>
                <a:endParaRPr lang="zh-CN" altLang="en-US" sz="2600" dirty="0">
                  <a:ea typeface="+mn-ea"/>
                  <a:cs typeface="Times New Roman" panose="02020603050405020304" pitchFamily="18" charset="0"/>
                </a:endParaRPr>
              </a:p>
            </p:txBody>
          </p:sp>
        </mc:Choice>
        <mc:Fallback xmlns="">
          <p:sp>
            <p:nvSpPr>
              <p:cNvPr id="2" name="Object 12"/>
              <p:cNvSpPr txBox="1">
                <a:spLocks noRot="1" noChangeAspect="1" noMove="1" noResize="1" noEditPoints="1" noAdjustHandles="1" noChangeArrowheads="1" noChangeShapeType="1" noTextEdit="1"/>
              </p:cNvSpPr>
              <p:nvPr/>
            </p:nvSpPr>
            <p:spPr>
              <a:xfrm>
                <a:off x="1044575" y="2259013"/>
                <a:ext cx="3167385" cy="100330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12"/>
              <p:cNvSpPr txBox="1"/>
              <p:nvPr/>
            </p:nvSpPr>
            <p:spPr>
              <a:xfrm>
                <a:off x="1041400" y="3286125"/>
                <a:ext cx="3167385" cy="10033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[001]</m:t>
                          </m:r>
                        </m:num>
                        <m:den>
                          <m:r>
                            <a:rPr lang="zh-CN" altLang="en-US" sz="2600" i="1">
                              <a:solidFill>
                                <a:srgbClr val="000000"/>
                              </a:solidFill>
                              <a:latin typeface="Cambria Math" panose="02040503050406030204" pitchFamily="18" charset="0"/>
                              <a:ea typeface="+mn-ea"/>
                            </a:rPr>
                            <m:t>[00</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1</m:t>
                              </m:r>
                            </m:e>
                          </m:acc>
                          <m:r>
                            <a:rPr lang="zh-CN" altLang="en-US" sz="2600" i="1">
                              <a:solidFill>
                                <a:srgbClr val="000000"/>
                              </a:solidFill>
                              <a:latin typeface="Cambria Math" panose="02040503050406030204" pitchFamily="18" charset="0"/>
                              <a:ea typeface="+mn-ea"/>
                            </a:rPr>
                            <m:t>]</m:t>
                          </m:r>
                        </m:den>
                      </m:f>
                      <m:m>
                        <m:mPr>
                          <m:plcHide m:val="on"/>
                          <m:mcs>
                            <m:mc>
                              <m:mcPr>
                                <m:count m:val="2"/>
                                <m:mcJc m:val="center"/>
                              </m:mcPr>
                            </m:mc>
                          </m:mcs>
                          <m:ctrlPr>
                            <a:rPr lang="zh-CN" altLang="en-US" sz="2600" i="1">
                              <a:solidFill>
                                <a:srgbClr val="000000"/>
                              </a:solidFill>
                              <a:latin typeface="Cambria Math" panose="02040503050406030204" pitchFamily="18" charset="0"/>
                              <a:ea typeface="+mn-ea"/>
                            </a:rPr>
                          </m:ctrlPr>
                        </m:mPr>
                        <m:mr>
                          <m:e/>
                          <m:e/>
                        </m:mr>
                      </m:m>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3</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m:rPr>
                                  <m:sty m:val="p"/>
                                </m:rPr>
                                <a:rPr lang="zh-CN" altLang="en-US" sz="2600" i="0">
                                  <a:solidFill>
                                    <a:srgbClr val="000000"/>
                                  </a:solidFill>
                                  <a:latin typeface="Cambria Math" panose="02040503050406030204" pitchFamily="18" charset="0"/>
                                  <a:ea typeface="+mn-ea"/>
                                </a:rPr>
                                <m:t>l</m:t>
                              </m:r>
                            </m:sub>
                            <m:sup>
                              <m:r>
                                <a:rPr lang="zh-CN" altLang="en-US" sz="2600" i="1">
                                  <a:solidFill>
                                    <a:srgbClr val="000000"/>
                                  </a:solidFill>
                                  <a:latin typeface="Cambria Math" panose="02040503050406030204" pitchFamily="18" charset="0"/>
                                  <a:ea typeface="+mn-ea"/>
                                </a:rPr>
                                <m:t>∗</m:t>
                              </m:r>
                            </m:sup>
                          </m:sSubSup>
                        </m:den>
                      </m:f>
                    </m:oMath>
                  </m:oMathPara>
                </a14:m>
                <a:endParaRPr lang="zh-CN" altLang="en-US" sz="2600" dirty="0">
                  <a:ea typeface="+mn-ea"/>
                  <a:cs typeface="Times New Roman" panose="02020603050405020304" pitchFamily="18" charset="0"/>
                </a:endParaRPr>
              </a:p>
            </p:txBody>
          </p:sp>
        </mc:Choice>
        <mc:Fallback xmlns="">
          <p:sp>
            <p:nvSpPr>
              <p:cNvPr id="5" name="Object 12"/>
              <p:cNvSpPr txBox="1">
                <a:spLocks noRot="1" noChangeAspect="1" noMove="1" noResize="1" noEditPoints="1" noAdjustHandles="1" noChangeArrowheads="1" noChangeShapeType="1" noTextEdit="1"/>
              </p:cNvSpPr>
              <p:nvPr/>
            </p:nvSpPr>
            <p:spPr>
              <a:xfrm>
                <a:off x="1041400" y="3286125"/>
                <a:ext cx="3167385" cy="1003300"/>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12"/>
              <p:cNvSpPr txBox="1"/>
              <p:nvPr/>
            </p:nvSpPr>
            <p:spPr>
              <a:xfrm>
                <a:off x="693738" y="4437821"/>
                <a:ext cx="4958382" cy="914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e>
                        <m:sub>
                          <m:r>
                            <a:rPr lang="zh-CN" altLang="en-US" sz="2600" i="1">
                              <a:solidFill>
                                <a:srgbClr val="000000"/>
                              </a:solidFill>
                              <a:latin typeface="Cambria Math" panose="02040503050406030204" pitchFamily="18" charset="0"/>
                              <a:ea typeface="+mn-ea"/>
                            </a:rPr>
                            <m:t>𝑧</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3</m:t>
                          </m:r>
                        </m:den>
                      </m:f>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1</m:t>
                          </m:r>
                        </m:sub>
                      </m:sSub>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e>
                        <m:sub>
                          <m:r>
                            <a:rPr lang="zh-CN" altLang="en-US" sz="2600" i="1">
                              <a:solidFill>
                                <a:srgbClr val="000000"/>
                              </a:solidFill>
                              <a:latin typeface="Cambria Math" panose="02040503050406030204" pitchFamily="18" charset="0"/>
                              <a:ea typeface="+mn-ea"/>
                            </a:rPr>
                            <m:t>𝑧</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3</m:t>
                          </m:r>
                        </m:den>
                      </m:f>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2</m:t>
                          </m:r>
                        </m:sub>
                      </m:sSub>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e>
                        <m:sub>
                          <m:r>
                            <a:rPr lang="zh-CN" altLang="en-US" sz="2600" i="1">
                              <a:solidFill>
                                <a:srgbClr val="000000"/>
                              </a:solidFill>
                              <a:latin typeface="Cambria Math" panose="02040503050406030204" pitchFamily="18" charset="0"/>
                              <a:ea typeface="+mn-ea"/>
                            </a:rPr>
                            <m:t>𝑧</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3</m:t>
                          </m:r>
                        </m:den>
                      </m:f>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3</m:t>
                          </m:r>
                        </m:sub>
                      </m:sSub>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e>
                        <m:sub>
                          <m:r>
                            <a:rPr lang="zh-CN" altLang="en-US" sz="2600" i="1">
                              <a:solidFill>
                                <a:srgbClr val="000000"/>
                              </a:solidFill>
                              <a:latin typeface="Cambria Math" panose="02040503050406030204" pitchFamily="18" charset="0"/>
                              <a:ea typeface="+mn-ea"/>
                            </a:rPr>
                            <m:t>𝑧</m:t>
                          </m:r>
                        </m:sub>
                      </m:sSub>
                    </m:oMath>
                  </m:oMathPara>
                </a14:m>
                <a:endParaRPr lang="zh-CN" altLang="en-US" sz="2600" dirty="0">
                  <a:ea typeface="+mn-ea"/>
                  <a:cs typeface="Times New Roman" panose="02020603050405020304" pitchFamily="18" charset="0"/>
                </a:endParaRPr>
              </a:p>
            </p:txBody>
          </p:sp>
        </mc:Choice>
        <mc:Fallback xmlns="">
          <p:sp>
            <p:nvSpPr>
              <p:cNvPr id="8" name="Object 12"/>
              <p:cNvSpPr txBox="1">
                <a:spLocks noRot="1" noChangeAspect="1" noMove="1" noResize="1" noEditPoints="1" noAdjustHandles="1" noChangeArrowheads="1" noChangeShapeType="1" noTextEdit="1"/>
              </p:cNvSpPr>
              <p:nvPr/>
            </p:nvSpPr>
            <p:spPr>
              <a:xfrm>
                <a:off x="693738" y="4437821"/>
                <a:ext cx="4958382" cy="914400"/>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12"/>
              <p:cNvSpPr txBox="1"/>
              <p:nvPr/>
            </p:nvSpPr>
            <p:spPr>
              <a:xfrm>
                <a:off x="5364088" y="4322861"/>
                <a:ext cx="3646363" cy="11223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𝑞</m:t>
                          </m:r>
                        </m:e>
                        <m:sup>
                          <m:r>
                            <a:rPr lang="zh-CN" altLang="en-US" sz="2600" i="1">
                              <a:solidFill>
                                <a:srgbClr val="000000"/>
                              </a:solidFill>
                              <a:latin typeface="Cambria Math" panose="02040503050406030204" pitchFamily="18" charset="0"/>
                              <a:ea typeface="+mn-ea"/>
                            </a:rPr>
                            <m:t>2</m:t>
                          </m:r>
                        </m:sup>
                      </m:sSup>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m:rPr>
                              <m:sty m:val="p"/>
                            </m:rPr>
                            <a:rPr lang="zh-CN" altLang="en-US" sz="2600" i="0">
                              <a:solidFill>
                                <a:srgbClr val="000000"/>
                              </a:solidFill>
                              <a:latin typeface="Cambria Math" panose="02040503050406030204" pitchFamily="18" charset="0"/>
                              <a:ea typeface="+mn-ea"/>
                            </a:rPr>
                            <m:t>n</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3</m:t>
                          </m:r>
                        </m:den>
                      </m:f>
                      <m:d>
                        <m:dPr>
                          <m:ctrlPr>
                            <a:rPr lang="zh-CN" altLang="en-US" sz="2600" i="1">
                              <a:solidFill>
                                <a:srgbClr val="000000"/>
                              </a:solidFill>
                              <a:latin typeface="Cambria Math" panose="02040503050406030204" pitchFamily="18" charset="0"/>
                              <a:ea typeface="+mn-ea"/>
                            </a:rPr>
                          </m:ctrlPr>
                        </m:dPr>
                        <m:e>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2</m:t>
                              </m:r>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𝑡</m:t>
                                  </m:r>
                                </m:sub>
                                <m:sup>
                                  <m:r>
                                    <a:rPr lang="zh-CN" altLang="en-US" sz="2600" i="1">
                                      <a:solidFill>
                                        <a:srgbClr val="000000"/>
                                      </a:solidFill>
                                      <a:latin typeface="Cambria Math" panose="02040503050406030204" pitchFamily="18" charset="0"/>
                                      <a:ea typeface="+mn-ea"/>
                                    </a:rPr>
                                    <m:t>∗</m:t>
                                  </m:r>
                                </m:sup>
                              </m:sSubSup>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𝑙</m:t>
                                  </m:r>
                                </m:sub>
                                <m:sup>
                                  <m:r>
                                    <a:rPr lang="zh-CN" altLang="en-US" sz="2600" i="1">
                                      <a:solidFill>
                                        <a:srgbClr val="000000"/>
                                      </a:solidFill>
                                      <a:latin typeface="Cambria Math" panose="02040503050406030204" pitchFamily="18" charset="0"/>
                                      <a:ea typeface="+mn-ea"/>
                                    </a:rPr>
                                    <m:t>∗</m:t>
                                  </m:r>
                                </m:sup>
                              </m:sSubSup>
                            </m:den>
                          </m:f>
                        </m:e>
                      </m:d>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e>
                        <m:sub>
                          <m:r>
                            <a:rPr lang="zh-CN" altLang="en-US" sz="2600" i="1">
                              <a:solidFill>
                                <a:srgbClr val="000000"/>
                              </a:solidFill>
                              <a:latin typeface="Cambria Math" panose="02040503050406030204" pitchFamily="18" charset="0"/>
                              <a:ea typeface="+mn-ea"/>
                            </a:rPr>
                            <m:t>𝑧</m:t>
                          </m:r>
                        </m:sub>
                      </m:sSub>
                    </m:oMath>
                  </m:oMathPara>
                </a14:m>
                <a:endParaRPr lang="zh-CN" altLang="en-US" sz="2600" dirty="0">
                  <a:ea typeface="+mn-ea"/>
                  <a:cs typeface="Times New Roman" panose="02020603050405020304" pitchFamily="18" charset="0"/>
                </a:endParaRPr>
              </a:p>
            </p:txBody>
          </p:sp>
        </mc:Choice>
        <mc:Fallback xmlns="">
          <p:sp>
            <p:nvSpPr>
              <p:cNvPr id="9" name="Object 12"/>
              <p:cNvSpPr txBox="1">
                <a:spLocks noRot="1" noChangeAspect="1" noMove="1" noResize="1" noEditPoints="1" noAdjustHandles="1" noChangeArrowheads="1" noChangeShapeType="1" noTextEdit="1"/>
              </p:cNvSpPr>
              <p:nvPr/>
            </p:nvSpPr>
            <p:spPr>
              <a:xfrm>
                <a:off x="5364088" y="4322861"/>
                <a:ext cx="3646363" cy="1122363"/>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12"/>
              <p:cNvSpPr txBox="1"/>
              <p:nvPr/>
            </p:nvSpPr>
            <p:spPr>
              <a:xfrm>
                <a:off x="642938" y="5532090"/>
                <a:ext cx="3064966" cy="11223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𝑐</m:t>
                              </m:r>
                            </m:sub>
                            <m:sup>
                              <m:r>
                                <a:rPr lang="zh-CN" altLang="en-US" sz="2600" i="1">
                                  <a:solidFill>
                                    <a:srgbClr val="000000"/>
                                  </a:solidFill>
                                  <a:latin typeface="Cambria Math" panose="02040503050406030204" pitchFamily="18" charset="0"/>
                                  <a:ea typeface="+mn-ea"/>
                                </a:rPr>
                                <m:t>∗</m:t>
                              </m:r>
                            </m:sup>
                          </m:sSubSup>
                        </m:den>
                      </m:f>
                      <m:r>
                        <a:rPr lang="zh-CN" altLang="en-US" sz="2600" b="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3</m:t>
                          </m:r>
                        </m:den>
                      </m:f>
                      <m:d>
                        <m:dPr>
                          <m:ctrlPr>
                            <a:rPr lang="zh-CN" altLang="en-US" sz="2600" i="1">
                              <a:solidFill>
                                <a:srgbClr val="000000"/>
                              </a:solidFill>
                              <a:latin typeface="Cambria Math" panose="02040503050406030204" pitchFamily="18" charset="0"/>
                              <a:ea typeface="+mn-ea"/>
                            </a:rPr>
                          </m:ctrlPr>
                        </m:dPr>
                        <m:e>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2</m:t>
                              </m:r>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𝑡</m:t>
                                  </m:r>
                                </m:sub>
                                <m:sup>
                                  <m:r>
                                    <a:rPr lang="zh-CN" altLang="en-US" sz="2600" i="1">
                                      <a:solidFill>
                                        <a:srgbClr val="000000"/>
                                      </a:solidFill>
                                      <a:latin typeface="Cambria Math" panose="02040503050406030204" pitchFamily="18" charset="0"/>
                                      <a:ea typeface="+mn-ea"/>
                                    </a:rPr>
                                    <m:t>∗</m:t>
                                  </m:r>
                                </m:sup>
                              </m:sSubSup>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𝑙</m:t>
                                  </m:r>
                                </m:sub>
                                <m:sup>
                                  <m:r>
                                    <a:rPr lang="zh-CN" altLang="en-US" sz="2600" i="1">
                                      <a:solidFill>
                                        <a:srgbClr val="000000"/>
                                      </a:solidFill>
                                      <a:latin typeface="Cambria Math" panose="02040503050406030204" pitchFamily="18" charset="0"/>
                                      <a:ea typeface="+mn-ea"/>
                                    </a:rPr>
                                    <m:t>∗</m:t>
                                  </m:r>
                                </m:sup>
                              </m:sSubSup>
                            </m:den>
                          </m:f>
                        </m:e>
                      </m:d>
                    </m:oMath>
                  </m:oMathPara>
                </a14:m>
                <a:endParaRPr lang="zh-CN" altLang="en-US" sz="2600" dirty="0">
                  <a:ea typeface="+mn-ea"/>
                  <a:cs typeface="Times New Roman" panose="02020603050405020304" pitchFamily="18" charset="0"/>
                </a:endParaRPr>
              </a:p>
            </p:txBody>
          </p:sp>
        </mc:Choice>
        <mc:Fallback xmlns="">
          <p:sp>
            <p:nvSpPr>
              <p:cNvPr id="10" name="Object 12"/>
              <p:cNvSpPr txBox="1">
                <a:spLocks noRot="1" noChangeAspect="1" noMove="1" noResize="1" noEditPoints="1" noAdjustHandles="1" noChangeArrowheads="1" noChangeShapeType="1" noTextEdit="1"/>
              </p:cNvSpPr>
              <p:nvPr/>
            </p:nvSpPr>
            <p:spPr>
              <a:xfrm>
                <a:off x="642938" y="5532090"/>
                <a:ext cx="3064966" cy="1122362"/>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2"/>
              <p:cNvSpPr txBox="1"/>
              <p:nvPr/>
            </p:nvSpPr>
            <p:spPr>
              <a:xfrm>
                <a:off x="4080049" y="5651812"/>
                <a:ext cx="1716087" cy="914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m:rPr>
                              <m:sty m:val="p"/>
                            </m:rPr>
                            <a:rPr lang="zh-CN" altLang="en-US" sz="2600" i="0">
                              <a:solidFill>
                                <a:srgbClr val="000000"/>
                              </a:solidFill>
                              <a:latin typeface="Cambria Math" panose="02040503050406030204" pitchFamily="18" charset="0"/>
                              <a:ea typeface="+mn-ea"/>
                            </a:rPr>
                            <m:t>c</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num>
                        <m:den>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𝑐</m:t>
                              </m:r>
                            </m:sub>
                            <m:sup>
                              <m:r>
                                <a:rPr lang="zh-CN" altLang="en-US" sz="2600" i="0">
                                  <a:solidFill>
                                    <a:srgbClr val="000000"/>
                                  </a:solidFill>
                                  <a:latin typeface="Cambria Math" panose="02040503050406030204" pitchFamily="18" charset="0"/>
                                  <a:ea typeface="+mn-ea"/>
                                </a:rPr>
                                <m:t>∗</m:t>
                              </m:r>
                            </m:sup>
                          </m:sSubSup>
                        </m:den>
                      </m:f>
                    </m:oMath>
                  </m:oMathPara>
                </a14:m>
                <a:endParaRPr lang="zh-CN" altLang="en-US" sz="2600" dirty="0">
                  <a:ea typeface="+mn-ea"/>
                  <a:cs typeface="Times New Roman" panose="02020603050405020304" pitchFamily="18" charset="0"/>
                </a:endParaRPr>
              </a:p>
            </p:txBody>
          </p:sp>
        </mc:Choice>
        <mc:Fallback xmlns="">
          <p:sp>
            <p:nvSpPr>
              <p:cNvPr id="11" name="Object 12"/>
              <p:cNvSpPr txBox="1">
                <a:spLocks noRot="1" noChangeAspect="1" noMove="1" noResize="1" noEditPoints="1" noAdjustHandles="1" noChangeArrowheads="1" noChangeShapeType="1" noTextEdit="1"/>
              </p:cNvSpPr>
              <p:nvPr/>
            </p:nvSpPr>
            <p:spPr>
              <a:xfrm>
                <a:off x="4080049" y="5651812"/>
                <a:ext cx="1716087" cy="914400"/>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12"/>
              <p:cNvSpPr txBox="1"/>
              <p:nvPr/>
            </p:nvSpPr>
            <p:spPr>
              <a:xfrm>
                <a:off x="5968504" y="5517232"/>
                <a:ext cx="2923976" cy="10636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𝜎</m:t>
                      </m:r>
                      <m:r>
                        <a:rPr lang="zh-CN" altLang="en-US" sz="2600" b="0" i="1">
                          <a:solidFill>
                            <a:srgbClr val="000000"/>
                          </a:solidFill>
                          <a:latin typeface="Cambria Math" panose="02040503050406030204" pitchFamily="18" charset="0"/>
                          <a:ea typeface="+mn-ea"/>
                        </a:rPr>
                        <m:t>=</m:t>
                      </m:r>
                      <m:r>
                        <m:rPr>
                          <m:nor/>
                        </m:rPr>
                        <a:rPr lang="zh-CN" altLang="en-US" sz="2600" b="0" i="1">
                          <a:solidFill>
                            <a:srgbClr val="000000"/>
                          </a:solidFill>
                          <a:ea typeface="+mn-ea"/>
                          <a:cs typeface="Times New Roman" panose="02020603050405020304" pitchFamily="18" charset="0"/>
                        </a:rPr>
                        <m:t>nq</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𝑐</m:t>
                          </m:r>
                        </m:sub>
                      </m:sSub>
                      <m:r>
                        <a:rPr lang="zh-CN" altLang="en-US" sz="2600" b="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nor/>
                            </m:rPr>
                            <a:rPr lang="zh-CN" altLang="en-US" sz="2600" b="0" i="1">
                              <a:solidFill>
                                <a:srgbClr val="000000"/>
                              </a:solidFill>
                              <a:ea typeface="+mn-ea"/>
                              <a:cs typeface="Times New Roman" panose="02020603050405020304" pitchFamily="18" charset="0"/>
                            </a:rPr>
                            <m:t>n</m:t>
                          </m:r>
                          <m:sSup>
                            <m:sSupPr>
                              <m:ctrlPr>
                                <a:rPr lang="zh-CN" altLang="en-US" sz="2600" i="1">
                                  <a:solidFill>
                                    <a:srgbClr val="000000"/>
                                  </a:solidFill>
                                  <a:latin typeface="Cambria Math" panose="02040503050406030204" pitchFamily="18" charset="0"/>
                                  <a:ea typeface="+mn-ea"/>
                                </a:rPr>
                              </m:ctrlPr>
                            </m:sSupPr>
                            <m:e>
                              <m:r>
                                <m:rPr>
                                  <m:nor/>
                                </m:rPr>
                                <a:rPr lang="zh-CN" altLang="en-US" sz="2600" b="0" i="1">
                                  <a:solidFill>
                                    <a:srgbClr val="000000"/>
                                  </a:solidFill>
                                  <a:ea typeface="+mn-ea"/>
                                  <a:cs typeface="Times New Roman" panose="02020603050405020304" pitchFamily="18" charset="0"/>
                                </a:rPr>
                                <m:t>q</m:t>
                              </m:r>
                            </m:e>
                            <m:sup>
                              <m:r>
                                <a:rPr lang="zh-CN" altLang="en-US" sz="2600" i="1">
                                  <a:solidFill>
                                    <a:srgbClr val="000000"/>
                                  </a:solidFill>
                                  <a:latin typeface="Cambria Math" panose="02040503050406030204" pitchFamily="18" charset="0"/>
                                  <a:ea typeface="+mn-ea"/>
                                </a:rPr>
                                <m:t>2</m:t>
                              </m:r>
                            </m:sup>
                          </m:sSup>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m:rPr>
                                  <m:sty m:val="p"/>
                                </m:rPr>
                                <a:rPr lang="zh-CN" altLang="en-US" sz="2600" i="0">
                                  <a:solidFill>
                                    <a:srgbClr val="000000"/>
                                  </a:solidFill>
                                  <a:latin typeface="Cambria Math" panose="02040503050406030204" pitchFamily="18" charset="0"/>
                                  <a:ea typeface="+mn-ea"/>
                                </a:rPr>
                                <m:t>n</m:t>
                              </m:r>
                            </m:sub>
                          </m:sSub>
                        </m:num>
                        <m:den>
                          <m:sSubSup>
                            <m:sSubSupPr>
                              <m:ctrlPr>
                                <a:rPr lang="zh-CN" altLang="en-US" sz="2600" i="1">
                                  <a:solidFill>
                                    <a:srgbClr val="000000"/>
                                  </a:solidFill>
                                  <a:latin typeface="Cambria Math" panose="02040503050406030204" pitchFamily="18" charset="0"/>
                                  <a:ea typeface="+mn-ea"/>
                                </a:rPr>
                              </m:ctrlPr>
                            </m:sSubSupPr>
                            <m:e>
                              <m:r>
                                <a:rPr lang="zh-CN" altLang="en-US" sz="2600" b="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𝑐</m:t>
                              </m:r>
                            </m:sub>
                            <m:sup>
                              <m:r>
                                <a:rPr lang="zh-CN" altLang="en-US" sz="2600" i="0">
                                  <a:solidFill>
                                    <a:srgbClr val="000000"/>
                                  </a:solidFill>
                                  <a:latin typeface="Cambria Math" panose="02040503050406030204" pitchFamily="18" charset="0"/>
                                  <a:ea typeface="+mn-ea"/>
                                </a:rPr>
                                <m:t>∗</m:t>
                              </m:r>
                            </m:sup>
                          </m:sSubSup>
                        </m:den>
                      </m:f>
                    </m:oMath>
                  </m:oMathPara>
                </a14:m>
                <a:endParaRPr lang="zh-CN" altLang="en-US" sz="2600" dirty="0">
                  <a:ea typeface="+mn-ea"/>
                  <a:cs typeface="Times New Roman" panose="02020603050405020304" pitchFamily="18" charset="0"/>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5968504" y="5517232"/>
                <a:ext cx="2923976" cy="1063625"/>
              </a:xfrm>
              <a:prstGeom prst="rect">
                <a:avLst/>
              </a:prstGeom>
              <a:blipFill>
                <a:blip r:embed="rId12"/>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wipe(left)">
                                      <p:cBhvr>
                                        <p:cTn id="7" dur="500"/>
                                        <p:tgtEl>
                                          <p:spTgt spid="409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P spid="2" grpId="0"/>
      <p:bldP spid="5" grpId="0"/>
      <p:bldP spid="8" grpId="0"/>
      <p:bldP spid="9" grpId="0"/>
      <p:bldP spid="10" grpId="0"/>
      <p:bldP spid="11" grpId="0"/>
      <p:bldP spid="1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1075" name="TextBox 2"/>
          <p:cNvSpPr txBox="1"/>
          <p:nvPr/>
        </p:nvSpPr>
        <p:spPr>
          <a:xfrm>
            <a:off x="357188" y="642938"/>
            <a:ext cx="6143625" cy="55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3000" b="1" dirty="0">
                <a:solidFill>
                  <a:srgbClr val="FF0000"/>
                </a:solidFill>
                <a:latin typeface="Times New Roman" panose="02020603050405020304" pitchFamily="18" charset="0"/>
                <a:cs typeface="Times New Roman" panose="02020603050405020304" pitchFamily="18" charset="0"/>
              </a:rPr>
              <a:t>3.</a:t>
            </a:r>
            <a:r>
              <a:rPr lang="zh-CN" altLang="en-US" sz="3000" b="1" dirty="0">
                <a:solidFill>
                  <a:srgbClr val="FF0000"/>
                </a:solidFill>
                <a:latin typeface="Times New Roman" panose="02020603050405020304" pitchFamily="18" charset="0"/>
                <a:cs typeface="Times New Roman" panose="02020603050405020304" pitchFamily="18" charset="0"/>
              </a:rPr>
              <a:t>电阻率与杂质浓度的关系</a:t>
            </a:r>
            <a:endParaRPr lang="en-US" altLang="zh-CN" sz="30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Object 12"/>
              <p:cNvSpPr txBox="1"/>
              <p:nvPr/>
            </p:nvSpPr>
            <p:spPr>
              <a:xfrm>
                <a:off x="357188" y="3128963"/>
                <a:ext cx="8089900" cy="9429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a:solidFill>
                            <a:srgbClr val="000000"/>
                          </a:solidFill>
                          <a:latin typeface="+mn-ea"/>
                          <a:ea typeface="+mn-ea"/>
                        </a:rPr>
                        <m:t>轻掺杂</m:t>
                      </m:r>
                      <m:r>
                        <a:rPr lang="zh-CN" altLang="en-US" sz="2600" i="1">
                          <a:solidFill>
                            <a:srgbClr val="000000"/>
                          </a:solidFill>
                          <a:latin typeface="Cambria Math" panose="02040503050406030204" pitchFamily="18" charset="0"/>
                          <a:ea typeface="+mn-ea"/>
                        </a:rPr>
                        <m:t>：</m:t>
                      </m:r>
                      <m:r>
                        <m:rPr>
                          <m:nor/>
                        </m:rPr>
                        <a:rPr lang="zh-CN" altLang="en-US" sz="2600" b="0" i="1">
                          <a:solidFill>
                            <a:srgbClr val="000000"/>
                          </a:solidFill>
                          <a:ea typeface="+mn-ea"/>
                          <a:cs typeface="Times New Roman" panose="02020603050405020304" pitchFamily="18" charset="0"/>
                        </a:rPr>
                        <m:t>n</m:t>
                      </m:r>
                      <m:r>
                        <m:rPr>
                          <m:nor/>
                        </m:rPr>
                        <a:rPr lang="en-US" altLang="zh-CN" sz="26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600" b="0" i="1">
                              <a:solidFill>
                                <a:srgbClr val="000000"/>
                              </a:solidFill>
                              <a:latin typeface="Cambria Math" panose="02040503050406030204" pitchFamily="18" charset="0"/>
                              <a:ea typeface="+mn-ea"/>
                            </a:rPr>
                          </m:ctrlPr>
                        </m:sSubPr>
                        <m:e>
                          <m:r>
                            <m:rPr>
                              <m:nor/>
                            </m:rPr>
                            <a:rPr lang="zh-CN" altLang="en-US" sz="2600" b="0" i="1">
                              <a:solidFill>
                                <a:srgbClr val="000000"/>
                              </a:solidFill>
                              <a:ea typeface="+mn-ea"/>
                              <a:cs typeface="Times New Roman" panose="02020603050405020304" pitchFamily="18" charset="0"/>
                            </a:rPr>
                            <m:t>N</m:t>
                          </m:r>
                        </m:e>
                        <m:sub>
                          <m:r>
                            <a:rPr lang="zh-CN" altLang="en-US" sz="2600" b="0" i="1">
                              <a:solidFill>
                                <a:srgbClr val="000000"/>
                              </a:solidFill>
                              <a:latin typeface="Cambria Math" panose="02040503050406030204" pitchFamily="18" charset="0"/>
                              <a:ea typeface="+mn-ea"/>
                            </a:rPr>
                            <m:t>𝐷</m:t>
                          </m:r>
                        </m:sub>
                      </m:sSub>
                      <m:r>
                        <m:rPr>
                          <m:nor/>
                        </m:rPr>
                        <a:rPr lang="zh-CN" altLang="en-US" sz="2600" i="0">
                          <a:solidFill>
                            <a:srgbClr val="000000"/>
                          </a:solidFill>
                          <a:latin typeface="+mn-ea"/>
                          <a:ea typeface="+mn-ea"/>
                        </a:rPr>
                        <m:t>或</m:t>
                      </m:r>
                      <m:r>
                        <m:rPr>
                          <m:nor/>
                        </m:rPr>
                        <a:rPr lang="zh-CN" altLang="en-US" sz="2600" b="0" i="1">
                          <a:solidFill>
                            <a:srgbClr val="000000"/>
                          </a:solidFill>
                          <a:ea typeface="+mn-ea"/>
                          <a:cs typeface="Times New Roman" panose="02020603050405020304" pitchFamily="18" charset="0"/>
                        </a:rPr>
                        <m:t>p</m:t>
                      </m:r>
                      <m:r>
                        <m:rPr>
                          <m:nor/>
                        </m:rPr>
                        <a:rPr lang="en-US" altLang="zh-CN" sz="26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600" b="0" i="1">
                              <a:solidFill>
                                <a:srgbClr val="000000"/>
                              </a:solidFill>
                              <a:latin typeface="Cambria Math" panose="02040503050406030204" pitchFamily="18" charset="0"/>
                              <a:ea typeface="+mn-ea"/>
                            </a:rPr>
                          </m:ctrlPr>
                        </m:sSubPr>
                        <m:e>
                          <m:r>
                            <m:rPr>
                              <m:nor/>
                            </m:rPr>
                            <a:rPr lang="zh-CN" altLang="en-US" sz="2600" b="0" i="1">
                              <a:solidFill>
                                <a:srgbClr val="000000"/>
                              </a:solidFill>
                              <a:ea typeface="+mn-ea"/>
                              <a:cs typeface="Times New Roman" panose="02020603050405020304" pitchFamily="18" charset="0"/>
                            </a:rPr>
                            <m:t>N</m:t>
                          </m:r>
                        </m:e>
                        <m:sub>
                          <m:r>
                            <a:rPr lang="zh-CN" altLang="en-US" sz="2600" b="0" i="1">
                              <a:solidFill>
                                <a:srgbClr val="000000"/>
                              </a:solidFill>
                              <a:latin typeface="Cambria Math" panose="02040503050406030204" pitchFamily="18" charset="0"/>
                              <a:ea typeface="+mn-ea"/>
                            </a:rPr>
                            <m:t>𝐴</m:t>
                          </m:r>
                        </m:sub>
                      </m:sSub>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latin typeface="+mn-ea"/>
                          <a:ea typeface="+mn-ea"/>
                        </a:rPr>
                        <m:t>常数</m:t>
                      </m:r>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m:rPr>
                              <m:nor/>
                            </m:rPr>
                            <a:rPr lang="zh-CN" altLang="en-US" sz="2600" i="0">
                              <a:solidFill>
                                <a:srgbClr val="000000"/>
                              </a:solidFill>
                              <a:latin typeface="+mn-ea"/>
                              <a:ea typeface="+mn-ea"/>
                            </a:rPr>
                            <m:t>杂质浓度</m:t>
                          </m:r>
                        </m:den>
                      </m:f>
                    </m:oMath>
                  </m:oMathPara>
                </a14:m>
                <a:endParaRPr lang="zh-CN" altLang="en-US" sz="2600" dirty="0">
                  <a:ea typeface="+mn-ea"/>
                  <a:cs typeface="Times New Roman" panose="02020603050405020304" pitchFamily="18" charset="0"/>
                </a:endParaRPr>
              </a:p>
            </p:txBody>
          </p:sp>
        </mc:Choice>
        <mc:Fallback xmlns="">
          <p:sp>
            <p:nvSpPr>
              <p:cNvPr id="2" name="Object 12"/>
              <p:cNvSpPr txBox="1">
                <a:spLocks noRot="1" noChangeAspect="1" noMove="1" noResize="1" noEditPoints="1" noAdjustHandles="1" noChangeArrowheads="1" noChangeShapeType="1" noTextEdit="1"/>
              </p:cNvSpPr>
              <p:nvPr/>
            </p:nvSpPr>
            <p:spPr>
              <a:xfrm>
                <a:off x="357188" y="3128963"/>
                <a:ext cx="8089900" cy="94297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12"/>
              <p:cNvSpPr txBox="1"/>
              <p:nvPr/>
            </p:nvSpPr>
            <p:spPr>
              <a:xfrm>
                <a:off x="357188" y="4643438"/>
                <a:ext cx="8359775" cy="13557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600" i="0" smtClean="0">
                          <a:solidFill>
                            <a:srgbClr val="000000"/>
                          </a:solidFill>
                          <a:latin typeface="+mn-ea"/>
                          <a:ea typeface="+mn-ea"/>
                        </a:rPr>
                        <m:t>非轻掺杂</m:t>
                      </m:r>
                      <m:r>
                        <a:rPr lang="zh-CN" altLang="en-US" sz="2600" i="1">
                          <a:solidFill>
                            <a:srgbClr val="000000"/>
                          </a:solidFill>
                          <a:latin typeface="Cambria Math" panose="02040503050406030204" pitchFamily="18" charset="0"/>
                          <a:ea typeface="+mn-ea"/>
                        </a:rPr>
                        <m:t>：</m:t>
                      </m:r>
                      <m:d>
                        <m:dPr>
                          <m:begChr m:val="{"/>
                          <m:endChr m:val=""/>
                          <m:ctrlPr>
                            <a:rPr lang="zh-CN" altLang="en-US" sz="26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r>
                                  <m:rPr>
                                    <m:nor/>
                                  </m:rPr>
                                  <a:rPr lang="zh-CN" altLang="en-US" sz="2600" i="0">
                                    <a:solidFill>
                                      <a:srgbClr val="000000"/>
                                    </a:solidFill>
                                    <a:latin typeface="+mn-ea"/>
                                    <a:ea typeface="+mn-ea"/>
                                  </a:rPr>
                                  <m:t>杂质浓度</m:t>
                                </m:r>
                                <m:r>
                                  <a:rPr lang="zh-CN" altLang="en-US" sz="2600" i="1">
                                    <a:solidFill>
                                      <a:srgbClr val="000000"/>
                                    </a:solidFill>
                                    <a:latin typeface="Cambria Math" panose="02040503050406030204" pitchFamily="18" charset="0"/>
                                    <a:ea typeface="+mn-ea"/>
                                  </a:rPr>
                                  <m:t>↑→</m:t>
                                </m:r>
                                <m:r>
                                  <m:rPr>
                                    <m:nor/>
                                  </m:rPr>
                                  <a:rPr lang="zh-CN" altLang="en-US" sz="2600" b="0" i="1">
                                    <a:solidFill>
                                      <a:srgbClr val="000000"/>
                                    </a:solidFill>
                                    <a:ea typeface="+mn-ea"/>
                                    <a:cs typeface="Times New Roman" panose="02020603050405020304" pitchFamily="18" charset="0"/>
                                  </a:rPr>
                                  <m:t>n</m:t>
                                </m:r>
                                <m:r>
                                  <m:rPr>
                                    <m:nor/>
                                  </m:rPr>
                                  <a:rPr lang="zh-CN" altLang="en-US" sz="2600" b="0" i="0">
                                    <a:solidFill>
                                      <a:srgbClr val="000000"/>
                                    </a:solidFill>
                                    <a:ea typeface="+mn-ea"/>
                                    <a:cs typeface="Times New Roman" panose="02020603050405020304" pitchFamily="18" charset="0"/>
                                  </a:rPr>
                                  <m:t>,</m:t>
                                </m:r>
                                <m:r>
                                  <m:rPr>
                                    <m:nor/>
                                  </m:rPr>
                                  <a:rPr lang="zh-CN" altLang="en-US" sz="2600" b="0" i="1">
                                    <a:solidFill>
                                      <a:srgbClr val="000000"/>
                                    </a:solidFill>
                                    <a:ea typeface="+mn-ea"/>
                                    <a:cs typeface="Times New Roman" panose="02020603050405020304" pitchFamily="18" charset="0"/>
                                  </a:rPr>
                                  <m:t>p</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e>
                            </m:mr>
                            <m:mr>
                              <m:e>
                                <m:limUpp>
                                  <m:limUppPr>
                                    <m:ctrlPr>
                                      <a:rPr lang="zh-CN" altLang="en-US" sz="2600" i="1">
                                        <a:solidFill>
                                          <a:srgbClr val="000000"/>
                                        </a:solidFill>
                                        <a:latin typeface="Cambria Math" panose="02040503050406030204" pitchFamily="18" charset="0"/>
                                        <a:ea typeface="+mn-ea"/>
                                      </a:rPr>
                                    </m:ctrlPr>
                                  </m:limUppPr>
                                  <m:e>
                                    <m:r>
                                      <m:rPr>
                                        <m:nor/>
                                      </m:rPr>
                                      <a:rPr lang="zh-CN" altLang="en-US" sz="2600" i="0">
                                        <a:solidFill>
                                          <a:srgbClr val="000000"/>
                                        </a:solidFill>
                                        <a:latin typeface="+mn-ea"/>
                                        <a:ea typeface="+mn-ea"/>
                                      </a:rPr>
                                      <m:t>杂质浓度</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r>
                                      <a:rPr lang="en-US" altLang="zh-CN" sz="2600" b="1" i="1" smtClean="0">
                                        <a:solidFill>
                                          <a:srgbClr val="000000"/>
                                        </a:solidFill>
                                        <a:latin typeface="Cambria Math" panose="02040503050406030204" pitchFamily="18" charset="0"/>
                                        <a:ea typeface="+mn-ea"/>
                                      </a:rPr>
                                      <m:t>   </m:t>
                                    </m:r>
                                  </m:e>
                                  <m:lim/>
                                </m:limUpp>
                              </m:e>
                            </m:mr>
                          </m:m>
                        </m:e>
                      </m:d>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latin typeface="+mn-ea"/>
                          <a:ea typeface="+mn-ea"/>
                        </a:rPr>
                        <m:t>曲线偏离直线</m:t>
                      </m:r>
                    </m:oMath>
                  </m:oMathPara>
                </a14:m>
                <a:endParaRPr lang="zh-CN" altLang="en-US" sz="2600" dirty="0">
                  <a:ea typeface="+mn-ea"/>
                  <a:cs typeface="Times New Roman" panose="02020603050405020304" pitchFamily="18" charset="0"/>
                </a:endParaRPr>
              </a:p>
            </p:txBody>
          </p:sp>
        </mc:Choice>
        <mc:Fallback xmlns="">
          <p:sp>
            <p:nvSpPr>
              <p:cNvPr id="4" name="Object 12"/>
              <p:cNvSpPr txBox="1">
                <a:spLocks noRot="1" noChangeAspect="1" noMove="1" noResize="1" noEditPoints="1" noAdjustHandles="1" noChangeArrowheads="1" noChangeShapeType="1" noTextEdit="1"/>
              </p:cNvSpPr>
              <p:nvPr/>
            </p:nvSpPr>
            <p:spPr>
              <a:xfrm>
                <a:off x="357188" y="4643438"/>
                <a:ext cx="8359775" cy="1355725"/>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9" name="TextBox 8"/>
          <p:cNvSpPr txBox="1"/>
          <p:nvPr/>
        </p:nvSpPr>
        <p:spPr>
          <a:xfrm>
            <a:off x="7094538" y="1340768"/>
            <a:ext cx="1263650" cy="1130300"/>
          </a:xfrm>
          <a:prstGeom prst="rect">
            <a:avLst/>
          </a:prstGeom>
          <a:solidFill>
            <a:sysClr val="window" lastClr="FFFFFF"/>
          </a:solidFill>
          <a:ln w="25400" cap="flat" cmpd="sng" algn="ctr">
            <a:solidFill>
              <a:srgbClr val="009DD9"/>
            </a:solidFill>
            <a:prstDash val="solid"/>
          </a:ln>
          <a:effectLst/>
        </p:spPr>
        <p:txBody>
          <a:bodyPr>
            <a:spAutoFit/>
          </a:bodyPr>
          <a:lstStyle/>
          <a:p>
            <a:pPr marR="0" algn="ctr" defTabSz="914400" eaLnBrk="1" fontAlgn="auto" hangingPunct="1">
              <a:lnSpc>
                <a:spcPct val="125000"/>
              </a:lnSpc>
              <a:spcBef>
                <a:spcPts val="0"/>
              </a:spcBef>
              <a:spcAft>
                <a:spcPts val="0"/>
              </a:spcAft>
              <a:buClrTx/>
              <a:buSzTx/>
              <a:buFontTx/>
              <a:buNone/>
              <a:defRPr/>
            </a:pPr>
            <a:r>
              <a:rPr kumimoji="0" lang="zh-CN" altLang="en-US" sz="1800" kern="0" cap="none" spc="0" normalizeH="0" baseline="0" noProof="0" dirty="0">
                <a:solidFill>
                  <a:srgbClr val="0E04D6"/>
                </a:solidFill>
                <a:latin typeface="Constantia" panose="02030602050306030303"/>
                <a:ea typeface="宋体" panose="02010600030101010101" pitchFamily="2" charset="-122"/>
                <a:cs typeface="+mn-cs"/>
              </a:rPr>
              <a:t>与金属电阻率对比有何不同？</a:t>
            </a:r>
          </a:p>
        </p:txBody>
      </p:sp>
      <mc:AlternateContent xmlns:mc="http://schemas.openxmlformats.org/markup-compatibility/2006" xmlns:a14="http://schemas.microsoft.com/office/drawing/2010/main">
        <mc:Choice Requires="a14">
          <p:sp>
            <p:nvSpPr>
              <p:cNvPr id="10" name="Object 12">
                <a:extLst>
                  <a:ext uri="{FF2B5EF4-FFF2-40B4-BE49-F238E27FC236}">
                    <a16:creationId xmlns:a16="http://schemas.microsoft.com/office/drawing/2014/main" id="{CE3F4205-712F-4EA1-9469-33642806AA66}"/>
                  </a:ext>
                </a:extLst>
              </p:cNvPr>
              <p:cNvSpPr txBox="1"/>
              <p:nvPr/>
            </p:nvSpPr>
            <p:spPr>
              <a:xfrm>
                <a:off x="785812" y="1401763"/>
                <a:ext cx="3426147" cy="10318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𝜌</m:t>
                      </m:r>
                      <m:r>
                        <a:rPr lang="zh-CN" altLang="en-US" sz="2600" i="0">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𝜎</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den>
                      </m:f>
                    </m:oMath>
                  </m:oMathPara>
                </a14:m>
                <a:endParaRPr lang="zh-CN" altLang="en-US" sz="2600" dirty="0">
                  <a:latin typeface="+mn-ea"/>
                  <a:ea typeface="+mn-ea"/>
                </a:endParaRPr>
              </a:p>
            </p:txBody>
          </p:sp>
        </mc:Choice>
        <mc:Fallback xmlns="">
          <p:sp>
            <p:nvSpPr>
              <p:cNvPr id="10" name="Object 12">
                <a:extLst>
                  <a:ext uri="{FF2B5EF4-FFF2-40B4-BE49-F238E27FC236}">
                    <a16:creationId xmlns:a16="http://schemas.microsoft.com/office/drawing/2014/main" id="{CE3F4205-712F-4EA1-9469-33642806AA66}"/>
                  </a:ext>
                </a:extLst>
              </p:cNvPr>
              <p:cNvSpPr txBox="1">
                <a:spLocks noRot="1" noChangeAspect="1" noMove="1" noResize="1" noEditPoints="1" noAdjustHandles="1" noChangeArrowheads="1" noChangeShapeType="1" noTextEdit="1"/>
              </p:cNvSpPr>
              <p:nvPr/>
            </p:nvSpPr>
            <p:spPr>
              <a:xfrm>
                <a:off x="785812" y="1401763"/>
                <a:ext cx="3426147" cy="103187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2">
                <a:extLst>
                  <a:ext uri="{FF2B5EF4-FFF2-40B4-BE49-F238E27FC236}">
                    <a16:creationId xmlns:a16="http://schemas.microsoft.com/office/drawing/2014/main" id="{4B4F19E5-076F-4E43-924F-9C936366E187}"/>
                  </a:ext>
                </a:extLst>
              </p:cNvPr>
              <p:cNvSpPr txBox="1"/>
              <p:nvPr/>
            </p:nvSpPr>
            <p:spPr>
              <a:xfrm>
                <a:off x="4429125" y="1357313"/>
                <a:ext cx="1367011" cy="10620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𝜌</m:t>
                      </m:r>
                      <m:d>
                        <m:dPr>
                          <m:begChr m:val="{"/>
                          <m:endChr m:val=""/>
                          <m:ctrlPr>
                            <a:rPr lang="zh-CN" altLang="en-US" sz="2600" b="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b="0" i="1">
                                  <a:solidFill>
                                    <a:srgbClr val="000000"/>
                                  </a:solidFill>
                                  <a:latin typeface="Cambria Math" panose="02040503050406030204" pitchFamily="18" charset="0"/>
                                  <a:ea typeface="+mn-ea"/>
                                </a:rPr>
                              </m:ctrlPr>
                            </m:mPr>
                            <m:mr>
                              <m:e>
                                <m:r>
                                  <m:rPr>
                                    <m:nor/>
                                  </m:rPr>
                                  <a:rPr lang="zh-CN" altLang="en-US" sz="2600" b="0" i="1">
                                    <a:solidFill>
                                      <a:srgbClr val="000000"/>
                                    </a:solidFill>
                                    <a:ea typeface="+mn-ea"/>
                                    <a:cs typeface="Times New Roman" panose="02020603050405020304" pitchFamily="18" charset="0"/>
                                  </a:rPr>
                                  <m:t>n</m:t>
                                </m:r>
                                <m:r>
                                  <m:rPr>
                                    <m:nor/>
                                  </m:rPr>
                                  <a:rPr lang="zh-CN" altLang="en-US" sz="2600" b="0" i="0">
                                    <a:solidFill>
                                      <a:srgbClr val="000000"/>
                                    </a:solidFill>
                                    <a:latin typeface="+mn-ea"/>
                                    <a:ea typeface="+mn-ea"/>
                                  </a:rPr>
                                  <m:t>,</m:t>
                                </m:r>
                                <m:r>
                                  <a:rPr lang="zh-CN" altLang="en-US" sz="2600" b="0" i="1">
                                    <a:solidFill>
                                      <a:srgbClr val="000000"/>
                                    </a:solidFill>
                                    <a:latin typeface="Cambria Math" panose="02040503050406030204" pitchFamily="18" charset="0"/>
                                    <a:ea typeface="+mn-ea"/>
                                  </a:rPr>
                                  <m:t>𝑝</m:t>
                                </m:r>
                              </m:e>
                            </m:mr>
                            <m:mr>
                              <m:e>
                                <m:r>
                                  <a:rPr lang="zh-CN" altLang="en-US" sz="2600" b="0" i="1">
                                    <a:solidFill>
                                      <a:srgbClr val="000000"/>
                                    </a:solidFill>
                                    <a:latin typeface="Cambria Math" panose="02040503050406030204" pitchFamily="18" charset="0"/>
                                    <a:ea typeface="+mn-ea"/>
                                  </a:rPr>
                                  <m:t>𝜇</m:t>
                                </m:r>
                              </m:e>
                            </m:mr>
                          </m:m>
                        </m:e>
                      </m:d>
                    </m:oMath>
                  </m:oMathPara>
                </a14:m>
                <a:endParaRPr lang="zh-CN" altLang="en-US" sz="2600" b="0" dirty="0">
                  <a:latin typeface="+mn-ea"/>
                  <a:ea typeface="+mn-ea"/>
                </a:endParaRPr>
              </a:p>
            </p:txBody>
          </p:sp>
        </mc:Choice>
        <mc:Fallback xmlns="">
          <p:sp>
            <p:nvSpPr>
              <p:cNvPr id="11" name="Object 12">
                <a:extLst>
                  <a:ext uri="{FF2B5EF4-FFF2-40B4-BE49-F238E27FC236}">
                    <a16:creationId xmlns:a16="http://schemas.microsoft.com/office/drawing/2014/main" id="{4B4F19E5-076F-4E43-924F-9C936366E187}"/>
                  </a:ext>
                </a:extLst>
              </p:cNvPr>
              <p:cNvSpPr txBox="1">
                <a:spLocks noRot="1" noChangeAspect="1" noMove="1" noResize="1" noEditPoints="1" noAdjustHandles="1" noChangeArrowheads="1" noChangeShapeType="1" noTextEdit="1"/>
              </p:cNvSpPr>
              <p:nvPr/>
            </p:nvSpPr>
            <p:spPr>
              <a:xfrm>
                <a:off x="4429125" y="1357313"/>
                <a:ext cx="1367011" cy="1062037"/>
              </a:xfrm>
              <a:prstGeom prst="rect">
                <a:avLst/>
              </a:prstGeom>
              <a:blipFill>
                <a:blip r:embed="rId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animBg="1"/>
      <p:bldP spid="10" grpId="0"/>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132099" name="Picture 4"/>
          <p:cNvPicPr>
            <a:picLocks noChangeAspect="1"/>
          </p:cNvPicPr>
          <p:nvPr/>
        </p:nvPicPr>
        <p:blipFill>
          <a:blip r:embed="rId2"/>
          <a:stretch>
            <a:fillRect/>
          </a:stretch>
        </p:blipFill>
        <p:spPr>
          <a:xfrm>
            <a:off x="1476375" y="765175"/>
            <a:ext cx="6408738" cy="5548313"/>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3123" name="TextBox 2"/>
          <p:cNvSpPr txBox="1"/>
          <p:nvPr/>
        </p:nvSpPr>
        <p:spPr>
          <a:xfrm>
            <a:off x="357188" y="642938"/>
            <a:ext cx="5143500" cy="55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3000" b="1" dirty="0">
                <a:solidFill>
                  <a:srgbClr val="FF0000"/>
                </a:solidFill>
                <a:latin typeface="Times New Roman" panose="02020603050405020304" pitchFamily="18" charset="0"/>
                <a:cs typeface="Times New Roman" panose="02020603050405020304" pitchFamily="18" charset="0"/>
              </a:rPr>
              <a:t>4.</a:t>
            </a:r>
            <a:r>
              <a:rPr lang="zh-CN" altLang="en-US" sz="3000" b="1" dirty="0">
                <a:solidFill>
                  <a:srgbClr val="FF0000"/>
                </a:solidFill>
                <a:latin typeface="Times New Roman" panose="02020603050405020304" pitchFamily="18" charset="0"/>
                <a:cs typeface="Times New Roman" panose="02020603050405020304" pitchFamily="18" charset="0"/>
              </a:rPr>
              <a:t>电阻率与温度的关系</a:t>
            </a:r>
            <a:endParaRPr lang="en-US" altLang="zh-CN" sz="30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33124" name="Object 12"/>
              <p:cNvSpPr txBox="1"/>
              <p:nvPr/>
            </p:nvSpPr>
            <p:spPr>
              <a:xfrm>
                <a:off x="785812" y="1401763"/>
                <a:ext cx="3426147" cy="10318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𝜌</m:t>
                      </m:r>
                      <m:r>
                        <a:rPr lang="zh-CN" altLang="en-US" sz="2600" i="0">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𝜎</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den>
                      </m:f>
                    </m:oMath>
                  </m:oMathPara>
                </a14:m>
                <a:endParaRPr lang="zh-CN" altLang="en-US" sz="2600" dirty="0">
                  <a:latin typeface="+mn-ea"/>
                  <a:ea typeface="+mn-ea"/>
                </a:endParaRPr>
              </a:p>
            </p:txBody>
          </p:sp>
        </mc:Choice>
        <mc:Fallback xmlns="">
          <p:sp>
            <p:nvSpPr>
              <p:cNvPr id="133124" name="Object 12"/>
              <p:cNvSpPr txBox="1">
                <a:spLocks noRot="1" noChangeAspect="1" noMove="1" noResize="1" noEditPoints="1" noAdjustHandles="1" noChangeArrowheads="1" noChangeShapeType="1" noTextEdit="1"/>
              </p:cNvSpPr>
              <p:nvPr/>
            </p:nvSpPr>
            <p:spPr>
              <a:xfrm>
                <a:off x="785812" y="1401763"/>
                <a:ext cx="3426147" cy="103187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125" name="Object 12"/>
              <p:cNvSpPr txBox="1"/>
              <p:nvPr/>
            </p:nvSpPr>
            <p:spPr>
              <a:xfrm>
                <a:off x="4429125" y="1357313"/>
                <a:ext cx="1367011" cy="10620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𝜌</m:t>
                      </m:r>
                      <m:d>
                        <m:dPr>
                          <m:begChr m:val="{"/>
                          <m:endChr m:val=""/>
                          <m:ctrlPr>
                            <a:rPr lang="zh-CN" altLang="en-US" sz="2600" b="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b="0" i="1">
                                  <a:solidFill>
                                    <a:srgbClr val="000000"/>
                                  </a:solidFill>
                                  <a:latin typeface="Cambria Math" panose="02040503050406030204" pitchFamily="18" charset="0"/>
                                  <a:ea typeface="+mn-ea"/>
                                </a:rPr>
                              </m:ctrlPr>
                            </m:mPr>
                            <m:mr>
                              <m:e>
                                <m:r>
                                  <m:rPr>
                                    <m:nor/>
                                  </m:rPr>
                                  <a:rPr lang="zh-CN" altLang="en-US" sz="2600" b="0" i="1">
                                    <a:solidFill>
                                      <a:srgbClr val="000000"/>
                                    </a:solidFill>
                                    <a:ea typeface="+mn-ea"/>
                                    <a:cs typeface="Times New Roman" panose="02020603050405020304" pitchFamily="18" charset="0"/>
                                  </a:rPr>
                                  <m:t>n</m:t>
                                </m:r>
                                <m:r>
                                  <m:rPr>
                                    <m:nor/>
                                  </m:rPr>
                                  <a:rPr lang="zh-CN" altLang="en-US" sz="2600" b="0" i="0">
                                    <a:solidFill>
                                      <a:srgbClr val="000000"/>
                                    </a:solidFill>
                                    <a:latin typeface="+mn-ea"/>
                                    <a:ea typeface="+mn-ea"/>
                                  </a:rPr>
                                  <m:t>,</m:t>
                                </m:r>
                                <m:r>
                                  <a:rPr lang="zh-CN" altLang="en-US" sz="2600" b="0" i="1">
                                    <a:solidFill>
                                      <a:srgbClr val="000000"/>
                                    </a:solidFill>
                                    <a:latin typeface="Cambria Math" panose="02040503050406030204" pitchFamily="18" charset="0"/>
                                    <a:ea typeface="+mn-ea"/>
                                  </a:rPr>
                                  <m:t>𝑝</m:t>
                                </m:r>
                              </m:e>
                            </m:mr>
                            <m:mr>
                              <m:e>
                                <m:r>
                                  <a:rPr lang="zh-CN" altLang="en-US" sz="2600" b="0" i="1">
                                    <a:solidFill>
                                      <a:srgbClr val="000000"/>
                                    </a:solidFill>
                                    <a:latin typeface="Cambria Math" panose="02040503050406030204" pitchFamily="18" charset="0"/>
                                    <a:ea typeface="+mn-ea"/>
                                  </a:rPr>
                                  <m:t>𝜇</m:t>
                                </m:r>
                              </m:e>
                            </m:mr>
                          </m:m>
                        </m:e>
                      </m:d>
                    </m:oMath>
                  </m:oMathPara>
                </a14:m>
                <a:endParaRPr lang="zh-CN" altLang="en-US" sz="2600" b="0" dirty="0">
                  <a:latin typeface="+mn-ea"/>
                  <a:ea typeface="+mn-ea"/>
                </a:endParaRPr>
              </a:p>
            </p:txBody>
          </p:sp>
        </mc:Choice>
        <mc:Fallback xmlns="">
          <p:sp>
            <p:nvSpPr>
              <p:cNvPr id="133125" name="Object 12"/>
              <p:cNvSpPr txBox="1">
                <a:spLocks noRot="1" noChangeAspect="1" noMove="1" noResize="1" noEditPoints="1" noAdjustHandles="1" noChangeArrowheads="1" noChangeShapeType="1" noTextEdit="1"/>
              </p:cNvSpPr>
              <p:nvPr/>
            </p:nvSpPr>
            <p:spPr>
              <a:xfrm>
                <a:off x="4429125" y="1357313"/>
                <a:ext cx="1367011" cy="1062037"/>
              </a:xfrm>
              <a:prstGeom prst="rect">
                <a:avLst/>
              </a:prstGeom>
              <a:blipFill>
                <a:blip r:embed="rId3"/>
                <a:stretch>
                  <a:fillRect/>
                </a:stretch>
              </a:blipFill>
              <a:ln w="38100">
                <a:noFill/>
                <a:miter/>
              </a:ln>
            </p:spPr>
            <p:txBody>
              <a:bodyPr/>
              <a:lstStyle/>
              <a:p>
                <a:r>
                  <a:rPr lang="zh-CN" altLang="en-US">
                    <a:noFill/>
                  </a:rPr>
                  <a:t> </a:t>
                </a:r>
              </a:p>
            </p:txBody>
          </p:sp>
        </mc:Fallback>
      </mc:AlternateContent>
      <p:pic>
        <p:nvPicPr>
          <p:cNvPr id="11" name="Picture 2" descr="半-12"/>
          <p:cNvPicPr>
            <a:picLocks noChangeAspect="1"/>
          </p:cNvPicPr>
          <p:nvPr/>
        </p:nvPicPr>
        <p:blipFill>
          <a:blip r:embed="rId4">
            <a:clrChange>
              <a:clrFrom>
                <a:srgbClr val="FFFFFF"/>
              </a:clrFrom>
              <a:clrTo>
                <a:srgbClr val="FFFFFF">
                  <a:alpha val="0"/>
                </a:srgbClr>
              </a:clrTo>
            </a:clrChange>
          </a:blip>
          <a:stretch>
            <a:fillRect/>
          </a:stretch>
        </p:blipFill>
        <p:spPr>
          <a:xfrm>
            <a:off x="5973763" y="428625"/>
            <a:ext cx="3170237" cy="2233613"/>
          </a:xfrm>
          <a:prstGeom prst="rect">
            <a:avLst/>
          </a:prstGeom>
          <a:noFill/>
          <a:ln w="9525">
            <a:noFill/>
          </a:ln>
        </p:spPr>
      </p:pic>
      <mc:AlternateContent xmlns:mc="http://schemas.openxmlformats.org/markup-compatibility/2006" xmlns:a14="http://schemas.microsoft.com/office/drawing/2010/main">
        <mc:Choice Requires="a14">
          <p:sp>
            <p:nvSpPr>
              <p:cNvPr id="8" name="Object 12"/>
              <p:cNvSpPr txBox="1"/>
              <p:nvPr/>
            </p:nvSpPr>
            <p:spPr>
              <a:xfrm>
                <a:off x="657462" y="2714625"/>
                <a:ext cx="6853238" cy="1185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smtClean="0">
                          <a:solidFill>
                            <a:srgbClr val="000000"/>
                          </a:solidFill>
                          <a:ea typeface="+mn-ea"/>
                          <a:cs typeface="Times New Roman" panose="02020603050405020304" pitchFamily="18" charset="0"/>
                        </a:rPr>
                        <m:t>低温</m:t>
                      </m:r>
                      <m:d>
                        <m:dPr>
                          <m:begChr m:val="{"/>
                          <m:endChr m:val=""/>
                          <m:ctrlPr>
                            <a:rPr lang="zh-CN" altLang="en-US" sz="26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r>
                                  <m:rPr>
                                    <m:nor/>
                                  </m:rPr>
                                  <a:rPr lang="zh-CN" altLang="en-US" sz="2600" i="0">
                                    <a:solidFill>
                                      <a:srgbClr val="000000"/>
                                    </a:solidFill>
                                    <a:ea typeface="+mn-ea"/>
                                    <a:cs typeface="Times New Roman" panose="02020603050405020304" pitchFamily="18" charset="0"/>
                                  </a:rPr>
                                  <m:t>杂质未全电离</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r>
                                  <a:rPr lang="en-US" altLang="zh-CN" sz="2600" b="1" i="1" smtClean="0">
                                    <a:solidFill>
                                      <a:srgbClr val="000000"/>
                                    </a:solidFill>
                                    <a:latin typeface="Cambria Math" panose="02040503050406030204" pitchFamily="18" charset="0"/>
                                    <a:ea typeface="+mn-ea"/>
                                  </a:rPr>
                                  <m:t>       </m:t>
                                </m:r>
                              </m:e>
                            </m:mr>
                            <m:mr>
                              <m:e>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𝑇</m:t>
                                </m:r>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ea typeface="+mn-ea"/>
                                    <a:cs typeface="Times New Roman" panose="02020603050405020304" pitchFamily="18" charset="0"/>
                                  </a:rPr>
                                  <m:t>电离杂质散射</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e>
                            </m:mr>
                          </m:m>
                        </m:e>
                      </m:d>
                    </m:oMath>
                  </m:oMathPara>
                </a14:m>
                <a:endParaRPr lang="zh-CN" altLang="en-US" sz="2600" dirty="0">
                  <a:ea typeface="+mn-ea"/>
                  <a:cs typeface="Times New Roman" panose="02020603050405020304" pitchFamily="18" charset="0"/>
                </a:endParaRPr>
              </a:p>
            </p:txBody>
          </p:sp>
        </mc:Choice>
        <mc:Fallback xmlns="">
          <p:sp>
            <p:nvSpPr>
              <p:cNvPr id="8" name="Object 12"/>
              <p:cNvSpPr txBox="1">
                <a:spLocks noRot="1" noChangeAspect="1" noMove="1" noResize="1" noEditPoints="1" noAdjustHandles="1" noChangeArrowheads="1" noChangeShapeType="1" noTextEdit="1"/>
              </p:cNvSpPr>
              <p:nvPr/>
            </p:nvSpPr>
            <p:spPr>
              <a:xfrm>
                <a:off x="657462" y="2714625"/>
                <a:ext cx="6853238" cy="11858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12"/>
              <p:cNvSpPr txBox="1"/>
              <p:nvPr/>
            </p:nvSpPr>
            <p:spPr>
              <a:xfrm>
                <a:off x="666328" y="4133101"/>
                <a:ext cx="6824662" cy="122237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smtClean="0">
                          <a:solidFill>
                            <a:srgbClr val="000000"/>
                          </a:solidFill>
                          <a:ea typeface="+mn-ea"/>
                          <a:cs typeface="Times New Roman" panose="02020603050405020304" pitchFamily="18" charset="0"/>
                        </a:rPr>
                        <m:t>中温</m:t>
                      </m:r>
                      <m:d>
                        <m:dPr>
                          <m:begChr m:val="{"/>
                          <m:endChr m:val=""/>
                          <m:ctrlPr>
                            <a:rPr lang="zh-CN" altLang="en-US" sz="26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r>
                                  <m:rPr>
                                    <m:nor/>
                                  </m:rPr>
                                  <a:rPr lang="zh-CN" altLang="en-US" sz="2600" i="0">
                                    <a:solidFill>
                                      <a:srgbClr val="000000"/>
                                    </a:solidFill>
                                    <a:ea typeface="+mn-ea"/>
                                    <a:cs typeface="Times New Roman" panose="02020603050405020304" pitchFamily="18" charset="0"/>
                                  </a:rPr>
                                  <m:t>杂质全电离</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r>
                                  <m:rPr>
                                    <m:nor/>
                                  </m:rPr>
                                  <a:rPr lang="en-US" altLang="zh-CN" sz="26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600" b="0" i="1">
                                        <a:solidFill>
                                          <a:srgbClr val="000000"/>
                                        </a:solidFill>
                                        <a:latin typeface="Cambria Math" panose="02040503050406030204" pitchFamily="18" charset="0"/>
                                        <a:ea typeface="+mn-ea"/>
                                      </a:rPr>
                                    </m:ctrlPr>
                                  </m:sSubPr>
                                  <m:e>
                                    <m:r>
                                      <m:rPr>
                                        <m:nor/>
                                      </m:rPr>
                                      <a:rPr lang="zh-CN" altLang="en-US" sz="2600" b="0" i="1">
                                        <a:solidFill>
                                          <a:srgbClr val="000000"/>
                                        </a:solidFill>
                                        <a:ea typeface="+mn-ea"/>
                                        <a:cs typeface="Times New Roman" panose="02020603050405020304" pitchFamily="18" charset="0"/>
                                      </a:rPr>
                                      <m:t>N</m:t>
                                    </m:r>
                                  </m:e>
                                  <m:sub>
                                    <m:r>
                                      <a:rPr lang="zh-CN" altLang="en-US" sz="2600" b="0" i="1">
                                        <a:solidFill>
                                          <a:srgbClr val="000000"/>
                                        </a:solidFill>
                                        <a:latin typeface="Cambria Math" panose="02040503050406030204" pitchFamily="18" charset="0"/>
                                        <a:ea typeface="+mn-ea"/>
                                      </a:rPr>
                                      <m:t>𝐷</m:t>
                                    </m:r>
                                  </m:sub>
                                </m:sSub>
                                <m:r>
                                  <m:rPr>
                                    <m:nor/>
                                  </m:rPr>
                                  <a:rPr lang="zh-CN" altLang="en-US" sz="2600" i="0">
                                    <a:solidFill>
                                      <a:srgbClr val="000000"/>
                                    </a:solidFill>
                                    <a:ea typeface="+mn-ea"/>
                                    <a:cs typeface="Times New Roman" panose="02020603050405020304" pitchFamily="18" charset="0"/>
                                  </a:rPr>
                                  <m:t>或</m:t>
                                </m:r>
                                <m:r>
                                  <a:rPr lang="zh-CN" altLang="en-US" sz="2600" i="1">
                                    <a:solidFill>
                                      <a:srgbClr val="000000"/>
                                    </a:solidFill>
                                    <a:latin typeface="Cambria Math" panose="02040503050406030204" pitchFamily="18" charset="0"/>
                                    <a:ea typeface="+mn-ea"/>
                                  </a:rPr>
                                  <m:t>𝑝</m:t>
                                </m:r>
                                <m:r>
                                  <m:rPr>
                                    <m:nor/>
                                  </m:rPr>
                                  <a:rPr lang="en-US" altLang="zh-CN" sz="26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600" b="0" i="1">
                                        <a:solidFill>
                                          <a:srgbClr val="000000"/>
                                        </a:solidFill>
                                        <a:latin typeface="Cambria Math" panose="02040503050406030204" pitchFamily="18" charset="0"/>
                                        <a:ea typeface="+mn-ea"/>
                                      </a:rPr>
                                    </m:ctrlPr>
                                  </m:sSubPr>
                                  <m:e>
                                    <m:r>
                                      <m:rPr>
                                        <m:nor/>
                                      </m:rPr>
                                      <a:rPr lang="zh-CN" altLang="en-US" sz="2600" b="0" i="1">
                                        <a:solidFill>
                                          <a:srgbClr val="000000"/>
                                        </a:solidFill>
                                        <a:ea typeface="+mn-ea"/>
                                        <a:cs typeface="Times New Roman" panose="02020603050405020304" pitchFamily="18" charset="0"/>
                                      </a:rPr>
                                      <m:t>N</m:t>
                                    </m:r>
                                  </m:e>
                                  <m:sub>
                                    <m:r>
                                      <a:rPr lang="zh-CN" altLang="en-US" sz="2600" b="0" i="1">
                                        <a:solidFill>
                                          <a:srgbClr val="000000"/>
                                        </a:solidFill>
                                        <a:latin typeface="Cambria Math" panose="02040503050406030204" pitchFamily="18" charset="0"/>
                                        <a:ea typeface="+mn-ea"/>
                                      </a:rPr>
                                      <m:t>𝐴</m:t>
                                    </m:r>
                                  </m:sub>
                                </m:sSub>
                                <m:r>
                                  <a:rPr lang="en-US" altLang="zh-CN" sz="2600" b="1" i="1" smtClean="0">
                                    <a:solidFill>
                                      <a:srgbClr val="000000"/>
                                    </a:solidFill>
                                    <a:latin typeface="Cambria Math" panose="02040503050406030204" pitchFamily="18" charset="0"/>
                                    <a:ea typeface="+mn-ea"/>
                                  </a:rPr>
                                  <m:t>                </m:t>
                                </m:r>
                              </m:e>
                            </m:mr>
                            <m:mr>
                              <m:e>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𝑇</m:t>
                                </m:r>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ea typeface="+mn-ea"/>
                                    <a:cs typeface="Times New Roman" panose="02020603050405020304" pitchFamily="18" charset="0"/>
                                  </a:rPr>
                                  <m:t>晶格振动散射</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e>
                            </m:mr>
                          </m:m>
                        </m:e>
                      </m:d>
                    </m:oMath>
                  </m:oMathPara>
                </a14:m>
                <a:endParaRPr lang="zh-CN" altLang="en-US" sz="2600" dirty="0">
                  <a:ea typeface="+mn-ea"/>
                  <a:cs typeface="Times New Roman" panose="02020603050405020304" pitchFamily="18" charset="0"/>
                </a:endParaRPr>
              </a:p>
            </p:txBody>
          </p:sp>
        </mc:Choice>
        <mc:Fallback xmlns="">
          <p:sp>
            <p:nvSpPr>
              <p:cNvPr id="10" name="Object 12"/>
              <p:cNvSpPr txBox="1">
                <a:spLocks noRot="1" noChangeAspect="1" noMove="1" noResize="1" noEditPoints="1" noAdjustHandles="1" noChangeArrowheads="1" noChangeShapeType="1" noTextEdit="1"/>
              </p:cNvSpPr>
              <p:nvPr/>
            </p:nvSpPr>
            <p:spPr>
              <a:xfrm>
                <a:off x="666328" y="4133101"/>
                <a:ext cx="6824662" cy="1222374"/>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12"/>
              <p:cNvSpPr txBox="1"/>
              <p:nvPr/>
            </p:nvSpPr>
            <p:spPr>
              <a:xfrm>
                <a:off x="671090" y="5522913"/>
                <a:ext cx="6853238" cy="122237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smtClean="0">
                          <a:solidFill>
                            <a:srgbClr val="000000"/>
                          </a:solidFill>
                          <a:ea typeface="+mn-ea"/>
                          <a:cs typeface="Times New Roman" panose="02020603050405020304" pitchFamily="18" charset="0"/>
                        </a:rPr>
                        <m:t>高温</m:t>
                      </m:r>
                      <m:d>
                        <m:dPr>
                          <m:begChr m:val="{"/>
                          <m:endChr m:val=""/>
                          <m:ctrlPr>
                            <a:rPr lang="zh-CN" altLang="en-US" sz="26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r>
                                  <m:rPr>
                                    <m:nor/>
                                  </m:rPr>
                                  <a:rPr lang="zh-CN" altLang="en-US" sz="2600" i="0">
                                    <a:solidFill>
                                      <a:srgbClr val="000000"/>
                                    </a:solidFill>
                                    <a:ea typeface="+mn-ea"/>
                                    <a:cs typeface="Times New Roman" panose="02020603050405020304" pitchFamily="18" charset="0"/>
                                  </a:rPr>
                                  <m:t>本征激发开始</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r>
                                  <a:rPr lang="en-US" altLang="zh-CN" sz="2600" b="1" i="1" smtClean="0">
                                    <a:solidFill>
                                      <a:srgbClr val="000000"/>
                                    </a:solidFill>
                                    <a:latin typeface="Cambria Math" panose="02040503050406030204" pitchFamily="18" charset="0"/>
                                    <a:ea typeface="+mn-ea"/>
                                  </a:rPr>
                                  <m:t>  </m:t>
                                </m:r>
                              </m:e>
                            </m:mr>
                            <m:mr>
                              <m:e>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𝑇</m:t>
                                </m:r>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ea typeface="+mn-ea"/>
                                    <a:cs typeface="Times New Roman" panose="02020603050405020304" pitchFamily="18" charset="0"/>
                                  </a:rPr>
                                  <m:t>晶格振动散射</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𝜌</m:t>
                                </m:r>
                                <m:r>
                                  <a:rPr lang="zh-CN" altLang="en-US" sz="2600" i="1">
                                    <a:solidFill>
                                      <a:srgbClr val="000000"/>
                                    </a:solidFill>
                                    <a:latin typeface="Cambria Math" panose="02040503050406030204" pitchFamily="18" charset="0"/>
                                    <a:ea typeface="+mn-ea"/>
                                  </a:rPr>
                                  <m:t>↑</m:t>
                                </m:r>
                              </m:e>
                            </m:mr>
                          </m:m>
                        </m:e>
                      </m:d>
                    </m:oMath>
                  </m:oMathPara>
                </a14:m>
                <a:endParaRPr lang="zh-CN" altLang="en-US" sz="2600" dirty="0">
                  <a:ea typeface="+mn-ea"/>
                  <a:cs typeface="Times New Roman" panose="02020603050405020304" pitchFamily="18" charset="0"/>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671090" y="5522913"/>
                <a:ext cx="6853238" cy="1222374"/>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2" name="Group 16"/>
          <p:cNvGrpSpPr/>
          <p:nvPr/>
        </p:nvGrpSpPr>
        <p:grpSpPr>
          <a:xfrm>
            <a:off x="7105972" y="2888322"/>
            <a:ext cx="1714500" cy="646113"/>
            <a:chOff x="7358082" y="2857496"/>
            <a:chExt cx="1714480" cy="646331"/>
          </a:xfrm>
        </p:grpSpPr>
        <p:sp>
          <p:nvSpPr>
            <p:cNvPr id="133137" name="Right Arrow 14"/>
            <p:cNvSpPr/>
            <p:nvPr/>
          </p:nvSpPr>
          <p:spPr>
            <a:xfrm>
              <a:off x="7358082" y="3113268"/>
              <a:ext cx="928694" cy="285752"/>
            </a:xfrm>
            <a:prstGeom prst="rightArrow">
              <a:avLst>
                <a:gd name="adj1" fmla="val 50000"/>
                <a:gd name="adj2" fmla="val 49998"/>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3138" name="TextBox 15"/>
            <p:cNvSpPr txBox="1"/>
            <p:nvPr/>
          </p:nvSpPr>
          <p:spPr>
            <a:xfrm>
              <a:off x="8143900" y="2857496"/>
              <a:ext cx="928662"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3600" b="1" i="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3600" b="1" dirty="0">
                  <a:solidFill>
                    <a:srgbClr val="3333FF"/>
                  </a:solidFill>
                  <a:latin typeface="Times New Roman" panose="02020603050405020304" pitchFamily="18" charset="0"/>
                  <a:ea typeface="楷体_GB2312" pitchFamily="49" charset="-122"/>
                  <a:sym typeface="Symbol" panose="05050102010706020507" pitchFamily="18" charset="2"/>
                </a:rPr>
                <a:t></a:t>
              </a:r>
              <a:endParaRPr lang="en-US" altLang="zh-CN" sz="3600" b="1" dirty="0">
                <a:solidFill>
                  <a:srgbClr val="3333FF"/>
                </a:solidFill>
                <a:latin typeface="Times New Roman" panose="02020603050405020304" pitchFamily="18" charset="0"/>
                <a:ea typeface="楷体_GB2312" pitchFamily="49" charset="-122"/>
              </a:endParaRPr>
            </a:p>
          </p:txBody>
        </p:sp>
      </p:grpSp>
      <p:grpSp>
        <p:nvGrpSpPr>
          <p:cNvPr id="4" name="Group 17"/>
          <p:cNvGrpSpPr/>
          <p:nvPr/>
        </p:nvGrpSpPr>
        <p:grpSpPr>
          <a:xfrm>
            <a:off x="7105972" y="4323691"/>
            <a:ext cx="1714500" cy="646112"/>
            <a:chOff x="7358082" y="2857496"/>
            <a:chExt cx="1714480" cy="646331"/>
          </a:xfrm>
        </p:grpSpPr>
        <p:sp>
          <p:nvSpPr>
            <p:cNvPr id="133135" name="Right Arrow 18"/>
            <p:cNvSpPr/>
            <p:nvPr/>
          </p:nvSpPr>
          <p:spPr>
            <a:xfrm>
              <a:off x="7358082" y="3113268"/>
              <a:ext cx="928694" cy="285752"/>
            </a:xfrm>
            <a:prstGeom prst="rightArrow">
              <a:avLst>
                <a:gd name="adj1" fmla="val 50000"/>
                <a:gd name="adj2" fmla="val 49998"/>
              </a:avLst>
            </a:prstGeom>
            <a:solidFill>
              <a:srgbClr val="FF0000"/>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3136" name="TextBox 19"/>
            <p:cNvSpPr txBox="1"/>
            <p:nvPr/>
          </p:nvSpPr>
          <p:spPr>
            <a:xfrm>
              <a:off x="8143900" y="2857496"/>
              <a:ext cx="928662"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3600" b="1" i="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sz="3600" b="1" dirty="0">
                  <a:solidFill>
                    <a:srgbClr val="FF0000"/>
                  </a:solidFill>
                  <a:latin typeface="Times New Roman" panose="02020603050405020304" pitchFamily="18" charset="0"/>
                  <a:ea typeface="楷体_GB2312" pitchFamily="49" charset="-122"/>
                  <a:sym typeface="Symbol" panose="05050102010706020507" pitchFamily="18" charset="2"/>
                </a:rPr>
                <a:t></a:t>
              </a:r>
              <a:endParaRPr lang="en-US" altLang="zh-CN" sz="3600" b="1" dirty="0">
                <a:solidFill>
                  <a:srgbClr val="FF0000"/>
                </a:solidFill>
                <a:latin typeface="Times New Roman" panose="02020603050405020304" pitchFamily="18" charset="0"/>
                <a:ea typeface="楷体_GB2312" pitchFamily="49" charset="-122"/>
              </a:endParaRPr>
            </a:p>
          </p:txBody>
        </p:sp>
      </p:grpSp>
      <p:grpSp>
        <p:nvGrpSpPr>
          <p:cNvPr id="5" name="Group 23"/>
          <p:cNvGrpSpPr/>
          <p:nvPr/>
        </p:nvGrpSpPr>
        <p:grpSpPr>
          <a:xfrm>
            <a:off x="7105972" y="5711825"/>
            <a:ext cx="1714500" cy="646113"/>
            <a:chOff x="7358082" y="2857496"/>
            <a:chExt cx="1714480" cy="646331"/>
          </a:xfrm>
        </p:grpSpPr>
        <p:sp>
          <p:nvSpPr>
            <p:cNvPr id="133133" name="Right Arrow 24"/>
            <p:cNvSpPr/>
            <p:nvPr/>
          </p:nvSpPr>
          <p:spPr>
            <a:xfrm>
              <a:off x="7358082" y="3113268"/>
              <a:ext cx="928694" cy="285752"/>
            </a:xfrm>
            <a:prstGeom prst="rightArrow">
              <a:avLst>
                <a:gd name="adj1" fmla="val 50000"/>
                <a:gd name="adj2" fmla="val 49998"/>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3134" name="TextBox 25"/>
            <p:cNvSpPr txBox="1"/>
            <p:nvPr/>
          </p:nvSpPr>
          <p:spPr>
            <a:xfrm>
              <a:off x="8143900" y="2857496"/>
              <a:ext cx="928662"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3600" b="1" i="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3600" b="1" dirty="0">
                  <a:solidFill>
                    <a:srgbClr val="3333FF"/>
                  </a:solidFill>
                  <a:latin typeface="Times New Roman" panose="02020603050405020304" pitchFamily="18" charset="0"/>
                  <a:ea typeface="楷体_GB2312" pitchFamily="49" charset="-122"/>
                  <a:sym typeface="Symbol" panose="05050102010706020507" pitchFamily="18" charset="2"/>
                </a:rPr>
                <a:t></a:t>
              </a:r>
              <a:endParaRPr lang="en-US" altLang="zh-CN" sz="3600" b="1" dirty="0">
                <a:solidFill>
                  <a:srgbClr val="3333FF"/>
                </a:solidFill>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4147" name="TextBox 2"/>
          <p:cNvSpPr txBox="1"/>
          <p:nvPr/>
        </p:nvSpPr>
        <p:spPr>
          <a:xfrm>
            <a:off x="71438" y="500063"/>
            <a:ext cx="885825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30555" lvl="0" indent="-630555" algn="just"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 0.5kg</a:t>
            </a:r>
            <a:r>
              <a:rPr lang="zh-CN" altLang="en-US" sz="2400" b="1" dirty="0">
                <a:latin typeface="Times New Roman" panose="02020603050405020304" pitchFamily="18" charset="0"/>
                <a:cs typeface="Times New Roman" panose="02020603050405020304" pitchFamily="18" charset="0"/>
              </a:rPr>
              <a:t>的</a:t>
            </a:r>
            <a:r>
              <a:rPr lang="en-US" altLang="zh-CN" sz="2400" b="1" dirty="0">
                <a:latin typeface="Times New Roman" panose="02020603050405020304" pitchFamily="18" charset="0"/>
                <a:cs typeface="Times New Roman" panose="02020603050405020304" pitchFamily="18" charset="0"/>
              </a:rPr>
              <a:t>Ge</a:t>
            </a:r>
            <a:r>
              <a:rPr lang="zh-CN" altLang="en-US" sz="2400" b="1" dirty="0">
                <a:latin typeface="Times New Roman" panose="02020603050405020304" pitchFamily="18" charset="0"/>
                <a:cs typeface="Times New Roman" panose="02020603050405020304" pitchFamily="18" charset="0"/>
              </a:rPr>
              <a:t>，掺有</a:t>
            </a:r>
            <a:r>
              <a:rPr lang="en-US" altLang="zh-CN" sz="2400" b="1" dirty="0">
                <a:latin typeface="Times New Roman" panose="02020603050405020304" pitchFamily="18" charset="0"/>
                <a:cs typeface="Times New Roman" panose="02020603050405020304" pitchFamily="18" charset="0"/>
              </a:rPr>
              <a:t>5</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10</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-8</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kg</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的锑，设杂质全部电离，试求该材料的电阻率</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设</a:t>
            </a:r>
            <a:r>
              <a:rPr lang="zh-CN" altLang="en-US" sz="24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=0.39m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/(Vs)</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Ge</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单晶的密度为</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5.32g/cm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，锑原子量为</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121.8</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，室温下</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Ge</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的</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=2.110</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13</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4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Object 2"/>
              <p:cNvSpPr txBox="1"/>
              <p:nvPr/>
            </p:nvSpPr>
            <p:spPr>
              <a:xfrm>
                <a:off x="929258" y="5876925"/>
                <a:ext cx="4074790" cy="6350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𝜌</m:t>
                          </m:r>
                        </m:e>
                        <m:sup>
                          <m:r>
                            <a:rPr lang="zh-CN" altLang="en-US" sz="2600" i="1">
                              <a:solidFill>
                                <a:srgbClr val="000000"/>
                              </a:solidFill>
                              <a:latin typeface="Cambria Math" panose="02040503050406030204" pitchFamily="18" charset="0"/>
                              <a:ea typeface="+mn-ea"/>
                            </a:rPr>
                            <m:t>−1</m:t>
                          </m:r>
                        </m:sup>
                      </m:sSup>
                      <m:r>
                        <a:rPr lang="zh-CN" altLang="en-US" sz="2600" i="0">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𝜎</m:t>
                      </m:r>
                      <m:r>
                        <a:rPr lang="zh-CN" altLang="en-US" sz="2600" i="0">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0">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oMath>
                  </m:oMathPara>
                </a14:m>
                <a:endParaRPr lang="zh-CN" altLang="en-US" sz="26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929258" y="5876925"/>
                <a:ext cx="4074790" cy="6350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
              <p:cNvSpPr txBox="1"/>
              <p:nvPr/>
            </p:nvSpPr>
            <p:spPr>
              <a:xfrm>
                <a:off x="918984" y="4725144"/>
                <a:ext cx="2994670" cy="9525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ea typeface="+mn-ea"/>
                  <a:cs typeface="Times New Roman" panose="02020603050405020304" pitchFamily="18" charset="0"/>
                </a:endParaRPr>
              </a:p>
            </p:txBody>
          </p:sp>
        </mc:Choice>
        <mc:Fallback xmlns="">
          <p:sp>
            <p:nvSpPr>
              <p:cNvPr id="7" name="Object 2"/>
              <p:cNvSpPr txBox="1">
                <a:spLocks noRot="1" noChangeAspect="1" noMove="1" noResize="1" noEditPoints="1" noAdjustHandles="1" noChangeArrowheads="1" noChangeShapeType="1" noTextEdit="1"/>
              </p:cNvSpPr>
              <p:nvPr/>
            </p:nvSpPr>
            <p:spPr>
              <a:xfrm>
                <a:off x="918984" y="4725144"/>
                <a:ext cx="2994670" cy="952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2"/>
              <p:cNvSpPr txBox="1"/>
              <p:nvPr/>
            </p:nvSpPr>
            <p:spPr>
              <a:xfrm>
                <a:off x="855663" y="4027488"/>
                <a:ext cx="5354637" cy="5254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𝑵</m:t>
                          </m:r>
                        </m:e>
                        <m:sub>
                          <m:r>
                            <a:rPr lang="zh-CN" altLang="en-US" sz="2400" b="1" i="1">
                              <a:solidFill>
                                <a:srgbClr val="000000"/>
                              </a:solidFill>
                              <a:latin typeface="Cambria Math" panose="02040503050406030204" pitchFamily="18" charset="0"/>
                              <a:ea typeface="+mn-ea"/>
                            </a:rPr>
                            <m:t>𝑫</m:t>
                          </m:r>
                        </m:sub>
                      </m:sSub>
                      <m:r>
                        <a:rPr lang="zh-CN" altLang="en-US" sz="2400" b="1" i="0">
                          <a:solidFill>
                            <a:srgbClr val="000000"/>
                          </a:solidFill>
                          <a:latin typeface="Cambria Math" panose="02040503050406030204" pitchFamily="18" charset="0"/>
                          <a:ea typeface="+mn-ea"/>
                        </a:rPr>
                        <m:t>=</m:t>
                      </m:r>
                      <m:r>
                        <a:rPr lang="zh-CN" altLang="en-US" sz="2400" b="1" i="0">
                          <a:solidFill>
                            <a:srgbClr val="000000"/>
                          </a:solidFill>
                          <a:latin typeface="Cambria Math" panose="02040503050406030204" pitchFamily="18" charset="0"/>
                          <a:ea typeface="+mn-ea"/>
                        </a:rPr>
                        <m:t>𝐒𝐛</m:t>
                      </m:r>
                      <m:r>
                        <m:rPr>
                          <m:nor/>
                        </m:rPr>
                        <a:rPr lang="zh-CN" altLang="en-US" sz="2400" b="1" i="0">
                          <a:solidFill>
                            <a:srgbClr val="000000"/>
                          </a:solidFill>
                          <a:latin typeface="+mn-ea"/>
                          <a:ea typeface="+mn-ea"/>
                        </a:rPr>
                        <m:t>原子的个数</m:t>
                      </m:r>
                      <m:r>
                        <a:rPr lang="zh-CN" altLang="en-US" sz="2400" b="1" i="1">
                          <a:solidFill>
                            <a:srgbClr val="000000"/>
                          </a:solidFill>
                          <a:latin typeface="Cambria Math" panose="02040503050406030204" pitchFamily="18" charset="0"/>
                          <a:ea typeface="+mn-ea"/>
                        </a:rPr>
                        <m:t>/</m:t>
                      </m:r>
                      <m:r>
                        <a:rPr lang="zh-CN" altLang="en-US" sz="2400" b="1" i="0">
                          <a:solidFill>
                            <a:srgbClr val="000000"/>
                          </a:solidFill>
                          <a:latin typeface="Cambria Math" panose="02040503050406030204" pitchFamily="18" charset="0"/>
                          <a:ea typeface="+mn-ea"/>
                        </a:rPr>
                        <m:t>𝐆𝐞</m:t>
                      </m:r>
                      <m:r>
                        <m:rPr>
                          <m:nor/>
                        </m:rPr>
                        <a:rPr lang="zh-CN" altLang="en-US" sz="2400" b="1" i="0">
                          <a:solidFill>
                            <a:srgbClr val="000000"/>
                          </a:solidFill>
                          <a:latin typeface="+mn-ea"/>
                          <a:ea typeface="+mn-ea"/>
                        </a:rPr>
                        <m:t>单晶的体积</m:t>
                      </m:r>
                    </m:oMath>
                  </m:oMathPara>
                </a14:m>
                <a:endParaRPr lang="zh-CN" altLang="en-US" sz="2400" dirty="0">
                  <a:ea typeface="+mn-ea"/>
                  <a:cs typeface="Times New Roman" panose="02020603050405020304" pitchFamily="18" charset="0"/>
                </a:endParaRPr>
              </a:p>
            </p:txBody>
          </p:sp>
        </mc:Choice>
        <mc:Fallback xmlns="">
          <p:sp>
            <p:nvSpPr>
              <p:cNvPr id="9" name="Object 2"/>
              <p:cNvSpPr txBox="1">
                <a:spLocks noRot="1" noChangeAspect="1" noMove="1" noResize="1" noEditPoints="1" noAdjustHandles="1" noChangeArrowheads="1" noChangeShapeType="1" noTextEdit="1"/>
              </p:cNvSpPr>
              <p:nvPr/>
            </p:nvSpPr>
            <p:spPr>
              <a:xfrm>
                <a:off x="855663" y="4027488"/>
                <a:ext cx="5354637" cy="525462"/>
              </a:xfrm>
              <a:prstGeom prst="rect">
                <a:avLst/>
              </a:prstGeom>
              <a:blipFill>
                <a:blip r:embed="rId4"/>
                <a:stretch>
                  <a:fillRect l="-228" b="-465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2"/>
              <p:cNvSpPr txBox="1"/>
              <p:nvPr/>
            </p:nvSpPr>
            <p:spPr>
              <a:xfrm>
                <a:off x="857250" y="3206750"/>
                <a:ext cx="5629275" cy="4683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ea typeface="+mn-ea"/>
                          <a:cs typeface="Times New Roman" panose="02020603050405020304" pitchFamily="18" charset="0"/>
                        </a:rPr>
                        <m:t>Ge</m:t>
                      </m:r>
                      <m:r>
                        <m:rPr>
                          <m:nor/>
                        </m:rPr>
                        <a:rPr lang="zh-CN" altLang="en-US" sz="2400" i="0">
                          <a:solidFill>
                            <a:srgbClr val="000000"/>
                          </a:solidFill>
                          <a:latin typeface="+mn-ea"/>
                          <a:ea typeface="+mn-ea"/>
                        </a:rPr>
                        <m:t>单晶的体积</m:t>
                      </m:r>
                      <m:r>
                        <m:rPr>
                          <m:nor/>
                        </m:rPr>
                        <a:rPr lang="zh-CN" altLang="en-US" sz="2400" i="0">
                          <a:solidFill>
                            <a:srgbClr val="000000"/>
                          </a:solidFill>
                          <a:ea typeface="+mn-ea"/>
                          <a:cs typeface="Times New Roman" panose="02020603050405020304" pitchFamily="18" charset="0"/>
                        </a:rPr>
                        <m:t>=</m:t>
                      </m:r>
                      <m:r>
                        <m:rPr>
                          <m:nor/>
                        </m:rPr>
                        <a:rPr lang="zh-CN" altLang="en-US" sz="2400" i="0" smtClean="0">
                          <a:solidFill>
                            <a:srgbClr val="000000"/>
                          </a:solidFill>
                          <a:ea typeface="+mn-ea"/>
                          <a:cs typeface="Times New Roman" panose="02020603050405020304" pitchFamily="18" charset="0"/>
                        </a:rPr>
                        <m:t>Ge</m:t>
                      </m:r>
                      <m:r>
                        <m:rPr>
                          <m:nor/>
                        </m:rPr>
                        <a:rPr lang="zh-CN" altLang="en-US" sz="2400" i="0">
                          <a:solidFill>
                            <a:srgbClr val="000000"/>
                          </a:solidFill>
                          <a:latin typeface="+mn-ea"/>
                          <a:ea typeface="+mn-ea"/>
                        </a:rPr>
                        <m:t>的质量</m:t>
                      </m:r>
                      <m:r>
                        <a:rPr lang="zh-CN" altLang="en-US" sz="2400" i="1">
                          <a:solidFill>
                            <a:srgbClr val="000000"/>
                          </a:solidFill>
                          <a:latin typeface="Cambria Math" panose="02040503050406030204" pitchFamily="18" charset="0"/>
                          <a:ea typeface="+mn-ea"/>
                        </a:rPr>
                        <m:t>/</m:t>
                      </m:r>
                      <m:r>
                        <a:rPr lang="zh-CN" altLang="en-US" sz="2400" b="1" i="0">
                          <a:solidFill>
                            <a:srgbClr val="000000"/>
                          </a:solidFill>
                          <a:latin typeface="Cambria Math" panose="02040503050406030204" pitchFamily="18" charset="0"/>
                          <a:ea typeface="+mn-ea"/>
                        </a:rPr>
                        <m:t>𝐆𝐞</m:t>
                      </m:r>
                      <m:r>
                        <m:rPr>
                          <m:nor/>
                        </m:rPr>
                        <a:rPr lang="zh-CN" altLang="en-US" sz="2400" i="0">
                          <a:solidFill>
                            <a:srgbClr val="000000"/>
                          </a:solidFill>
                          <a:latin typeface="+mn-ea"/>
                          <a:ea typeface="+mn-ea"/>
                        </a:rPr>
                        <m:t>的密度</m:t>
                      </m:r>
                    </m:oMath>
                  </m:oMathPara>
                </a14:m>
                <a:endParaRPr lang="zh-CN" altLang="en-US" sz="2400" dirty="0">
                  <a:ea typeface="+mn-ea"/>
                  <a:cs typeface="Times New Roman" panose="02020603050405020304" pitchFamily="18" charset="0"/>
                </a:endParaRPr>
              </a:p>
            </p:txBody>
          </p:sp>
        </mc:Choice>
        <mc:Fallback xmlns="">
          <p:sp>
            <p:nvSpPr>
              <p:cNvPr id="10" name="Object 2"/>
              <p:cNvSpPr txBox="1">
                <a:spLocks noRot="1" noChangeAspect="1" noMove="1" noResize="1" noEditPoints="1" noAdjustHandles="1" noChangeArrowheads="1" noChangeShapeType="1" noTextEdit="1"/>
              </p:cNvSpPr>
              <p:nvPr/>
            </p:nvSpPr>
            <p:spPr>
              <a:xfrm>
                <a:off x="857250" y="3206750"/>
                <a:ext cx="5629275" cy="468313"/>
              </a:xfrm>
              <a:prstGeom prst="rect">
                <a:avLst/>
              </a:prstGeom>
              <a:blipFill>
                <a:blip r:embed="rId5"/>
                <a:stretch>
                  <a:fillRect l="-325" b="-16883"/>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2"/>
              <p:cNvSpPr txBox="1"/>
              <p:nvPr/>
            </p:nvSpPr>
            <p:spPr>
              <a:xfrm>
                <a:off x="855663" y="1857375"/>
                <a:ext cx="7234237" cy="9636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0">
                          <a:solidFill>
                            <a:srgbClr val="000000"/>
                          </a:solidFill>
                          <a:latin typeface="Cambria Math" panose="02040503050406030204" pitchFamily="18" charset="0"/>
                          <a:ea typeface="+mn-ea"/>
                        </a:rPr>
                        <m:t>𝐒𝐛</m:t>
                      </m:r>
                      <m:r>
                        <m:rPr>
                          <m:nor/>
                        </m:rPr>
                        <a:rPr lang="zh-CN" altLang="en-US" sz="2400" i="0">
                          <a:solidFill>
                            <a:srgbClr val="000000"/>
                          </a:solidFill>
                          <a:latin typeface="+mn-ea"/>
                          <a:ea typeface="+mn-ea"/>
                        </a:rPr>
                        <m:t>原子的个数</m:t>
                      </m:r>
                      <m:r>
                        <a:rPr lang="zh-CN" altLang="en-US" sz="2400" i="0">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b="1" i="0">
                              <a:solidFill>
                                <a:srgbClr val="000000"/>
                              </a:solidFill>
                              <a:latin typeface="Cambria Math" panose="02040503050406030204" pitchFamily="18" charset="0"/>
                              <a:ea typeface="+mn-ea"/>
                            </a:rPr>
                            <m:t>𝐒𝐛</m:t>
                          </m:r>
                          <m:r>
                            <m:rPr>
                              <m:nor/>
                            </m:rPr>
                            <a:rPr lang="zh-CN" altLang="en-US" sz="2400" i="0">
                              <a:solidFill>
                                <a:srgbClr val="000000"/>
                              </a:solidFill>
                              <a:latin typeface="+mn-ea"/>
                              <a:ea typeface="+mn-ea"/>
                            </a:rPr>
                            <m:t>的质量</m:t>
                          </m:r>
                        </m:num>
                        <m:den>
                          <m:r>
                            <m:rPr>
                              <m:nor/>
                            </m:rPr>
                            <a:rPr lang="zh-CN" altLang="en-US" sz="2400" i="0">
                              <a:solidFill>
                                <a:srgbClr val="000000"/>
                              </a:solidFill>
                              <a:ea typeface="+mn-ea"/>
                              <a:cs typeface="Times New Roman" panose="02020603050405020304" pitchFamily="18" charset="0"/>
                            </a:rPr>
                            <m:t>Sb</m:t>
                          </m:r>
                          <m:r>
                            <m:rPr>
                              <m:nor/>
                            </m:rPr>
                            <a:rPr lang="zh-CN" altLang="en-US" sz="2400" i="0">
                              <a:solidFill>
                                <a:srgbClr val="000000"/>
                              </a:solidFill>
                              <a:latin typeface="+mn-ea"/>
                              <a:ea typeface="+mn-ea"/>
                            </a:rPr>
                            <m:t>的摩尔质量</m:t>
                          </m:r>
                        </m:den>
                      </m:f>
                      <m:r>
                        <m:rPr>
                          <m:nor/>
                        </m:rPr>
                        <a:rPr lang="zh-CN" altLang="en-US" sz="2400" i="0">
                          <a:solidFill>
                            <a:srgbClr val="000000"/>
                          </a:solidFill>
                          <a:latin typeface="+mn-ea"/>
                          <a:ea typeface="+mn-ea"/>
                        </a:rPr>
                        <m:t>阿伏伽德罗常数</m:t>
                      </m:r>
                    </m:oMath>
                  </m:oMathPara>
                </a14:m>
                <a:endParaRPr lang="zh-CN" altLang="en-US" sz="2400" dirty="0">
                  <a:ea typeface="+mn-ea"/>
                  <a:cs typeface="Times New Roman" panose="02020603050405020304" pitchFamily="18" charset="0"/>
                </a:endParaRPr>
              </a:p>
            </p:txBody>
          </p:sp>
        </mc:Choice>
        <mc:Fallback xmlns="">
          <p:sp>
            <p:nvSpPr>
              <p:cNvPr id="11" name="Object 2"/>
              <p:cNvSpPr txBox="1">
                <a:spLocks noRot="1" noChangeAspect="1" noMove="1" noResize="1" noEditPoints="1" noAdjustHandles="1" noChangeArrowheads="1" noChangeShapeType="1" noTextEdit="1"/>
              </p:cNvSpPr>
              <p:nvPr/>
            </p:nvSpPr>
            <p:spPr>
              <a:xfrm>
                <a:off x="855663" y="1857375"/>
                <a:ext cx="7234237" cy="963613"/>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2"/>
              <p:cNvSpPr txBox="1"/>
              <p:nvPr/>
            </p:nvSpPr>
            <p:spPr>
              <a:xfrm>
                <a:off x="4651004" y="5671521"/>
                <a:ext cx="4074790" cy="84040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groupChr>
                        <m:groupChrPr>
                          <m:chr m:val="→"/>
                          <m:vertJc m:val="bot"/>
                          <m:ctrlPr>
                            <a:rPr lang="zh-CN" altLang="en-US" sz="2400" i="1">
                              <a:solidFill>
                                <a:srgbClr val="000000"/>
                              </a:solidFill>
                              <a:latin typeface="Cambria Math" panose="02040503050406030204" pitchFamily="18" charset="0"/>
                              <a:ea typeface="+mn-ea"/>
                            </a:rPr>
                          </m:ctrlPr>
                        </m:groupChrPr>
                        <m:e>
                          <m:r>
                            <a:rPr lang="zh-CN" altLang="en-US" sz="2400">
                              <a:solidFill>
                                <a:srgbClr val="000000"/>
                              </a:solidFill>
                              <a:latin typeface="Cambria Math" panose="02040503050406030204" pitchFamily="18" charset="0"/>
                              <a:ea typeface="+mn-ea"/>
                            </a:rPr>
                            <m:t> </m:t>
                          </m:r>
                          <m:r>
                            <m:rPr>
                              <m:nor/>
                            </m:rPr>
                            <a:rPr lang="zh-CN" altLang="en-US" sz="2400" i="0">
                              <a:solidFill>
                                <a:srgbClr val="000000"/>
                              </a:solidFill>
                              <a:latin typeface="+mn-ea"/>
                              <a:ea typeface="+mn-ea"/>
                            </a:rPr>
                            <m:t>若</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r>
                            <a:rPr lang="zh-CN" altLang="en-US" sz="2400" i="1">
                              <a:solidFill>
                                <a:srgbClr val="000000"/>
                              </a:solidFill>
                              <a:latin typeface="Cambria Math" panose="02040503050406030204" pitchFamily="18" charset="0"/>
                              <a:ea typeface="+mn-ea"/>
                            </a:rPr>
                            <m:t> </m:t>
                          </m:r>
                        </m:e>
                      </m:groupCh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𝜌</m:t>
                          </m:r>
                        </m:e>
                        <m:sup>
                          <m:r>
                            <a:rPr lang="zh-CN" altLang="en-US" sz="2400" i="1">
                              <a:solidFill>
                                <a:srgbClr val="000000"/>
                              </a:solidFill>
                              <a:latin typeface="Cambria Math" panose="02040503050406030204" pitchFamily="18" charset="0"/>
                              <a:ea typeface="+mn-ea"/>
                            </a:rPr>
                            <m:t>−1</m:t>
                          </m:r>
                        </m:sup>
                      </m:sSup>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𝜎</m:t>
                      </m:r>
                      <m:r>
                        <a:rPr lang="zh-CN" altLang="en-US" sz="2400" i="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dirty="0">
                  <a:ea typeface="+mn-ea"/>
                  <a:cs typeface="Times New Roman" panose="02020603050405020304" pitchFamily="18" charset="0"/>
                </a:endParaRPr>
              </a:p>
            </p:txBody>
          </p:sp>
        </mc:Choice>
        <mc:Fallback xmlns="">
          <p:sp>
            <p:nvSpPr>
              <p:cNvPr id="17" name="Object 2"/>
              <p:cNvSpPr txBox="1">
                <a:spLocks noRot="1" noChangeAspect="1" noMove="1" noResize="1" noEditPoints="1" noAdjustHandles="1" noChangeArrowheads="1" noChangeShapeType="1" noTextEdit="1"/>
              </p:cNvSpPr>
              <p:nvPr/>
            </p:nvSpPr>
            <p:spPr>
              <a:xfrm>
                <a:off x="4651004" y="5671521"/>
                <a:ext cx="4074790" cy="840403"/>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2" name="Group 18"/>
          <p:cNvGrpSpPr/>
          <p:nvPr/>
        </p:nvGrpSpPr>
        <p:grpSpPr>
          <a:xfrm>
            <a:off x="5220072" y="2643192"/>
            <a:ext cx="2500313" cy="584775"/>
            <a:chOff x="82884" y="6215082"/>
            <a:chExt cx="2336012" cy="585552"/>
          </a:xfrm>
        </p:grpSpPr>
        <p:sp>
          <p:nvSpPr>
            <p:cNvPr id="134155" name="Line Callout 2 19"/>
            <p:cNvSpPr/>
            <p:nvPr/>
          </p:nvSpPr>
          <p:spPr>
            <a:xfrm>
              <a:off x="214282" y="6215082"/>
              <a:ext cx="2016000" cy="585552"/>
            </a:xfrm>
            <a:prstGeom prst="borderCallout2">
              <a:avLst>
                <a:gd name="adj1" fmla="val 49347"/>
                <a:gd name="adj2" fmla="val -315"/>
                <a:gd name="adj3" fmla="val 48912"/>
                <a:gd name="adj4" fmla="val -9681"/>
                <a:gd name="adj5" fmla="val 5398"/>
                <a:gd name="adj6" fmla="val -15102"/>
              </a:avLst>
            </a:prstGeom>
            <a:solidFill>
              <a:srgbClr val="FFFF00"/>
            </a:solidFill>
            <a:ln w="63500" cap="flat" cmpd="sng">
              <a:solidFill>
                <a:srgbClr val="FFFF00"/>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cs typeface="Times New Roman" panose="02020603050405020304" pitchFamily="18" charset="0"/>
              </a:endParaRPr>
            </a:p>
          </p:txBody>
        </p:sp>
        <p:sp>
          <p:nvSpPr>
            <p:cNvPr id="134156" name="TextBox 20"/>
            <p:cNvSpPr txBox="1"/>
            <p:nvPr/>
          </p:nvSpPr>
          <p:spPr>
            <a:xfrm>
              <a:off x="82884" y="6234981"/>
              <a:ext cx="2336012" cy="468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latin typeface="Times New Roman" panose="02020603050405020304" pitchFamily="18" charset="0"/>
                  <a:cs typeface="Times New Roman" panose="02020603050405020304" pitchFamily="18" charset="0"/>
                </a:rPr>
                <a:t>Sb</a:t>
              </a:r>
              <a:r>
                <a:rPr lang="zh-CN" altLang="en-US" sz="2400" b="1" dirty="0">
                  <a:latin typeface="Times New Roman" panose="02020603050405020304" pitchFamily="18" charset="0"/>
                  <a:cs typeface="Times New Roman" panose="02020603050405020304" pitchFamily="18" charset="0"/>
                </a:rPr>
                <a:t>的原子量</a:t>
              </a:r>
              <a:endParaRPr lang="en-US" altLang="zh-CN" sz="2400" b="1"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P spid="1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5171" name="Text Box 2"/>
          <p:cNvSpPr txBox="1"/>
          <p:nvPr/>
        </p:nvSpPr>
        <p:spPr>
          <a:xfrm>
            <a:off x="142875" y="500063"/>
            <a:ext cx="8763000"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719455" lvl="0" indent="-719455" algn="just" eaLnBrk="1" hangingPunct="1">
              <a:spcBef>
                <a:spcPct val="50000"/>
              </a:spcBef>
              <a:buNone/>
            </a:pPr>
            <a:r>
              <a:rPr lang="zh-CN" altLang="en-US" sz="2400" b="1" dirty="0">
                <a:solidFill>
                  <a:schemeClr val="tx2"/>
                </a:solidFill>
                <a:latin typeface="Times New Roman" panose="02020603050405020304" pitchFamily="18" charset="0"/>
                <a:cs typeface="Times New Roman" panose="02020603050405020304" pitchFamily="18" charset="0"/>
              </a:rPr>
              <a:t>例</a:t>
            </a:r>
            <a:r>
              <a:rPr lang="en-US" altLang="zh-CN" sz="2400" b="1" dirty="0">
                <a:solidFill>
                  <a:schemeClr val="tx2"/>
                </a:solidFill>
                <a:latin typeface="Times New Roman" panose="02020603050405020304" pitchFamily="18" charset="0"/>
                <a:cs typeface="Times New Roman" panose="02020603050405020304" pitchFamily="18" charset="0"/>
              </a:rPr>
              <a:t>2. </a:t>
            </a:r>
            <a:r>
              <a:rPr lang="zh-CN" altLang="en-US" sz="2400" b="1" dirty="0">
                <a:solidFill>
                  <a:schemeClr val="tx2"/>
                </a:solidFill>
                <a:latin typeface="Times New Roman" panose="02020603050405020304" pitchFamily="18" charset="0"/>
                <a:cs typeface="Times New Roman" panose="02020603050405020304" pitchFamily="18" charset="0"/>
              </a:rPr>
              <a:t>室温下</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Ge</a:t>
            </a:r>
            <a:r>
              <a:rPr lang="zh-CN" altLang="en-US" sz="2400" b="1" dirty="0">
                <a:solidFill>
                  <a:schemeClr val="tx2"/>
                </a:solidFill>
                <a:latin typeface="Times New Roman" panose="02020603050405020304" pitchFamily="18" charset="0"/>
                <a:cs typeface="Times New Roman" panose="02020603050405020304" pitchFamily="18" charset="0"/>
              </a:rPr>
              <a:t>的本征电阻率为</a:t>
            </a:r>
            <a:r>
              <a:rPr lang="en-US" altLang="zh-CN" sz="2400" b="1" dirty="0">
                <a:solidFill>
                  <a:schemeClr val="tx2"/>
                </a:solidFill>
                <a:latin typeface="Times New Roman" panose="02020603050405020304" pitchFamily="18" charset="0"/>
                <a:cs typeface="Times New Roman" panose="02020603050405020304" pitchFamily="18" charset="0"/>
              </a:rPr>
              <a:t>47</a:t>
            </a:r>
            <a:r>
              <a:rPr lang="en-US" altLang="zh-CN" sz="2400" b="1" dirty="0">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a:t>
            </a:r>
            <a:r>
              <a:rPr lang="en-US" altLang="zh-CN" sz="2400" b="1" dirty="0">
                <a:solidFill>
                  <a:schemeClr val="tx2"/>
                </a:solidFill>
                <a:latin typeface="Times New Roman" panose="02020603050405020304" pitchFamily="18" charset="0"/>
                <a:cs typeface="Times New Roman" panose="02020603050405020304" pitchFamily="18" charset="0"/>
              </a:rPr>
              <a:t>(1)</a:t>
            </a:r>
            <a:r>
              <a:rPr lang="zh-CN" altLang="en-US" sz="2400" b="1" dirty="0">
                <a:solidFill>
                  <a:schemeClr val="tx2"/>
                </a:solidFill>
                <a:latin typeface="Times New Roman" panose="02020603050405020304" pitchFamily="18" charset="0"/>
                <a:cs typeface="Times New Roman" panose="02020603050405020304" pitchFamily="18" charset="0"/>
              </a:rPr>
              <a:t>试求本征载流子浓度。</a:t>
            </a:r>
            <a:r>
              <a:rPr lang="en-US" altLang="zh-CN" sz="2400" b="1" dirty="0">
                <a:solidFill>
                  <a:schemeClr val="tx2"/>
                </a:solidFill>
                <a:latin typeface="Times New Roman" panose="02020603050405020304" pitchFamily="18" charset="0"/>
                <a:cs typeface="Times New Roman" panose="02020603050405020304" pitchFamily="18" charset="0"/>
              </a:rPr>
              <a:t>(2)</a:t>
            </a:r>
            <a:r>
              <a:rPr lang="zh-CN" altLang="en-US" sz="2400" b="1" dirty="0">
                <a:solidFill>
                  <a:schemeClr val="tx2"/>
                </a:solidFill>
                <a:latin typeface="Times New Roman" panose="02020603050405020304" pitchFamily="18" charset="0"/>
                <a:cs typeface="Times New Roman" panose="02020603050405020304" pitchFamily="18" charset="0"/>
              </a:rPr>
              <a:t>若掺入锑杂质，使每</a:t>
            </a:r>
            <a:r>
              <a:rPr lang="en-US" altLang="zh-CN" sz="2400" b="1" dirty="0">
                <a:solidFill>
                  <a:schemeClr val="tx2"/>
                </a:solidFill>
                <a:latin typeface="Times New Roman" panose="02020603050405020304" pitchFamily="18" charset="0"/>
                <a:cs typeface="Times New Roman" panose="02020603050405020304" pitchFamily="18" charset="0"/>
              </a:rPr>
              <a:t>10</a:t>
            </a:r>
            <a:r>
              <a:rPr lang="en-US" altLang="zh-CN" sz="2400" b="1" baseline="30000" dirty="0">
                <a:solidFill>
                  <a:schemeClr val="tx2"/>
                </a:solidFill>
                <a:latin typeface="Times New Roman" panose="02020603050405020304" pitchFamily="18" charset="0"/>
                <a:cs typeface="Times New Roman" panose="02020603050405020304" pitchFamily="18" charset="0"/>
              </a:rPr>
              <a:t>6</a:t>
            </a:r>
            <a:r>
              <a:rPr lang="zh-CN" altLang="en-US" sz="2400" b="1" dirty="0">
                <a:solidFill>
                  <a:schemeClr val="tx2"/>
                </a:solidFill>
                <a:latin typeface="Times New Roman" panose="02020603050405020304" pitchFamily="18" charset="0"/>
                <a:cs typeface="Times New Roman" panose="02020603050405020304" pitchFamily="18" charset="0"/>
              </a:rPr>
              <a:t>个</a:t>
            </a:r>
            <a:r>
              <a:rPr lang="en-US" altLang="zh-CN" sz="2400" b="1" dirty="0">
                <a:solidFill>
                  <a:schemeClr val="tx2"/>
                </a:solidFill>
                <a:latin typeface="Times New Roman" panose="02020603050405020304" pitchFamily="18" charset="0"/>
                <a:cs typeface="Times New Roman" panose="02020603050405020304" pitchFamily="18" charset="0"/>
              </a:rPr>
              <a:t>Ge</a:t>
            </a:r>
            <a:r>
              <a:rPr lang="zh-CN" altLang="en-US" sz="2400" b="1" dirty="0">
                <a:solidFill>
                  <a:schemeClr val="tx2"/>
                </a:solidFill>
                <a:latin typeface="Times New Roman" panose="02020603050405020304" pitchFamily="18" charset="0"/>
                <a:cs typeface="Times New Roman" panose="02020603050405020304" pitchFamily="18" charset="0"/>
              </a:rPr>
              <a:t>中有一个杂质原子，计算室温下电子浓度和空穴浓度。</a:t>
            </a:r>
            <a:r>
              <a:rPr lang="en-US" altLang="zh-CN" sz="2400" b="1" dirty="0">
                <a:solidFill>
                  <a:schemeClr val="tx2"/>
                </a:solidFill>
                <a:latin typeface="Times New Roman" panose="02020603050405020304" pitchFamily="18" charset="0"/>
                <a:cs typeface="Times New Roman" panose="02020603050405020304" pitchFamily="18" charset="0"/>
              </a:rPr>
              <a:t>(3)</a:t>
            </a:r>
            <a:r>
              <a:rPr lang="zh-CN" altLang="en-US" sz="2400" b="1" dirty="0">
                <a:solidFill>
                  <a:schemeClr val="tx2"/>
                </a:solidFill>
                <a:latin typeface="Times New Roman" panose="02020603050405020304" pitchFamily="18" charset="0"/>
                <a:cs typeface="Times New Roman" panose="02020603050405020304" pitchFamily="18" charset="0"/>
              </a:rPr>
              <a:t>计算该半导体材料的电阻率。设杂质全部电离。</a:t>
            </a:r>
            <a:r>
              <a:rPr lang="en-US" altLang="zh-CN" sz="2400" b="1" dirty="0">
                <a:solidFill>
                  <a:schemeClr val="tx2"/>
                </a:solidFill>
                <a:latin typeface="Times New Roman" panose="02020603050405020304" pitchFamily="18" charset="0"/>
                <a:cs typeface="Times New Roman" panose="02020603050405020304" pitchFamily="18" charset="0"/>
              </a:rPr>
              <a:t>Ge</a:t>
            </a:r>
            <a:r>
              <a:rPr lang="zh-CN" altLang="en-US" sz="2400" b="1" dirty="0">
                <a:solidFill>
                  <a:schemeClr val="tx2"/>
                </a:solidFill>
                <a:latin typeface="Times New Roman" panose="02020603050405020304" pitchFamily="18" charset="0"/>
                <a:cs typeface="Times New Roman" panose="02020603050405020304" pitchFamily="18" charset="0"/>
              </a:rPr>
              <a:t>原子浓度为</a:t>
            </a:r>
            <a:r>
              <a:rPr lang="en-US" altLang="zh-CN" sz="2400" b="1" dirty="0">
                <a:solidFill>
                  <a:schemeClr val="tx2"/>
                </a:solidFill>
                <a:latin typeface="Times New Roman" panose="02020603050405020304" pitchFamily="18" charset="0"/>
                <a:cs typeface="Times New Roman" panose="02020603050405020304" pitchFamily="18" charset="0"/>
              </a:rPr>
              <a:t>4.4×10</a:t>
            </a:r>
            <a:r>
              <a:rPr lang="en-US" altLang="zh-CN" sz="2400" b="1" baseline="30000" dirty="0">
                <a:solidFill>
                  <a:schemeClr val="tx2"/>
                </a:solidFill>
                <a:latin typeface="Times New Roman" panose="02020603050405020304" pitchFamily="18" charset="0"/>
                <a:cs typeface="Times New Roman" panose="02020603050405020304" pitchFamily="18" charset="0"/>
              </a:rPr>
              <a:t>22</a:t>
            </a:r>
            <a:r>
              <a:rPr lang="en-US" altLang="zh-CN" sz="2400" b="1" dirty="0">
                <a:solidFill>
                  <a:schemeClr val="tx2"/>
                </a:solidFill>
                <a:latin typeface="Times New Roman" panose="02020603050405020304" pitchFamily="18" charset="0"/>
                <a:cs typeface="Times New Roman" panose="02020603050405020304" pitchFamily="18" charset="0"/>
              </a:rPr>
              <a:t>/cm</a:t>
            </a:r>
            <a:r>
              <a:rPr lang="en-US" altLang="zh-CN" sz="2400" b="1" baseline="30000" dirty="0">
                <a:solidFill>
                  <a:schemeClr val="tx2"/>
                </a:solidFill>
                <a:latin typeface="Times New Roman" panose="02020603050405020304" pitchFamily="18" charset="0"/>
                <a:cs typeface="Times New Roman" panose="02020603050405020304" pitchFamily="18" charset="0"/>
              </a:rPr>
              <a:t>3</a:t>
            </a:r>
            <a:r>
              <a:rPr lang="en-US" altLang="zh-CN" sz="2400" b="1" dirty="0">
                <a:solidFill>
                  <a:schemeClr val="tx2"/>
                </a:solidFill>
                <a:latin typeface="Times New Roman" panose="02020603050405020304" pitchFamily="18" charset="0"/>
                <a:cs typeface="Times New Roman" panose="02020603050405020304" pitchFamily="18" charset="0"/>
              </a:rPr>
              <a:t>, </a:t>
            </a:r>
            <a:r>
              <a:rPr lang="en-US" altLang="zh-CN" sz="2400" b="1" i="1" dirty="0">
                <a:solidFill>
                  <a:schemeClr val="tx2"/>
                </a:solidFill>
                <a:latin typeface="Times New Roman" panose="02020603050405020304" pitchFamily="18" charset="0"/>
                <a:cs typeface="Times New Roman" panose="02020603050405020304" pitchFamily="18" charset="0"/>
              </a:rPr>
              <a:t>μ</a:t>
            </a:r>
            <a:r>
              <a:rPr lang="en-US" altLang="zh-CN" sz="2400" b="1" i="1" baseline="-25000" dirty="0">
                <a:solidFill>
                  <a:schemeClr val="tx2"/>
                </a:solidFill>
                <a:latin typeface="Times New Roman" panose="02020603050405020304" pitchFamily="18" charset="0"/>
                <a:cs typeface="Times New Roman" panose="02020603050405020304" pitchFamily="18" charset="0"/>
              </a:rPr>
              <a:t>n</a:t>
            </a:r>
            <a:r>
              <a:rPr lang="en-US" altLang="zh-CN" sz="2400" b="1" dirty="0">
                <a:solidFill>
                  <a:schemeClr val="tx2"/>
                </a:solidFill>
                <a:latin typeface="Times New Roman" panose="02020603050405020304" pitchFamily="18" charset="0"/>
                <a:cs typeface="Times New Roman" panose="02020603050405020304" pitchFamily="18" charset="0"/>
              </a:rPr>
              <a:t>=3600/V</a:t>
            </a:r>
            <a:r>
              <a:rPr lang="en-US" altLang="zh-CN" sz="2400" b="1" dirty="0">
                <a:solidFill>
                  <a:schemeClr val="tx2"/>
                </a:solidFill>
                <a:latin typeface="Times New Roman" panose="02020603050405020304" pitchFamily="18" charset="0"/>
                <a:ea typeface="Times New Roman" panose="02020603050405020304" pitchFamily="18" charset="0"/>
              </a:rPr>
              <a:t>·</a:t>
            </a:r>
            <a:r>
              <a:rPr lang="en-US" altLang="zh-CN" sz="2400" b="1" dirty="0">
                <a:solidFill>
                  <a:schemeClr val="tx2"/>
                </a:solidFill>
                <a:latin typeface="Times New Roman" panose="02020603050405020304" pitchFamily="18" charset="0"/>
                <a:cs typeface="Times New Roman" panose="02020603050405020304" pitchFamily="18" charset="0"/>
              </a:rPr>
              <a:t>s,</a:t>
            </a:r>
            <a:r>
              <a:rPr lang="zh-CN" altLang="en-US" sz="2400" b="1" dirty="0">
                <a:solidFill>
                  <a:schemeClr val="tx2"/>
                </a:solidFill>
                <a:latin typeface="Times New Roman" panose="02020603050405020304" pitchFamily="18" charset="0"/>
                <a:cs typeface="Times New Roman" panose="02020603050405020304" pitchFamily="18" charset="0"/>
              </a:rPr>
              <a:t> </a:t>
            </a:r>
            <a:r>
              <a:rPr lang="en-US" altLang="zh-CN" sz="2400" b="1" i="1" dirty="0">
                <a:solidFill>
                  <a:schemeClr val="tx2"/>
                </a:solidFill>
                <a:latin typeface="Times New Roman" panose="02020603050405020304" pitchFamily="18" charset="0"/>
                <a:cs typeface="Times New Roman" panose="02020603050405020304" pitchFamily="18" charset="0"/>
              </a:rPr>
              <a:t>μ</a:t>
            </a:r>
            <a:r>
              <a:rPr lang="en-US" altLang="zh-CN" sz="2400" b="1" i="1" baseline="-25000" dirty="0">
                <a:solidFill>
                  <a:schemeClr val="tx2"/>
                </a:solidFill>
                <a:latin typeface="Times New Roman" panose="02020603050405020304" pitchFamily="18" charset="0"/>
                <a:cs typeface="Times New Roman" panose="02020603050405020304" pitchFamily="18" charset="0"/>
              </a:rPr>
              <a:t>p</a:t>
            </a:r>
            <a:r>
              <a:rPr lang="en-US" altLang="zh-CN" sz="2400" b="1" dirty="0">
                <a:solidFill>
                  <a:schemeClr val="tx2"/>
                </a:solidFill>
                <a:latin typeface="Times New Roman" panose="02020603050405020304" pitchFamily="18" charset="0"/>
                <a:cs typeface="Times New Roman" panose="02020603050405020304" pitchFamily="18" charset="0"/>
              </a:rPr>
              <a:t>=1700/V</a:t>
            </a:r>
            <a:r>
              <a:rPr lang="en-US" altLang="zh-CN" sz="2400" b="1" dirty="0">
                <a:solidFill>
                  <a:schemeClr val="tx2"/>
                </a:solidFill>
                <a:latin typeface="Times New Roman" panose="02020603050405020304" pitchFamily="18" charset="0"/>
                <a:ea typeface="Times New Roman" panose="02020603050405020304" pitchFamily="18" charset="0"/>
              </a:rPr>
              <a:t>·</a:t>
            </a:r>
            <a:r>
              <a:rPr lang="en-US" altLang="zh-CN" sz="2400" b="1" dirty="0">
                <a:solidFill>
                  <a:schemeClr val="tx2"/>
                </a:solidFill>
                <a:latin typeface="Times New Roman" panose="02020603050405020304" pitchFamily="18" charset="0"/>
                <a:cs typeface="Times New Roman" panose="02020603050405020304" pitchFamily="18" charset="0"/>
              </a:rPr>
              <a:t>s,</a:t>
            </a:r>
            <a:r>
              <a:rPr lang="zh-CN" altLang="en-US" sz="2400" b="1" dirty="0">
                <a:solidFill>
                  <a:schemeClr val="tx2"/>
                </a:solidFill>
                <a:latin typeface="Times New Roman" panose="02020603050405020304" pitchFamily="18" charset="0"/>
                <a:cs typeface="Times New Roman" panose="02020603050405020304" pitchFamily="18" charset="0"/>
              </a:rPr>
              <a:t>且不随掺杂而变化</a:t>
            </a:r>
            <a:r>
              <a:rPr lang="en-US" altLang="zh-CN" sz="2400" b="1" dirty="0">
                <a:solidFill>
                  <a:schemeClr val="tx2"/>
                </a:solidFill>
                <a:latin typeface="Times New Roman" panose="02020603050405020304" pitchFamily="18" charset="0"/>
                <a:cs typeface="Times New Roman" panose="02020603050405020304" pitchFamily="18" charset="0"/>
              </a:rPr>
              <a:t>.</a:t>
            </a:r>
            <a:endParaRPr lang="en-US" altLang="zh-CN" sz="2400" b="1" dirty="0">
              <a:solidFill>
                <a:schemeClr val="tx2"/>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2"/>
              <p:cNvSpPr txBox="1"/>
              <p:nvPr/>
            </p:nvSpPr>
            <p:spPr>
              <a:xfrm>
                <a:off x="2216150" y="2492375"/>
                <a:ext cx="4641850"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𝜌</m:t>
                              </m:r>
                            </m:e>
                            <m:sub>
                              <m:r>
                                <a:rPr lang="zh-CN" altLang="en-US" sz="2600" i="1">
                                  <a:solidFill>
                                    <a:srgbClr val="000000"/>
                                  </a:solidFill>
                                  <a:latin typeface="Cambria Math" panose="02040503050406030204" pitchFamily="18" charset="0"/>
                                  <a:ea typeface="+mn-ea"/>
                                </a:rPr>
                                <m:t>𝑖</m:t>
                              </m:r>
                            </m:sub>
                          </m:sSub>
                        </m:den>
                      </m:f>
                      <m:r>
                        <a:rPr lang="zh-CN" altLang="en-US" sz="2600" i="0">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𝜎</m:t>
                          </m:r>
                        </m:e>
                        <m:sub>
                          <m:r>
                            <a:rPr lang="zh-CN" altLang="en-US" sz="2600" i="1">
                              <a:solidFill>
                                <a:srgbClr val="000000"/>
                              </a:solidFill>
                              <a:latin typeface="Cambria Math" panose="02040503050406030204" pitchFamily="18" charset="0"/>
                              <a:ea typeface="+mn-ea"/>
                            </a:rPr>
                            <m:t>𝑖</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Sub>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r>
                        <a:rPr lang="zh-CN" altLang="en-US" sz="2600" i="1">
                          <a:solidFill>
                            <a:srgbClr val="000000"/>
                          </a:solidFill>
                          <a:latin typeface="Cambria Math" panose="02040503050406030204" pitchFamily="18" charset="0"/>
                          <a:ea typeface="+mn-ea"/>
                        </a:rPr>
                        <m:t>)</m:t>
                      </m:r>
                      <m:groupChr>
                        <m:groupChrPr>
                          <m:chr m:val="→"/>
                          <m:vertJc m:val="bot"/>
                          <m:ctrlPr>
                            <a:rPr lang="zh-CN" altLang="en-US" sz="2600" i="1">
                              <a:solidFill>
                                <a:srgbClr val="000000"/>
                              </a:solidFill>
                              <a:latin typeface="Cambria Math" panose="02040503050406030204" pitchFamily="18" charset="0"/>
                              <a:ea typeface="+mn-ea"/>
                            </a:rPr>
                          </m:ctrlPr>
                        </m:groupChrPr>
                        <m:e>
                          <m:r>
                            <a:rPr lang="zh-CN" altLang="en-US" sz="2600" i="1">
                              <a:solidFill>
                                <a:srgbClr val="000000"/>
                              </a:solidFill>
                              <a:latin typeface="Cambria Math" panose="02040503050406030204" pitchFamily="18" charset="0"/>
                              <a:ea typeface="+mn-ea"/>
                            </a:rPr>
                            <m:t>  </m:t>
                          </m:r>
                        </m:e>
                      </m:groupCh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Sub>
                    </m:oMath>
                  </m:oMathPara>
                </a14:m>
                <a:endParaRPr lang="zh-CN" altLang="en-US" sz="2600"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2216150" y="2492375"/>
                <a:ext cx="4641850" cy="10795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2230438" y="3415724"/>
                <a:ext cx="4501801" cy="195937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𝑁</m:t>
                          </m:r>
                        </m:e>
                        <m:sub>
                          <m:r>
                            <a:rPr lang="zh-CN" altLang="en-US" sz="2600" i="1">
                              <a:solidFill>
                                <a:srgbClr val="000000"/>
                              </a:solidFill>
                              <a:latin typeface="Cambria Math" panose="02040503050406030204" pitchFamily="18" charset="0"/>
                              <a:ea typeface="+mn-ea"/>
                            </a:rPr>
                            <m:t>𝐷</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0</m:t>
                              </m:r>
                            </m:e>
                            <m:sup>
                              <m:r>
                                <a:rPr lang="zh-CN" altLang="en-US" sz="2600" i="1">
                                  <a:solidFill>
                                    <a:srgbClr val="000000"/>
                                  </a:solidFill>
                                  <a:latin typeface="Cambria Math" panose="02040503050406030204" pitchFamily="18" charset="0"/>
                                  <a:ea typeface="+mn-ea"/>
                                </a:rPr>
                                <m:t>−6</m:t>
                              </m:r>
                            </m:sup>
                          </m:sSup>
                          <m:r>
                            <a:rPr lang="zh-CN" altLang="en-US" sz="2600" i="1">
                              <a:solidFill>
                                <a:srgbClr val="000000"/>
                              </a:solidFill>
                              <a:latin typeface="Cambria Math" panose="02040503050406030204" pitchFamily="18" charset="0"/>
                              <a:ea typeface="+mn-ea"/>
                            </a:rPr>
                            <m:t>×4.4×1</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0</m:t>
                              </m:r>
                            </m:e>
                            <m:sup>
                              <m:r>
                                <a:rPr lang="zh-CN" altLang="en-US" sz="2600" i="1">
                                  <a:solidFill>
                                    <a:srgbClr val="000000"/>
                                  </a:solidFill>
                                  <a:latin typeface="Cambria Math" panose="02040503050406030204" pitchFamily="18" charset="0"/>
                                  <a:ea typeface="+mn-ea"/>
                                </a:rPr>
                                <m:t>22</m:t>
                              </m:r>
                            </m:sup>
                          </m:sSup>
                        </m:num>
                        <m:den>
                          <m:r>
                            <a:rPr lang="zh-CN" altLang="en-US" sz="2600" i="1">
                              <a:solidFill>
                                <a:srgbClr val="000000"/>
                              </a:solidFill>
                              <a:latin typeface="Cambria Math" panose="02040503050406030204" pitchFamily="18" charset="0"/>
                              <a:ea typeface="+mn-ea"/>
                            </a:rPr>
                            <m:t>𝑐</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1">
                                  <a:solidFill>
                                    <a:srgbClr val="000000"/>
                                  </a:solidFill>
                                  <a:latin typeface="Cambria Math" panose="02040503050406030204" pitchFamily="18" charset="0"/>
                                  <a:ea typeface="+mn-ea"/>
                                </a:rPr>
                                <m:t>3</m:t>
                              </m:r>
                            </m:sup>
                          </m:sSup>
                        </m:den>
                      </m:f>
                    </m:oMath>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up>
                              <m:r>
                                <a:rPr lang="zh-CN" altLang="en-US" sz="2600" i="1">
                                  <a:solidFill>
                                    <a:srgbClr val="000000"/>
                                  </a:solidFill>
                                  <a:latin typeface="Cambria Math" panose="02040503050406030204" pitchFamily="18" charset="0"/>
                                  <a:ea typeface="+mn-ea"/>
                                </a:rPr>
                                <m:t>2</m:t>
                              </m:r>
                            </m:sup>
                          </m:sSubSup>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den>
                      </m:f>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2230438" y="3415724"/>
                <a:ext cx="4501801" cy="195937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2214562" y="5334000"/>
                <a:ext cx="4085629" cy="11112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𝜌</m:t>
                      </m:r>
                      <m:r>
                        <a:rPr lang="zh-CN" altLang="en-US" sz="2600" i="0">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r>
                            <a:rPr lang="zh-CN" altLang="en-US" sz="2600" i="1">
                              <a:solidFill>
                                <a:srgbClr val="000000"/>
                              </a:solidFill>
                              <a:latin typeface="Cambria Math" panose="02040503050406030204" pitchFamily="18" charset="0"/>
                              <a:ea typeface="+mn-ea"/>
                            </a:rPr>
                            <m:t>𝜎</m:t>
                          </m:r>
                        </m:den>
                      </m:f>
                      <m:r>
                        <a:rPr lang="zh-CN" altLang="en-US" sz="2600" i="0">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den>
                      </m:f>
                    </m:oMath>
                  </m:oMathPara>
                </a14:m>
                <a:endParaRPr lang="zh-CN" altLang="en-US" sz="26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2214562" y="5334000"/>
                <a:ext cx="4085629" cy="1111250"/>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载流子的漂移：电导率</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6195" name="TextBox 2"/>
          <p:cNvSpPr txBox="1"/>
          <p:nvPr/>
        </p:nvSpPr>
        <p:spPr>
          <a:xfrm>
            <a:off x="0" y="642938"/>
            <a:ext cx="8929688"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30555" lvl="0" indent="-630555" algn="just"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设</a:t>
            </a:r>
            <a:r>
              <a:rPr lang="en-US" altLang="zh-CN" sz="2400" b="1" dirty="0">
                <a:latin typeface="Times New Roman" panose="02020603050405020304" pitchFamily="18" charset="0"/>
                <a:cs typeface="Times New Roman" panose="02020603050405020304" pitchFamily="18" charset="0"/>
              </a:rPr>
              <a:t>Si</a:t>
            </a:r>
            <a:r>
              <a:rPr lang="zh-CN" altLang="en-US" sz="2400" b="1" dirty="0">
                <a:latin typeface="Times New Roman" panose="02020603050405020304" pitchFamily="18" charset="0"/>
                <a:cs typeface="Times New Roman" panose="02020603050405020304" pitchFamily="18" charset="0"/>
              </a:rPr>
              <a:t>中掺入受主浓度</a:t>
            </a:r>
            <a:r>
              <a:rPr lang="en-US" altLang="zh-CN" sz="2400" b="1" i="1" dirty="0">
                <a:latin typeface="Times New Roman" panose="02020603050405020304" pitchFamily="18" charset="0"/>
                <a:cs typeface="Times New Roman" panose="02020603050405020304" pitchFamily="18" charset="0"/>
              </a:rPr>
              <a:t>N</a:t>
            </a:r>
            <a:r>
              <a:rPr lang="en-US" altLang="zh-CN" sz="2400" b="1" i="1" baseline="-25000"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=5</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10</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16</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施主浓度</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D</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=210</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17</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室温时本征电阻率</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2400cm, </a:t>
            </a:r>
            <a:r>
              <a:rPr lang="zh-CN" altLang="en-US" sz="24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=1000cm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/(Vs)</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baseline="-25000"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=300cm</a:t>
            </a:r>
            <a:r>
              <a:rPr lang="en-US" altLang="zh-CN" sz="2400" b="1" baseline="300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/(Vs)</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。若样品所加电场为</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3V/cm</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，求样品的电导率和通过材料的电流密度。</a:t>
            </a:r>
            <a:endParaRPr lang="en-US" altLang="zh-CN" sz="24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2"/>
              <p:cNvSpPr txBox="1"/>
              <p:nvPr/>
            </p:nvSpPr>
            <p:spPr>
              <a:xfrm>
                <a:off x="2212975" y="3641725"/>
                <a:ext cx="2133600" cy="5730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𝑁</m:t>
                          </m:r>
                        </m:e>
                        <m:sub>
                          <m:r>
                            <a:rPr lang="zh-CN" altLang="en-US" sz="2600" i="1">
                              <a:solidFill>
                                <a:srgbClr val="000000"/>
                              </a:solidFill>
                              <a:latin typeface="Cambria Math" panose="02040503050406030204" pitchFamily="18" charset="0"/>
                              <a:ea typeface="+mn-ea"/>
                            </a:rPr>
                            <m:t>𝐷</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𝑁</m:t>
                          </m:r>
                        </m:e>
                        <m:sub>
                          <m:r>
                            <a:rPr lang="zh-CN" altLang="en-US" sz="2600" i="1">
                              <a:solidFill>
                                <a:srgbClr val="000000"/>
                              </a:solidFill>
                              <a:latin typeface="Cambria Math" panose="02040503050406030204" pitchFamily="18" charset="0"/>
                              <a:ea typeface="+mn-ea"/>
                            </a:rPr>
                            <m:t>𝐴</m:t>
                          </m:r>
                        </m:sub>
                      </m:sSub>
                    </m:oMath>
                  </m:oMathPara>
                </a14:m>
                <a:endParaRPr lang="zh-CN" altLang="en-US" sz="2600"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2212975" y="3641725"/>
                <a:ext cx="2133600" cy="5730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2216150" y="2286000"/>
                <a:ext cx="4641850"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1</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𝜌</m:t>
                              </m:r>
                            </m:e>
                            <m:sub>
                              <m:r>
                                <a:rPr lang="zh-CN" altLang="en-US" sz="2600" i="1">
                                  <a:solidFill>
                                    <a:srgbClr val="000000"/>
                                  </a:solidFill>
                                  <a:latin typeface="Cambria Math" panose="02040503050406030204" pitchFamily="18" charset="0"/>
                                  <a:ea typeface="+mn-ea"/>
                                </a:rPr>
                                <m:t>𝑖</m:t>
                              </m:r>
                            </m:sub>
                          </m:sSub>
                        </m:den>
                      </m:f>
                      <m:r>
                        <a:rPr lang="zh-CN" altLang="en-US" sz="2600" i="0">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𝜎</m:t>
                          </m:r>
                        </m:e>
                        <m:sub>
                          <m:r>
                            <a:rPr lang="zh-CN" altLang="en-US" sz="2600" i="1">
                              <a:solidFill>
                                <a:srgbClr val="000000"/>
                              </a:solidFill>
                              <a:latin typeface="Cambria Math" panose="02040503050406030204" pitchFamily="18" charset="0"/>
                              <a:ea typeface="+mn-ea"/>
                            </a:rPr>
                            <m:t>𝑖</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Sub>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r>
                        <a:rPr lang="zh-CN" altLang="en-US" sz="2600" i="1">
                          <a:solidFill>
                            <a:srgbClr val="000000"/>
                          </a:solidFill>
                          <a:latin typeface="Cambria Math" panose="02040503050406030204" pitchFamily="18" charset="0"/>
                          <a:ea typeface="+mn-ea"/>
                        </a:rPr>
                        <m:t>)</m:t>
                      </m:r>
                      <m:groupChr>
                        <m:groupChrPr>
                          <m:chr m:val="→"/>
                          <m:vertJc m:val="bot"/>
                          <m:ctrlPr>
                            <a:rPr lang="zh-CN" altLang="en-US" sz="2600" i="1">
                              <a:solidFill>
                                <a:srgbClr val="000000"/>
                              </a:solidFill>
                              <a:latin typeface="Cambria Math" panose="02040503050406030204" pitchFamily="18" charset="0"/>
                              <a:ea typeface="+mn-ea"/>
                            </a:rPr>
                          </m:ctrlPr>
                        </m:groupChrPr>
                        <m:e>
                          <m:r>
                            <a:rPr lang="zh-CN" altLang="en-US" sz="2600" i="1">
                              <a:solidFill>
                                <a:srgbClr val="000000"/>
                              </a:solidFill>
                              <a:latin typeface="Cambria Math" panose="02040503050406030204" pitchFamily="18" charset="0"/>
                              <a:ea typeface="+mn-ea"/>
                            </a:rPr>
                            <m:t>  </m:t>
                          </m:r>
                        </m:e>
                      </m:groupCh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Sub>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2216150" y="2286000"/>
                <a:ext cx="4641850" cy="1079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a:xfrm>
                <a:off x="2212975" y="4487863"/>
                <a:ext cx="3087688" cy="11445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𝜎</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𝑖</m:t>
                              </m:r>
                            </m:sub>
                            <m:sup>
                              <m:r>
                                <a:rPr lang="zh-CN" altLang="en-US" sz="2600" i="1">
                                  <a:solidFill>
                                    <a:srgbClr val="000000"/>
                                  </a:solidFill>
                                  <a:latin typeface="Cambria Math" panose="02040503050406030204" pitchFamily="18" charset="0"/>
                                  <a:ea typeface="+mn-ea"/>
                                </a:rPr>
                                <m:t>2</m:t>
                              </m:r>
                            </m:sup>
                          </m:sSubSup>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0</m:t>
                              </m:r>
                            </m:sub>
                          </m:sSub>
                        </m:den>
                      </m:f>
                      <m:r>
                        <a:rPr lang="zh-CN" altLang="en-US" sz="2600" i="1">
                          <a:solidFill>
                            <a:srgbClr val="000000"/>
                          </a:solidFill>
                          <a:latin typeface="Cambria Math" panose="02040503050406030204" pitchFamily="18" charset="0"/>
                          <a:ea typeface="+mn-ea"/>
                        </a:rPr>
                        <m:t>𝑞</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oMath>
                  </m:oMathPara>
                </a14:m>
                <a:endParaRPr lang="zh-CN" altLang="en-US" sz="2600" dirty="0">
                  <a:ea typeface="+mn-ea"/>
                  <a:cs typeface="Times New Roman" panose="02020603050405020304" pitchFamily="18" charset="0"/>
                </a:endParaRPr>
              </a:p>
            </p:txBody>
          </p:sp>
        </mc:Choice>
        <mc:Fallback xmlns="">
          <p:sp>
            <p:nvSpPr>
              <p:cNvPr id="5" name="Object 2"/>
              <p:cNvSpPr txBox="1">
                <a:spLocks noRot="1" noChangeAspect="1" noMove="1" noResize="1" noEditPoints="1" noAdjustHandles="1" noChangeArrowheads="1" noChangeShapeType="1" noTextEdit="1"/>
              </p:cNvSpPr>
              <p:nvPr/>
            </p:nvSpPr>
            <p:spPr>
              <a:xfrm>
                <a:off x="2212975" y="4487863"/>
                <a:ext cx="3087688" cy="114458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2"/>
              <p:cNvSpPr txBox="1"/>
              <p:nvPr/>
            </p:nvSpPr>
            <p:spPr>
              <a:xfrm>
                <a:off x="2212975" y="5877272"/>
                <a:ext cx="1352550" cy="5064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𝐽</m:t>
                          </m:r>
                        </m:e>
                      </m:acc>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𝜎</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oMath>
                  </m:oMathPara>
                </a14:m>
                <a:endParaRPr lang="zh-CN" altLang="en-US" sz="2600" dirty="0">
                  <a:ea typeface="+mn-ea"/>
                  <a:cs typeface="Times New Roman" panose="02020603050405020304" pitchFamily="18" charset="0"/>
                </a:endParaRPr>
              </a:p>
            </p:txBody>
          </p:sp>
        </mc:Choice>
        <mc:Fallback xmlns="">
          <p:sp>
            <p:nvSpPr>
              <p:cNvPr id="6" name="Object 2"/>
              <p:cNvSpPr txBox="1">
                <a:spLocks noRot="1" noChangeAspect="1" noMove="1" noResize="1" noEditPoints="1" noAdjustHandles="1" noChangeArrowheads="1" noChangeShapeType="1" noTextEdit="1"/>
              </p:cNvSpPr>
              <p:nvPr/>
            </p:nvSpPr>
            <p:spPr>
              <a:xfrm>
                <a:off x="2212975" y="5877272"/>
                <a:ext cx="1352550" cy="506412"/>
              </a:xfrm>
              <a:prstGeom prst="rect">
                <a:avLst/>
              </a:prstGeom>
              <a:blipFill>
                <a:blip r:embed="rId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4" name="AutoShape 16"/>
          <p:cNvSpPr>
            <a:spLocks noChangeArrowheads="1"/>
          </p:cNvSpPr>
          <p:nvPr/>
        </p:nvSpPr>
        <p:spPr bwMode="auto">
          <a:xfrm>
            <a:off x="5939581" y="2697163"/>
            <a:ext cx="2571750" cy="1079500"/>
          </a:xfrm>
          <a:prstGeom prst="cloudCallout">
            <a:avLst>
              <a:gd name="adj1" fmla="val -67296"/>
              <a:gd name="adj2" fmla="val -46759"/>
            </a:avLst>
          </a:prstGeom>
          <a:solidFill>
            <a:srgbClr val="FFFF79"/>
          </a:solidFill>
          <a:ln w="9525">
            <a:solidFill>
              <a:srgbClr val="FFFF00"/>
            </a:solidFill>
            <a:round/>
          </a:ln>
        </p:spPr>
        <p:txBody>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50531" name="Text Box 3"/>
          <p:cNvSpPr txBox="1">
            <a:spLocks noChangeArrowheads="1"/>
          </p:cNvSpPr>
          <p:nvPr/>
        </p:nvSpPr>
        <p:spPr bwMode="auto">
          <a:xfrm>
            <a:off x="468313" y="3365500"/>
            <a:ext cx="6119813" cy="64135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第五章  半导体结构理论</a:t>
            </a:r>
          </a:p>
        </p:txBody>
      </p:sp>
      <p:sp>
        <p:nvSpPr>
          <p:cNvPr id="150532" name="Text Box 4"/>
          <p:cNvSpPr txBox="1">
            <a:spLocks noChangeArrowheads="1"/>
          </p:cNvSpPr>
          <p:nvPr/>
        </p:nvSpPr>
        <p:spPr bwMode="auto">
          <a:xfrm>
            <a:off x="395288" y="660400"/>
            <a:ext cx="6121400" cy="8239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4800" b="1" i="0" u="none" strike="noStrike" kern="1200" cap="none" spc="0" normalizeH="0" baseline="0" noProof="0">
                <a:ln>
                  <a:noFill/>
                </a:ln>
                <a:solidFill>
                  <a:srgbClr val="CC3300"/>
                </a:solidFill>
                <a:effectLst/>
                <a:uLnTx/>
                <a:uFillTx/>
                <a:latin typeface="Times New Roman" panose="02020603050405020304" pitchFamily="18" charset="0"/>
                <a:ea typeface="+mn-ea"/>
                <a:cs typeface="Times New Roman" panose="02020603050405020304" pitchFamily="18" charset="0"/>
              </a:rPr>
              <a:t>本课程主要内容：</a:t>
            </a:r>
          </a:p>
        </p:txBody>
      </p:sp>
      <p:sp>
        <p:nvSpPr>
          <p:cNvPr id="150541" name="Rectangle 13"/>
          <p:cNvSpPr>
            <a:spLocks noChangeArrowheads="1"/>
          </p:cNvSpPr>
          <p:nvPr/>
        </p:nvSpPr>
        <p:spPr bwMode="auto">
          <a:xfrm>
            <a:off x="473075" y="2428875"/>
            <a:ext cx="5970588" cy="64135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第四章  半导体电流理论</a:t>
            </a:r>
          </a:p>
        </p:txBody>
      </p:sp>
      <p:sp>
        <p:nvSpPr>
          <p:cNvPr id="150543" name="AutoShape 15"/>
          <p:cNvSpPr>
            <a:spLocks noChangeArrowheads="1"/>
          </p:cNvSpPr>
          <p:nvPr/>
        </p:nvSpPr>
        <p:spPr bwMode="auto">
          <a:xfrm>
            <a:off x="5868144" y="2708275"/>
            <a:ext cx="2643188" cy="1081088"/>
          </a:xfrm>
          <a:prstGeom prst="cloudCallout">
            <a:avLst>
              <a:gd name="adj1" fmla="val -65565"/>
              <a:gd name="adj2" fmla="val 39671"/>
            </a:avLst>
          </a:prstGeom>
          <a:solidFill>
            <a:srgbClr val="FFFF79"/>
          </a:solidFill>
          <a:ln w="9525">
            <a:solidFill>
              <a:srgbClr val="FFFF00"/>
            </a:solidFill>
            <a:round/>
          </a:ln>
        </p:spPr>
        <p:txBody>
          <a:bodyPr anchor="ctr" anchorCtr="1"/>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半导体物理</a:t>
            </a:r>
          </a:p>
        </p:txBody>
      </p:sp>
      <p:sp>
        <p:nvSpPr>
          <p:cNvPr id="16391" name="Text Box 18"/>
          <p:cNvSpPr txBox="1"/>
          <p:nvPr/>
        </p:nvSpPr>
        <p:spPr>
          <a:xfrm>
            <a:off x="0" y="0"/>
            <a:ext cx="9144000" cy="336550"/>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a:t>
            </a:r>
          </a:p>
        </p:txBody>
      </p:sp>
      <p:sp>
        <p:nvSpPr>
          <p:cNvPr id="150553" name="Text Box 25"/>
          <p:cNvSpPr txBox="1">
            <a:spLocks noChangeArrowheads="1"/>
          </p:cNvSpPr>
          <p:nvPr/>
        </p:nvSpPr>
        <p:spPr bwMode="auto">
          <a:xfrm>
            <a:off x="2325688" y="4430713"/>
            <a:ext cx="5246688" cy="10080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教    材：</a:t>
            </a:r>
            <a:r>
              <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电子工程物理基础</a:t>
            </a:r>
            <a:r>
              <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唐洁影</a:t>
            </a:r>
            <a:endPar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参考书：</a:t>
            </a:r>
            <a:r>
              <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半导体物理学</a:t>
            </a:r>
            <a:r>
              <a:rPr kumimoji="1"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刘恩科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vertical)">
                                      <p:cBhvr>
                                        <p:cTn id="7" dur="500"/>
                                        <p:tgtEl>
                                          <p:spTgt spid="1505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41"/>
                                        </p:tgtEl>
                                        <p:attrNameLst>
                                          <p:attrName>style.visibility</p:attrName>
                                        </p:attrNameLst>
                                      </p:cBhvr>
                                      <p:to>
                                        <p:strVal val="visible"/>
                                      </p:to>
                                    </p:set>
                                    <p:animEffect transition="in" filter="wipe(left)">
                                      <p:cBhvr>
                                        <p:cTn id="12" dur="500"/>
                                        <p:tgtEl>
                                          <p:spTgt spid="1505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0531"/>
                                        </p:tgtEl>
                                        <p:attrNameLst>
                                          <p:attrName>style.visibility</p:attrName>
                                        </p:attrNameLst>
                                      </p:cBhvr>
                                      <p:to>
                                        <p:strVal val="visible"/>
                                      </p:to>
                                    </p:set>
                                    <p:animEffect transition="in" filter="wipe(left)">
                                      <p:cBhvr>
                                        <p:cTn id="17" dur="500"/>
                                        <p:tgtEl>
                                          <p:spTgt spid="1505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0544"/>
                                        </p:tgtEl>
                                        <p:attrNameLst>
                                          <p:attrName>style.visibility</p:attrName>
                                        </p:attrNameLst>
                                      </p:cBhvr>
                                      <p:to>
                                        <p:strVal val="visible"/>
                                      </p:to>
                                    </p:set>
                                    <p:animEffect transition="in" filter="wipe(left)">
                                      <p:cBhvr>
                                        <p:cTn id="22" dur="500"/>
                                        <p:tgtEl>
                                          <p:spTgt spid="1505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0543"/>
                                        </p:tgtEl>
                                        <p:attrNameLst>
                                          <p:attrName>style.visibility</p:attrName>
                                        </p:attrNameLst>
                                      </p:cBhvr>
                                      <p:to>
                                        <p:strVal val="visible"/>
                                      </p:to>
                                    </p:set>
                                    <p:animEffect transition="in" filter="wipe(left)">
                                      <p:cBhvr>
                                        <p:cTn id="25" dur="500"/>
                                        <p:tgtEl>
                                          <p:spTgt spid="15054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0553"/>
                                        </p:tgtEl>
                                        <p:attrNameLst>
                                          <p:attrName>style.visibility</p:attrName>
                                        </p:attrNameLst>
                                      </p:cBhvr>
                                      <p:to>
                                        <p:strVal val="visible"/>
                                      </p:to>
                                    </p:set>
                                    <p:animEffect transition="in" filter="wipe(left)">
                                      <p:cBhvr>
                                        <p:cTn id="30" dur="500"/>
                                        <p:tgtEl>
                                          <p:spTgt spid="150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4" grpId="0" animBg="1"/>
      <p:bldP spid="150531" grpId="0"/>
      <p:bldP spid="150532" grpId="0"/>
      <p:bldP spid="150541" grpId="0"/>
      <p:bldP spid="150543" grpId="0" animBg="1"/>
      <p:bldP spid="15055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92181" name="Rectangle 15"/>
          <p:cNvSpPr>
            <a:spLocks noChangeArrowheads="1"/>
          </p:cNvSpPr>
          <p:nvPr/>
        </p:nvSpPr>
        <p:spPr bwMode="auto">
          <a:xfrm>
            <a:off x="206375" y="349250"/>
            <a:ext cx="3233738" cy="585788"/>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强电场效应：</a:t>
            </a:r>
          </a:p>
        </p:txBody>
      </p:sp>
      <p:sp>
        <p:nvSpPr>
          <p:cNvPr id="137221" name="TextBox 2"/>
          <p:cNvSpPr txBox="1"/>
          <p:nvPr/>
        </p:nvSpPr>
        <p:spPr>
          <a:xfrm>
            <a:off x="842963" y="1787525"/>
            <a:ext cx="3929062" cy="9540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zh-CN" altLang="en-US" sz="2800" b="1" dirty="0">
                <a:latin typeface="Times New Roman" panose="02020603050405020304" pitchFamily="18" charset="0"/>
                <a:cs typeface="Times New Roman" panose="02020603050405020304" pitchFamily="18" charset="0"/>
                <a:sym typeface="Symbol" panose="05050102010706020507" pitchFamily="18" charset="2"/>
              </a:rPr>
              <a:t>迁移率不再是常数！</a:t>
            </a:r>
            <a:endParaRPr lang="en-US" altLang="zh-CN" sz="2800" b="1" dirty="0">
              <a:latin typeface="Times New Roman" panose="02020603050405020304" pitchFamily="18" charset="0"/>
              <a:cs typeface="Times New Roman" panose="02020603050405020304" pitchFamily="18" charset="0"/>
              <a:sym typeface="Symbol" panose="05050102010706020507" pitchFamily="18" charset="2"/>
            </a:endParaRPr>
          </a:p>
          <a:p>
            <a:pPr marL="176530" lvl="0" indent="-176530" algn="just" eaLnBrk="1" hangingPunct="1">
              <a:spcBef>
                <a:spcPct val="0"/>
              </a:spcBef>
              <a:buNone/>
            </a:pP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原因？</a:t>
            </a:r>
            <a:endParaRPr lang="en-US" altLang="zh-CN" sz="28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37222" name="Object 12"/>
              <p:cNvSpPr txBox="1"/>
              <p:nvPr/>
            </p:nvSpPr>
            <p:spPr>
              <a:xfrm>
                <a:off x="1820863" y="2874640"/>
                <a:ext cx="1382985" cy="914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𝜏</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oMath>
                  </m:oMathPara>
                </a14:m>
                <a:endParaRPr lang="zh-CN" altLang="en-US" sz="2600" dirty="0">
                  <a:ea typeface="+mn-ea"/>
                  <a:cs typeface="Times New Roman" panose="02020603050405020304" pitchFamily="18" charset="0"/>
                </a:endParaRPr>
              </a:p>
            </p:txBody>
          </p:sp>
        </mc:Choice>
        <mc:Fallback xmlns="">
          <p:sp>
            <p:nvSpPr>
              <p:cNvPr id="137222" name="Object 12"/>
              <p:cNvSpPr txBox="1">
                <a:spLocks noRot="1" noChangeAspect="1" noMove="1" noResize="1" noEditPoints="1" noAdjustHandles="1" noChangeArrowheads="1" noChangeShapeType="1" noTextEdit="1"/>
              </p:cNvSpPr>
              <p:nvPr/>
            </p:nvSpPr>
            <p:spPr>
              <a:xfrm>
                <a:off x="1820863" y="2874640"/>
                <a:ext cx="1382985" cy="9144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316" name="Object 2"/>
              <p:cNvSpPr txBox="1"/>
              <p:nvPr/>
            </p:nvSpPr>
            <p:spPr>
              <a:xfrm>
                <a:off x="2090738" y="5286375"/>
                <a:ext cx="2553270" cy="10652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r>
                            <a:rPr lang="zh-CN" altLang="en-US" sz="2600" i="1">
                              <a:solidFill>
                                <a:srgbClr val="000000"/>
                              </a:solidFill>
                              <a:latin typeface="Cambria Math" panose="02040503050406030204" pitchFamily="18" charset="0"/>
                              <a:ea typeface="+mn-ea"/>
                            </a:rPr>
                            <m:t>𝑣</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ea typeface="+mn-ea"/>
                  <a:cs typeface="Times New Roman" panose="02020603050405020304" pitchFamily="18" charset="0"/>
                </a:endParaRPr>
              </a:p>
            </p:txBody>
          </p:sp>
        </mc:Choice>
        <mc:Fallback xmlns="">
          <p:sp>
            <p:nvSpPr>
              <p:cNvPr id="269316" name="Object 2"/>
              <p:cNvSpPr txBox="1">
                <a:spLocks noRot="1" noChangeAspect="1" noMove="1" noResize="1" noEditPoints="1" noAdjustHandles="1" noChangeArrowheads="1" noChangeShapeType="1" noTextEdit="1"/>
              </p:cNvSpPr>
              <p:nvPr/>
            </p:nvSpPr>
            <p:spPr>
              <a:xfrm>
                <a:off x="2090738" y="5286375"/>
                <a:ext cx="2553270" cy="1065213"/>
              </a:xfrm>
              <a:prstGeom prst="rect">
                <a:avLst/>
              </a:prstGeom>
              <a:blipFill>
                <a:blip r:embed="rId4"/>
                <a:stretch>
                  <a:fillRect/>
                </a:stretch>
              </a:blipFill>
              <a:ln w="38100">
                <a:noFill/>
                <a:miter/>
              </a:ln>
            </p:spPr>
            <p:txBody>
              <a:bodyPr/>
              <a:lstStyle/>
              <a:p>
                <a:r>
                  <a:rPr lang="zh-CN" altLang="en-US">
                    <a:noFill/>
                  </a:rPr>
                  <a:t> </a:t>
                </a:r>
              </a:p>
            </p:txBody>
          </p:sp>
        </mc:Fallback>
      </mc:AlternateContent>
      <p:grpSp>
        <p:nvGrpSpPr>
          <p:cNvPr id="4" name="组合 11"/>
          <p:cNvGrpSpPr/>
          <p:nvPr/>
        </p:nvGrpSpPr>
        <p:grpSpPr>
          <a:xfrm>
            <a:off x="5857875" y="4000500"/>
            <a:ext cx="3286125" cy="2500313"/>
            <a:chOff x="500034" y="3667986"/>
            <a:chExt cx="3473880" cy="2475658"/>
          </a:xfrm>
        </p:grpSpPr>
        <p:pic>
          <p:nvPicPr>
            <p:cNvPr id="137234" name="Picture 4"/>
            <p:cNvPicPr>
              <a:picLocks noChangeAspect="1"/>
            </p:cNvPicPr>
            <p:nvPr/>
          </p:nvPicPr>
          <p:blipFill>
            <a:blip r:embed="rId5"/>
            <a:stretch>
              <a:fillRect/>
            </a:stretch>
          </p:blipFill>
          <p:spPr>
            <a:xfrm>
              <a:off x="500034" y="3714752"/>
              <a:ext cx="3473880" cy="2428892"/>
            </a:xfrm>
            <a:prstGeom prst="rect">
              <a:avLst/>
            </a:prstGeom>
            <a:noFill/>
            <a:ln w="9525">
              <a:noFill/>
            </a:ln>
          </p:spPr>
        </p:pic>
        <mc:AlternateContent xmlns:mc="http://schemas.openxmlformats.org/markup-compatibility/2006" xmlns:a14="http://schemas.microsoft.com/office/drawing/2010/main">
          <mc:Choice Requires="a14">
            <p:sp>
              <p:nvSpPr>
                <p:cNvPr id="137235" name="Object 3"/>
                <p:cNvSpPr txBox="1"/>
                <p:nvPr/>
              </p:nvSpPr>
              <p:spPr>
                <a:xfrm>
                  <a:off x="938919" y="3667986"/>
                  <a:ext cx="917940" cy="433311"/>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电场</m:t>
                        </m:r>
                        <m:acc>
                          <m:accPr>
                            <m:chr m:val="⃑"/>
                            <m:ctrlPr>
                              <a:rPr lang="zh-CN" altLang="en-US" i="1">
                                <a:solidFill>
                                  <a:srgbClr val="000000"/>
                                </a:solidFill>
                                <a:latin typeface="Cambria Math" panose="02040503050406030204" pitchFamily="18" charset="0"/>
                              </a:rPr>
                            </m:ctrlPr>
                          </m:accPr>
                          <m:e>
                            <m:r>
                              <m:rPr>
                                <m:sty m:val="p"/>
                              </m:rPr>
                              <a:rPr lang="zh-CN" altLang="en-US" i="1">
                                <a:solidFill>
                                  <a:srgbClr val="000000"/>
                                </a:solidFill>
                                <a:latin typeface="Cambria Math" panose="02040503050406030204" pitchFamily="18" charset="0"/>
                              </a:rPr>
                              <m:t>ε</m:t>
                            </m:r>
                          </m:e>
                        </m:acc>
                      </m:oMath>
                    </m:oMathPara>
                  </a14:m>
                  <a:endParaRPr lang="zh-CN" altLang="en-US"/>
                </a:p>
              </p:txBody>
            </p:sp>
          </mc:Choice>
          <mc:Fallback xmlns="">
            <p:sp>
              <p:nvSpPr>
                <p:cNvPr id="137235" name="Object 3"/>
                <p:cNvSpPr txBox="1">
                  <a:spLocks noRot="1" noChangeAspect="1" noMove="1" noResize="1" noEditPoints="1" noAdjustHandles="1" noChangeArrowheads="1" noChangeShapeType="1" noTextEdit="1"/>
                </p:cNvSpPr>
                <p:nvPr/>
              </p:nvSpPr>
              <p:spPr>
                <a:xfrm>
                  <a:off x="938919" y="3667986"/>
                  <a:ext cx="917940" cy="433311"/>
                </a:xfrm>
                <a:prstGeom prst="rect">
                  <a:avLst/>
                </a:prstGeom>
                <a:blipFill>
                  <a:blip r:embed="rId6"/>
                  <a:stretch>
                    <a:fillRect l="-4930" r="-33803" b="-11111"/>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Object 2"/>
              <p:cNvSpPr txBox="1"/>
              <p:nvPr/>
            </p:nvSpPr>
            <p:spPr>
              <a:xfrm>
                <a:off x="928688" y="4041775"/>
                <a:ext cx="4786312" cy="4587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平均自由时间，由散射决定</m:t>
                      </m:r>
                    </m:oMath>
                  </m:oMathPara>
                </a14:m>
                <a:endParaRPr lang="zh-CN" altLang="en-US" sz="24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928688" y="4041775"/>
                <a:ext cx="4786312" cy="458788"/>
              </a:xfrm>
              <a:prstGeom prst="rect">
                <a:avLst/>
              </a:prstGeom>
              <a:blipFill>
                <a:blip r:embed="rId7"/>
                <a:stretch>
                  <a:fillRect b="-1200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969963" y="4718050"/>
                <a:ext cx="4656137" cy="4968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ea typeface="+mn-ea"/>
                        </a:rPr>
                        <m:t>𝑙</m:t>
                      </m:r>
                      <m:r>
                        <a:rPr lang="zh-CN" altLang="en-US" sz="2400" i="1" smtClean="0">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平均自由程</m:t>
                      </m:r>
                      <m:r>
                        <a:rPr lang="en-US" altLang="zh-CN" sz="2400" b="1" i="1" smtClean="0">
                          <a:solidFill>
                            <a:srgbClr val="000000"/>
                          </a:solidFill>
                          <a:latin typeface="Cambria Math" panose="02040503050406030204" pitchFamily="18" charset="0"/>
                          <a:ea typeface="+mn-ea"/>
                        </a:rPr>
                        <m:t>         </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en-US" altLang="zh-CN" sz="2400" b="1" i="1" smtClean="0">
                          <a:solidFill>
                            <a:srgbClr val="000000"/>
                          </a:solidFill>
                          <a:latin typeface="Cambria Math" panose="02040503050406030204" pitchFamily="18" charset="0"/>
                          <a:ea typeface="+mn-ea"/>
                          <a:cs typeface="Times New Roman" panose="02020603050405020304" pitchFamily="18" charset="0"/>
                        </a:rPr>
                        <m:t>𝒗</m:t>
                      </m:r>
                      <m:r>
                        <m:rPr>
                          <m:nor/>
                        </m:rPr>
                        <a:rPr lang="zh-CN" altLang="en-US" sz="2400" i="0">
                          <a:solidFill>
                            <a:srgbClr val="000000"/>
                          </a:solidFill>
                          <a:latin typeface="+mn-ea"/>
                          <a:ea typeface="+mn-ea"/>
                        </a:rPr>
                        <m:t>：平均速度</m:t>
                      </m:r>
                    </m:oMath>
                  </m:oMathPara>
                </a14:m>
                <a:endParaRPr lang="zh-CN" altLang="en-US" sz="24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969963" y="4718050"/>
                <a:ext cx="4656137" cy="496888"/>
              </a:xfrm>
              <a:prstGeom prst="rect">
                <a:avLst/>
              </a:prstGeom>
              <a:blipFill>
                <a:blip r:embed="rId8"/>
                <a:stretch>
                  <a:fillRect l="-393" b="-3704"/>
                </a:stretch>
              </a:blipFill>
              <a:ln w="38100">
                <a:noFill/>
                <a:miter/>
              </a:ln>
            </p:spPr>
            <p:txBody>
              <a:bodyPr/>
              <a:lstStyle/>
              <a:p>
                <a:r>
                  <a:rPr lang="zh-CN" altLang="en-US">
                    <a:noFill/>
                  </a:rPr>
                  <a:t> </a:t>
                </a:r>
              </a:p>
            </p:txBody>
          </p:sp>
        </mc:Fallback>
      </mc:AlternateContent>
      <p:sp>
        <p:nvSpPr>
          <p:cNvPr id="137227" name="TextBox 2"/>
          <p:cNvSpPr txBox="1"/>
          <p:nvPr/>
        </p:nvSpPr>
        <p:spPr>
          <a:xfrm>
            <a:off x="500063" y="1047750"/>
            <a:ext cx="3929062"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Font typeface="Wingdings" panose="05000000000000000000" pitchFamily="2" charset="2"/>
              <a:buChar char="q"/>
            </a:pPr>
            <a:r>
              <a:rPr lang="zh-CN" altLang="en-US" sz="3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欧姆定律的偏离</a:t>
            </a:r>
            <a:endParaRPr lang="en-US" altLang="zh-CN" sz="3000" b="1" dirty="0">
              <a:solidFill>
                <a:srgbClr val="FF0000"/>
              </a:solidFill>
              <a:latin typeface="Times New Roman" panose="02020603050405020304" pitchFamily="18" charset="0"/>
              <a:ea typeface="Times New Roman" panose="02020603050405020304" pitchFamily="18" charset="0"/>
              <a:sym typeface="Symbol" panose="05050102010706020507" pitchFamily="18" charset="2"/>
            </a:endParaRPr>
          </a:p>
        </p:txBody>
      </p:sp>
      <p:grpSp>
        <p:nvGrpSpPr>
          <p:cNvPr id="5" name="Group 17"/>
          <p:cNvGrpSpPr/>
          <p:nvPr/>
        </p:nvGrpSpPr>
        <p:grpSpPr>
          <a:xfrm>
            <a:off x="323528" y="6165304"/>
            <a:ext cx="2273300" cy="488950"/>
            <a:chOff x="82884" y="6215082"/>
            <a:chExt cx="2274538" cy="489600"/>
          </a:xfrm>
        </p:grpSpPr>
        <p:sp>
          <p:nvSpPr>
            <p:cNvPr id="137232" name="Line Callout 2 15"/>
            <p:cNvSpPr/>
            <p:nvPr/>
          </p:nvSpPr>
          <p:spPr>
            <a:xfrm>
              <a:off x="214282" y="6215082"/>
              <a:ext cx="2016000" cy="489600"/>
            </a:xfrm>
            <a:prstGeom prst="borderCallout2">
              <a:avLst>
                <a:gd name="adj1" fmla="val 55472"/>
                <a:gd name="adj2" fmla="val 100782"/>
                <a:gd name="adj3" fmla="val 55032"/>
                <a:gd name="adj4" fmla="val 124046"/>
                <a:gd name="adj5" fmla="val -3608"/>
                <a:gd name="adj6" fmla="val 149729"/>
              </a:avLst>
            </a:prstGeom>
            <a:solidFill>
              <a:srgbClr val="FFFF00"/>
            </a:solidFill>
            <a:ln w="63500" cap="flat" cmpd="sng">
              <a:solidFill>
                <a:srgbClr val="FFFF00"/>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7233" name="TextBox 16"/>
            <p:cNvSpPr txBox="1"/>
            <p:nvPr/>
          </p:nvSpPr>
          <p:spPr>
            <a:xfrm>
              <a:off x="82884" y="6234981"/>
              <a:ext cx="2274538" cy="468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平均漂移速度</a:t>
              </a:r>
              <a:endParaRPr lang="en-US" altLang="zh-CN" sz="2400" b="1" dirty="0">
                <a:latin typeface="宋体" panose="02010600030101010101" pitchFamily="2" charset="-122"/>
              </a:endParaRPr>
            </a:p>
          </p:txBody>
        </p:sp>
      </p:grpSp>
      <p:grpSp>
        <p:nvGrpSpPr>
          <p:cNvPr id="6" name="Group 18"/>
          <p:cNvGrpSpPr/>
          <p:nvPr/>
        </p:nvGrpSpPr>
        <p:grpSpPr>
          <a:xfrm>
            <a:off x="4429125" y="6180410"/>
            <a:ext cx="2714625" cy="488950"/>
            <a:chOff x="82884" y="6215082"/>
            <a:chExt cx="2336012" cy="489600"/>
          </a:xfrm>
        </p:grpSpPr>
        <p:sp>
          <p:nvSpPr>
            <p:cNvPr id="137230" name="Line Callout 2 19"/>
            <p:cNvSpPr/>
            <p:nvPr/>
          </p:nvSpPr>
          <p:spPr>
            <a:xfrm>
              <a:off x="214282" y="6215082"/>
              <a:ext cx="2016000" cy="489600"/>
            </a:xfrm>
            <a:prstGeom prst="borderCallout2">
              <a:avLst>
                <a:gd name="adj1" fmla="val 49347"/>
                <a:gd name="adj2" fmla="val -315"/>
                <a:gd name="adj3" fmla="val 48912"/>
                <a:gd name="adj4" fmla="val -9681"/>
                <a:gd name="adj5" fmla="val -11412"/>
                <a:gd name="adj6" fmla="val -15102"/>
              </a:avLst>
            </a:prstGeom>
            <a:solidFill>
              <a:srgbClr val="FFFF00"/>
            </a:solidFill>
            <a:ln w="63500" cap="flat" cmpd="sng">
              <a:solidFill>
                <a:srgbClr val="FFFF00"/>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7231" name="TextBox 20"/>
            <p:cNvSpPr txBox="1"/>
            <p:nvPr/>
          </p:nvSpPr>
          <p:spPr>
            <a:xfrm>
              <a:off x="82884" y="6234981"/>
              <a:ext cx="2336012" cy="468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平均热运动速度</a:t>
              </a:r>
              <a:endParaRPr lang="en-US" altLang="zh-CN" sz="2400" b="1" dirty="0">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9316"/>
                                        </p:tgtEl>
                                        <p:attrNameLst>
                                          <p:attrName>style.visibility</p:attrName>
                                        </p:attrNameLst>
                                      </p:cBhvr>
                                      <p:to>
                                        <p:strVal val="visible"/>
                                      </p:to>
                                    </p:set>
                                    <p:animEffect transition="in" filter="wipe(left)">
                                      <p:cBhvr>
                                        <p:cTn id="22" dur="500"/>
                                        <p:tgtEl>
                                          <p:spTgt spid="2693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p:bldP spid="2" grpId="0"/>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8244" name="TextBox 2"/>
          <p:cNvSpPr txBox="1"/>
          <p:nvPr/>
        </p:nvSpPr>
        <p:spPr>
          <a:xfrm>
            <a:off x="842963" y="1787525"/>
            <a:ext cx="3929062" cy="9540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zh-CN" altLang="en-US" sz="2800" b="1" dirty="0">
                <a:latin typeface="Times New Roman" panose="02020603050405020304" pitchFamily="18" charset="0"/>
                <a:cs typeface="Times New Roman" panose="02020603050405020304" pitchFamily="18" charset="0"/>
                <a:sym typeface="Symbol" panose="05050102010706020507" pitchFamily="18" charset="2"/>
              </a:rPr>
              <a:t>迁移率不再是常数！</a:t>
            </a:r>
            <a:endParaRPr lang="en-US" altLang="zh-CN" sz="2800" b="1" dirty="0">
              <a:latin typeface="Times New Roman" panose="02020603050405020304" pitchFamily="18" charset="0"/>
              <a:cs typeface="Times New Roman" panose="02020603050405020304" pitchFamily="18" charset="0"/>
              <a:sym typeface="Symbol" panose="05050102010706020507" pitchFamily="18" charset="2"/>
            </a:endParaRPr>
          </a:p>
          <a:p>
            <a:pPr marL="176530" lvl="0" indent="-176530" algn="just" eaLnBrk="1" hangingPunct="1">
              <a:spcBef>
                <a:spcPct val="0"/>
              </a:spcBef>
              <a:buNone/>
            </a:pP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原因？</a:t>
            </a:r>
            <a:endParaRPr lang="en-US" altLang="zh-CN" sz="2800" b="1" dirty="0">
              <a:solidFill>
                <a:srgbClr val="FF0000"/>
              </a:solidFill>
              <a:latin typeface="Times New Roman" panose="02020603050405020304" pitchFamily="18" charset="0"/>
              <a:ea typeface="Times New Roman" panose="02020603050405020304" pitchFamily="18" charset="0"/>
            </a:endParaRPr>
          </a:p>
        </p:txBody>
      </p:sp>
      <p:sp>
        <p:nvSpPr>
          <p:cNvPr id="22" name="TextBox 2"/>
          <p:cNvSpPr txBox="1"/>
          <p:nvPr/>
        </p:nvSpPr>
        <p:spPr>
          <a:xfrm>
            <a:off x="428625" y="836613"/>
            <a:ext cx="1714500" cy="55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解释：</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sp>
        <p:nvSpPr>
          <p:cNvPr id="23" name="Text Box 5"/>
          <p:cNvSpPr txBox="1">
            <a:spLocks noChangeArrowheads="1"/>
          </p:cNvSpPr>
          <p:nvPr/>
        </p:nvSpPr>
        <p:spPr bwMode="auto">
          <a:xfrm>
            <a:off x="858838" y="5643563"/>
            <a:ext cx="7902575"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ü"/>
              <a:defRPr/>
            </a:pPr>
            <a:r>
              <a:rPr kumimoji="1" lang="zh-CN" altLang="en-US" sz="32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载流子与晶格振动散射的能量交换过程</a:t>
            </a:r>
          </a:p>
        </p:txBody>
      </p:sp>
      <p:sp>
        <p:nvSpPr>
          <p:cNvPr id="24" name="Text Box 7"/>
          <p:cNvSpPr txBox="1">
            <a:spLocks noChangeArrowheads="1"/>
          </p:cNvSpPr>
          <p:nvPr/>
        </p:nvSpPr>
        <p:spPr bwMode="auto">
          <a:xfrm>
            <a:off x="857250" y="4206875"/>
            <a:ext cx="7848600" cy="57943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ü"/>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平均自由时间与载流子运动速度的关系</a:t>
            </a:r>
          </a:p>
        </p:txBody>
      </p:sp>
      <p:sp>
        <p:nvSpPr>
          <p:cNvPr id="25" name="AutoShape 9"/>
          <p:cNvSpPr>
            <a:spLocks noChangeArrowheads="1"/>
          </p:cNvSpPr>
          <p:nvPr/>
        </p:nvSpPr>
        <p:spPr bwMode="auto">
          <a:xfrm>
            <a:off x="4140200" y="4868863"/>
            <a:ext cx="366713" cy="771525"/>
          </a:xfrm>
          <a:prstGeom prst="upDownArrow">
            <a:avLst>
              <a:gd name="adj1" fmla="val 50000"/>
              <a:gd name="adj2" fmla="val 51982"/>
            </a:avLst>
          </a:prstGeom>
          <a:solidFill>
            <a:srgbClr val="FFFF00"/>
          </a:solidFill>
          <a:ln w="28575" algn="ctr">
            <a:noFill/>
            <a:miter lim="800000"/>
          </a:ln>
          <a:effectLst>
            <a:outerShdw blurRad="63500" sx="102000" sy="102000" algn="ctr" rotWithShape="0">
              <a:prstClr val="black">
                <a:alpha val="40000"/>
              </a:prstClr>
            </a:outerShdw>
          </a:effec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2">
                <a:extLst>
                  <a:ext uri="{FF2B5EF4-FFF2-40B4-BE49-F238E27FC236}">
                    <a16:creationId xmlns:a16="http://schemas.microsoft.com/office/drawing/2014/main" id="{D663BB09-1D65-41D8-BF30-4F0946B64ED6}"/>
                  </a:ext>
                </a:extLst>
              </p:cNvPr>
              <p:cNvSpPr txBox="1"/>
              <p:nvPr/>
            </p:nvSpPr>
            <p:spPr>
              <a:xfrm>
                <a:off x="1820863" y="2874640"/>
                <a:ext cx="1382985" cy="914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𝜏</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oMath>
                  </m:oMathPara>
                </a14:m>
                <a:endParaRPr lang="zh-CN" altLang="en-US" sz="2600" dirty="0">
                  <a:ea typeface="+mn-ea"/>
                  <a:cs typeface="Times New Roman" panose="02020603050405020304" pitchFamily="18" charset="0"/>
                </a:endParaRPr>
              </a:p>
            </p:txBody>
          </p:sp>
        </mc:Choice>
        <mc:Fallback xmlns="">
          <p:sp>
            <p:nvSpPr>
              <p:cNvPr id="11" name="Object 12">
                <a:extLst>
                  <a:ext uri="{FF2B5EF4-FFF2-40B4-BE49-F238E27FC236}">
                    <a16:creationId xmlns:a16="http://schemas.microsoft.com/office/drawing/2014/main" id="{D663BB09-1D65-41D8-BF30-4F0946B64ED6}"/>
                  </a:ext>
                </a:extLst>
              </p:cNvPr>
              <p:cNvSpPr txBox="1">
                <a:spLocks noRot="1" noChangeAspect="1" noMove="1" noResize="1" noEditPoints="1" noAdjustHandles="1" noChangeArrowheads="1" noChangeShapeType="1" noTextEdit="1"/>
              </p:cNvSpPr>
              <p:nvPr/>
            </p:nvSpPr>
            <p:spPr>
              <a:xfrm>
                <a:off x="1820863" y="2874640"/>
                <a:ext cx="1382985" cy="914400"/>
              </a:xfrm>
              <a:prstGeom prst="rect">
                <a:avLst/>
              </a:prstGeom>
              <a:blipFill>
                <a:blip r:embed="rId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39269" name="TextBox 2"/>
          <p:cNvSpPr txBox="1"/>
          <p:nvPr/>
        </p:nvSpPr>
        <p:spPr>
          <a:xfrm>
            <a:off x="428625" y="571500"/>
            <a:ext cx="2928938"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en-US" altLang="zh-CN" sz="28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a</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无电场时</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grpSp>
        <p:nvGrpSpPr>
          <p:cNvPr id="2" name="组合 1">
            <a:extLst>
              <a:ext uri="{FF2B5EF4-FFF2-40B4-BE49-F238E27FC236}">
                <a16:creationId xmlns:a16="http://schemas.microsoft.com/office/drawing/2014/main" id="{5538E1FF-1C39-48AE-8506-6D6C0CB15701}"/>
              </a:ext>
            </a:extLst>
          </p:cNvPr>
          <p:cNvGrpSpPr/>
          <p:nvPr/>
        </p:nvGrpSpPr>
        <p:grpSpPr>
          <a:xfrm>
            <a:off x="2400717" y="1777737"/>
            <a:ext cx="504825" cy="951002"/>
            <a:chOff x="2400717" y="1777737"/>
            <a:chExt cx="504825" cy="951002"/>
          </a:xfrm>
        </p:grpSpPr>
        <p:sp>
          <p:nvSpPr>
            <p:cNvPr id="23" name="椭圆 7"/>
            <p:cNvSpPr/>
            <p:nvPr/>
          </p:nvSpPr>
          <p:spPr>
            <a:xfrm>
              <a:off x="2415158" y="1777737"/>
              <a:ext cx="468313" cy="468313"/>
            </a:xfrm>
            <a:prstGeom prst="ellipse">
              <a:avLst/>
            </a:prstGeom>
            <a:solidFill>
              <a:schemeClr val="accent1">
                <a:alpha val="0"/>
              </a:schemeClr>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25" name="TextBox 10"/>
            <p:cNvSpPr txBox="1"/>
            <p:nvPr/>
          </p:nvSpPr>
          <p:spPr>
            <a:xfrm>
              <a:off x="2400717" y="2204864"/>
              <a:ext cx="5048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rgbClr val="FF33CC"/>
                  </a:solidFill>
                  <a:latin typeface="Times New Roman" panose="02020603050405020304" pitchFamily="18" charset="0"/>
                  <a:ea typeface="楷体_GB2312" pitchFamily="49" charset="-122"/>
                </a:rPr>
                <a:t>0</a:t>
              </a:r>
              <a:endParaRPr lang="zh-CN" altLang="en-US" sz="2800" b="1" dirty="0">
                <a:solidFill>
                  <a:srgbClr val="FF33CC"/>
                </a:solidFill>
                <a:latin typeface="Times New Roman" panose="02020603050405020304" pitchFamily="18" charset="0"/>
                <a:ea typeface="楷体_GB2312" pitchFamily="49" charset="-122"/>
              </a:endParaRPr>
            </a:p>
          </p:txBody>
        </p:sp>
      </p:grpSp>
      <p:sp>
        <p:nvSpPr>
          <p:cNvPr id="27" name="Text Box 27"/>
          <p:cNvSpPr txBox="1"/>
          <p:nvPr/>
        </p:nvSpPr>
        <p:spPr>
          <a:xfrm>
            <a:off x="785813" y="4514850"/>
            <a:ext cx="5857875" cy="101600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50000"/>
              </a:spcBef>
              <a:buNone/>
            </a:pPr>
            <a:r>
              <a:rPr lang="zh-CN" altLang="en-US" sz="2400" b="1" dirty="0">
                <a:solidFill>
                  <a:srgbClr val="000C0C"/>
                </a:solidFill>
                <a:latin typeface="宋体" panose="02010600030101010101" pitchFamily="2" charset="-122"/>
              </a:rPr>
              <a:t>载流子与晶格散射，交换的净能量为零，载流子与晶格处于热平衡状态。</a:t>
            </a:r>
          </a:p>
        </p:txBody>
      </p:sp>
      <mc:AlternateContent xmlns:mc="http://schemas.openxmlformats.org/markup-compatibility/2006" xmlns:a14="http://schemas.microsoft.com/office/drawing/2010/main">
        <mc:Choice Requires="a14">
          <p:sp>
            <p:nvSpPr>
              <p:cNvPr id="283674" name="Object 4"/>
              <p:cNvSpPr txBox="1"/>
              <p:nvPr/>
            </p:nvSpPr>
            <p:spPr>
              <a:xfrm>
                <a:off x="3571875" y="5854700"/>
                <a:ext cx="1504181" cy="660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𝑒</m:t>
                          </m:r>
                        </m:sub>
                      </m:sSub>
                      <m:r>
                        <a:rPr lang="zh-CN" altLang="en-US" sz="2800" i="0">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𝐿</m:t>
                          </m:r>
                        </m:sub>
                      </m:sSub>
                    </m:oMath>
                  </m:oMathPara>
                </a14:m>
                <a:endParaRPr lang="zh-CN" altLang="en-US" sz="2800" dirty="0">
                  <a:latin typeface="+mn-ea"/>
                  <a:ea typeface="+mn-ea"/>
                </a:endParaRPr>
              </a:p>
            </p:txBody>
          </p:sp>
        </mc:Choice>
        <mc:Fallback xmlns="">
          <p:sp>
            <p:nvSpPr>
              <p:cNvPr id="283674" name="Object 4"/>
              <p:cNvSpPr txBox="1">
                <a:spLocks noRot="1" noChangeAspect="1" noMove="1" noResize="1" noEditPoints="1" noAdjustHandles="1" noChangeArrowheads="1" noChangeShapeType="1" noTextEdit="1"/>
              </p:cNvSpPr>
              <p:nvPr/>
            </p:nvSpPr>
            <p:spPr>
              <a:xfrm>
                <a:off x="3571875" y="5854700"/>
                <a:ext cx="1504181" cy="660400"/>
              </a:xfrm>
              <a:prstGeom prst="rect">
                <a:avLst/>
              </a:prstGeom>
              <a:blipFill>
                <a:blip r:embed="rId3"/>
                <a:stretch>
                  <a:fillRect/>
                </a:stretch>
              </a:blipFill>
              <a:ln w="38100">
                <a:noFill/>
                <a:miter/>
              </a:ln>
            </p:spPr>
            <p:txBody>
              <a:bodyPr/>
              <a:lstStyle/>
              <a:p>
                <a:r>
                  <a:rPr lang="zh-CN" altLang="en-US">
                    <a:noFill/>
                  </a:rPr>
                  <a:t> </a:t>
                </a:r>
              </a:p>
            </p:txBody>
          </p:sp>
        </mc:Fallback>
      </mc:AlternateContent>
      <p:cxnSp>
        <p:nvCxnSpPr>
          <p:cNvPr id="139274" name="Straight Connector 9"/>
          <p:cNvCxnSpPr/>
          <p:nvPr/>
        </p:nvCxnSpPr>
        <p:spPr>
          <a:xfrm flipV="1">
            <a:off x="0" y="4429125"/>
            <a:ext cx="9144000" cy="0"/>
          </a:xfrm>
          <a:prstGeom prst="line">
            <a:avLst/>
          </a:prstGeom>
          <a:ln w="38100" cap="flat" cmpd="sng">
            <a:solidFill>
              <a:srgbClr val="00CC00"/>
            </a:solidFill>
            <a:prstDash val="solid"/>
            <a:headEnd type="none" w="med" len="med"/>
            <a:tailEnd type="none" w="med" len="med"/>
          </a:ln>
        </p:spPr>
      </p:cxnSp>
      <mc:AlternateContent xmlns:mc="http://schemas.openxmlformats.org/markup-compatibility/2006" xmlns:a14="http://schemas.microsoft.com/office/drawing/2010/main">
        <mc:Choice Requires="a14">
          <p:sp>
            <p:nvSpPr>
              <p:cNvPr id="11" name="Object 2">
                <a:extLst>
                  <a:ext uri="{FF2B5EF4-FFF2-40B4-BE49-F238E27FC236}">
                    <a16:creationId xmlns:a16="http://schemas.microsoft.com/office/drawing/2014/main" id="{14867AFC-D9B6-4008-9369-EDF679506F9C}"/>
                  </a:ext>
                </a:extLst>
              </p:cNvPr>
              <p:cNvSpPr txBox="1"/>
              <p:nvPr/>
            </p:nvSpPr>
            <p:spPr>
              <a:xfrm>
                <a:off x="1192212" y="1285876"/>
                <a:ext cx="2659708" cy="91916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r>
                            <a:rPr lang="zh-CN" altLang="en-US" sz="2600" i="1">
                              <a:solidFill>
                                <a:srgbClr val="000000"/>
                              </a:solidFill>
                              <a:latin typeface="Cambria Math" panose="02040503050406030204" pitchFamily="18" charset="0"/>
                              <a:ea typeface="+mn-ea"/>
                            </a:rPr>
                            <m:t>𝑣</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latin typeface="+mn-ea"/>
                  <a:ea typeface="+mn-ea"/>
                </a:endParaRPr>
              </a:p>
            </p:txBody>
          </p:sp>
        </mc:Choice>
        <mc:Fallback xmlns="">
          <p:sp>
            <p:nvSpPr>
              <p:cNvPr id="11" name="Object 2">
                <a:extLst>
                  <a:ext uri="{FF2B5EF4-FFF2-40B4-BE49-F238E27FC236}">
                    <a16:creationId xmlns:a16="http://schemas.microsoft.com/office/drawing/2014/main" id="{14867AFC-D9B6-4008-9369-EDF679506F9C}"/>
                  </a:ext>
                </a:extLst>
              </p:cNvPr>
              <p:cNvSpPr txBox="1">
                <a:spLocks noRot="1" noChangeAspect="1" noMove="1" noResize="1" noEditPoints="1" noAdjustHandles="1" noChangeArrowheads="1" noChangeShapeType="1" noTextEdit="1"/>
              </p:cNvSpPr>
              <p:nvPr/>
            </p:nvSpPr>
            <p:spPr>
              <a:xfrm>
                <a:off x="1192212" y="1285876"/>
                <a:ext cx="2659708" cy="919164"/>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74"/>
                                        </p:tgtEl>
                                        <p:attrNameLst>
                                          <p:attrName>style.visibility</p:attrName>
                                        </p:attrNameLst>
                                      </p:cBhvr>
                                      <p:to>
                                        <p:strVal val="visible"/>
                                      </p:to>
                                    </p:set>
                                    <p:animEffect transition="in" filter="wipe(left)">
                                      <p:cBhvr>
                                        <p:cTn id="22" dur="500"/>
                                        <p:tgtEl>
                                          <p:spTgt spid="283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3674" grpId="0"/>
      <p:bldP spid="1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40293" name="TextBox 2"/>
          <p:cNvSpPr txBox="1"/>
          <p:nvPr/>
        </p:nvSpPr>
        <p:spPr>
          <a:xfrm>
            <a:off x="428625" y="571500"/>
            <a:ext cx="2928938"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en-US" altLang="zh-CN" sz="28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b</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弱电场时</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283674" name="Object 4"/>
              <p:cNvSpPr txBox="1"/>
              <p:nvPr/>
            </p:nvSpPr>
            <p:spPr>
              <a:xfrm>
                <a:off x="3560763" y="5911850"/>
                <a:ext cx="1439862" cy="660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𝑒</m:t>
                          </m:r>
                        </m:sub>
                      </m:sSub>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𝐿</m:t>
                          </m:r>
                        </m:sub>
                      </m:sSub>
                    </m:oMath>
                  </m:oMathPara>
                </a14:m>
                <a:endParaRPr lang="zh-CN" altLang="en-US" sz="2800" dirty="0">
                  <a:ea typeface="+mn-ea"/>
                  <a:cs typeface="Times New Roman" panose="02020603050405020304" pitchFamily="18" charset="0"/>
                </a:endParaRPr>
              </a:p>
            </p:txBody>
          </p:sp>
        </mc:Choice>
        <mc:Fallback xmlns="">
          <p:sp>
            <p:nvSpPr>
              <p:cNvPr id="283674" name="Object 4"/>
              <p:cNvSpPr txBox="1">
                <a:spLocks noRot="1" noChangeAspect="1" noMove="1" noResize="1" noEditPoints="1" noAdjustHandles="1" noChangeArrowheads="1" noChangeShapeType="1" noTextEdit="1"/>
              </p:cNvSpPr>
              <p:nvPr/>
            </p:nvSpPr>
            <p:spPr>
              <a:xfrm>
                <a:off x="3560763" y="5911850"/>
                <a:ext cx="1439862" cy="6604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2041525" y="2501900"/>
                <a:ext cx="1385788" cy="5635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oMath>
                  </m:oMathPara>
                </a14:m>
                <a:endParaRPr lang="zh-CN" altLang="en-US" sz="26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2041525" y="2501900"/>
                <a:ext cx="1385788" cy="563563"/>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2" name="Text Box 21"/>
          <p:cNvSpPr txBox="1"/>
          <p:nvPr/>
        </p:nvSpPr>
        <p:spPr>
          <a:xfrm>
            <a:off x="214313" y="4491038"/>
            <a:ext cx="8715375" cy="13668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15000"/>
              </a:lnSpc>
              <a:spcBef>
                <a:spcPct val="50000"/>
              </a:spcBef>
              <a:buNone/>
            </a:pPr>
            <a:r>
              <a:rPr lang="zh-CN" altLang="en-US" sz="2400" b="1" dirty="0">
                <a:solidFill>
                  <a:srgbClr val="3333FF"/>
                </a:solidFill>
                <a:latin typeface="宋体" panose="02010600030101010101" pitchFamily="2" charset="-122"/>
              </a:rPr>
              <a:t>加弱电场时，</a:t>
            </a:r>
            <a:r>
              <a:rPr lang="zh-CN" altLang="en-US" sz="2400" b="1" dirty="0">
                <a:solidFill>
                  <a:srgbClr val="000000"/>
                </a:solidFill>
                <a:latin typeface="宋体" panose="02010600030101010101" pitchFamily="2" charset="-122"/>
              </a:rPr>
              <a:t>载流子从电场获得能量。一部分能量转移给晶格，其余能量用于提高载流子的漂移速度。但漂移速度很小</a:t>
            </a:r>
            <a:r>
              <a:rPr lang="en-US" altLang="zh-CN" sz="2400" b="1" dirty="0">
                <a:solidFill>
                  <a:srgbClr val="000000"/>
                </a:solidFill>
                <a:latin typeface="宋体" panose="02010600030101010101" pitchFamily="2" charset="-122"/>
              </a:rPr>
              <a:t>,</a:t>
            </a:r>
            <a:r>
              <a:rPr lang="zh-CN" altLang="en-US" sz="2400" b="1" dirty="0">
                <a:solidFill>
                  <a:srgbClr val="3333FF"/>
                </a:solidFill>
                <a:latin typeface="宋体" panose="02010600030101010101" pitchFamily="2" charset="-122"/>
              </a:rPr>
              <a:t>仍可认为载流子系统与晶格系统近似保持热平衡状态。</a:t>
            </a:r>
          </a:p>
        </p:txBody>
      </p:sp>
      <p:grpSp>
        <p:nvGrpSpPr>
          <p:cNvPr id="4" name="组合 3">
            <a:extLst>
              <a:ext uri="{FF2B5EF4-FFF2-40B4-BE49-F238E27FC236}">
                <a16:creationId xmlns:a16="http://schemas.microsoft.com/office/drawing/2014/main" id="{F1F31AE5-48A7-47DA-A7A8-9CB3B20126C3}"/>
              </a:ext>
            </a:extLst>
          </p:cNvPr>
          <p:cNvGrpSpPr/>
          <p:nvPr/>
        </p:nvGrpSpPr>
        <p:grpSpPr>
          <a:xfrm>
            <a:off x="1098070" y="2236877"/>
            <a:ext cx="1385788" cy="2049373"/>
            <a:chOff x="1098070" y="2236877"/>
            <a:chExt cx="1385788" cy="2049373"/>
          </a:xfrm>
        </p:grpSpPr>
        <mc:AlternateContent xmlns:mc="http://schemas.openxmlformats.org/markup-compatibility/2006" xmlns:a14="http://schemas.microsoft.com/office/drawing/2010/main">
          <mc:Choice Requires="a14">
            <p:sp>
              <p:nvSpPr>
                <p:cNvPr id="2" name="Object 2"/>
                <p:cNvSpPr txBox="1"/>
                <p:nvPr/>
              </p:nvSpPr>
              <p:spPr>
                <a:xfrm>
                  <a:off x="1098070" y="3221038"/>
                  <a:ext cx="1385788" cy="10652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1098070" y="3221038"/>
                  <a:ext cx="1385788" cy="1065212"/>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3" name="下箭头 20"/>
            <p:cNvSpPr/>
            <p:nvPr/>
          </p:nvSpPr>
          <p:spPr>
            <a:xfrm>
              <a:off x="1785938" y="2236877"/>
              <a:ext cx="285750" cy="936625"/>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40965" name="Object 12"/>
              <p:cNvSpPr txBox="1"/>
              <p:nvPr/>
            </p:nvSpPr>
            <p:spPr>
              <a:xfrm>
                <a:off x="3039715" y="3295561"/>
                <a:ext cx="3692525" cy="914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𝜏</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r>
                        <m:rPr>
                          <m:nor/>
                        </m:rPr>
                        <a:rPr lang="zh-CN" altLang="en-US" sz="2600" i="0">
                          <a:solidFill>
                            <a:srgbClr val="000000"/>
                          </a:solidFill>
                          <a:latin typeface="+mn-ea"/>
                          <a:ea typeface="+mn-ea"/>
                        </a:rPr>
                        <m:t>基本与电场无关</m:t>
                      </m:r>
                    </m:oMath>
                  </m:oMathPara>
                </a14:m>
                <a:endParaRPr lang="zh-CN" altLang="en-US" sz="2600" dirty="0">
                  <a:ea typeface="+mn-ea"/>
                  <a:cs typeface="Times New Roman" panose="02020603050405020304" pitchFamily="18" charset="0"/>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3039715" y="3295561"/>
                <a:ext cx="3692525" cy="914400"/>
              </a:xfrm>
              <a:prstGeom prst="rect">
                <a:avLst/>
              </a:prstGeom>
              <a:blipFill>
                <a:blip r:embed="rId7"/>
                <a:stretch>
                  <a:fillRect/>
                </a:stretch>
              </a:blipFill>
              <a:ln w="38100">
                <a:noFill/>
                <a:miter/>
              </a:ln>
            </p:spPr>
            <p:txBody>
              <a:bodyPr/>
              <a:lstStyle/>
              <a:p>
                <a:r>
                  <a:rPr lang="zh-CN" altLang="en-US">
                    <a:noFill/>
                  </a:rPr>
                  <a:t> </a:t>
                </a:r>
              </a:p>
            </p:txBody>
          </p:sp>
        </mc:Fallback>
      </mc:AlternateContent>
      <p:cxnSp>
        <p:nvCxnSpPr>
          <p:cNvPr id="140300" name="Straight Connector 13"/>
          <p:cNvCxnSpPr/>
          <p:nvPr/>
        </p:nvCxnSpPr>
        <p:spPr>
          <a:xfrm flipV="1">
            <a:off x="0" y="4429125"/>
            <a:ext cx="9144000" cy="0"/>
          </a:xfrm>
          <a:prstGeom prst="line">
            <a:avLst/>
          </a:prstGeom>
          <a:ln w="38100" cap="flat" cmpd="sng">
            <a:solidFill>
              <a:srgbClr val="00CC00"/>
            </a:solidFill>
            <a:prstDash val="solid"/>
            <a:headEnd type="none" w="med" len="med"/>
            <a:tailEnd type="none" w="med" len="med"/>
          </a:ln>
        </p:spPr>
      </p:cxnSp>
      <mc:AlternateContent xmlns:mc="http://schemas.openxmlformats.org/markup-compatibility/2006" xmlns:a14="http://schemas.microsoft.com/office/drawing/2010/main">
        <mc:Choice Requires="a14">
          <p:sp>
            <p:nvSpPr>
              <p:cNvPr id="14" name="Object 2">
                <a:extLst>
                  <a:ext uri="{FF2B5EF4-FFF2-40B4-BE49-F238E27FC236}">
                    <a16:creationId xmlns:a16="http://schemas.microsoft.com/office/drawing/2014/main" id="{85F88F77-F2B0-4313-96A8-2390A438390B}"/>
                  </a:ext>
                </a:extLst>
              </p:cNvPr>
              <p:cNvSpPr txBox="1"/>
              <p:nvPr/>
            </p:nvSpPr>
            <p:spPr>
              <a:xfrm>
                <a:off x="1192212" y="1285875"/>
                <a:ext cx="2659708" cy="10652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r>
                            <a:rPr lang="zh-CN" altLang="en-US" sz="2600" i="1">
                              <a:solidFill>
                                <a:srgbClr val="000000"/>
                              </a:solidFill>
                              <a:latin typeface="Cambria Math" panose="02040503050406030204" pitchFamily="18" charset="0"/>
                              <a:ea typeface="+mn-ea"/>
                            </a:rPr>
                            <m:t>𝑣</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latin typeface="+mn-ea"/>
                  <a:ea typeface="+mn-ea"/>
                </a:endParaRPr>
              </a:p>
            </p:txBody>
          </p:sp>
        </mc:Choice>
        <mc:Fallback xmlns="">
          <p:sp>
            <p:nvSpPr>
              <p:cNvPr id="14" name="Object 2">
                <a:extLst>
                  <a:ext uri="{FF2B5EF4-FFF2-40B4-BE49-F238E27FC236}">
                    <a16:creationId xmlns:a16="http://schemas.microsoft.com/office/drawing/2014/main" id="{85F88F77-F2B0-4313-96A8-2390A438390B}"/>
                  </a:ext>
                </a:extLst>
              </p:cNvPr>
              <p:cNvSpPr txBox="1">
                <a:spLocks noRot="1" noChangeAspect="1" noMove="1" noResize="1" noEditPoints="1" noAdjustHandles="1" noChangeArrowheads="1" noChangeShapeType="1" noTextEdit="1"/>
              </p:cNvSpPr>
              <p:nvPr/>
            </p:nvSpPr>
            <p:spPr>
              <a:xfrm>
                <a:off x="1192212" y="1285875"/>
                <a:ext cx="2659708" cy="1065213"/>
              </a:xfrm>
              <a:prstGeom prst="rect">
                <a:avLst/>
              </a:prstGeom>
              <a:blipFill>
                <a:blip r:embed="rId8"/>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left)">
                                      <p:cBhvr>
                                        <p:cTn id="17" dur="500"/>
                                        <p:tgtEl>
                                          <p:spTgt spid="409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3674"/>
                                        </p:tgtEl>
                                        <p:attrNameLst>
                                          <p:attrName>style.visibility</p:attrName>
                                        </p:attrNameLst>
                                      </p:cBhvr>
                                      <p:to>
                                        <p:strVal val="visible"/>
                                      </p:to>
                                    </p:set>
                                    <p:animEffect transition="in" filter="wipe(left)">
                                      <p:cBhvr>
                                        <p:cTn id="27" dur="500"/>
                                        <p:tgtEl>
                                          <p:spTgt spid="283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4" grpId="0"/>
      <p:bldP spid="3" grpId="0"/>
      <p:bldP spid="12" grpId="0"/>
      <p:bldP spid="4096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41317" name="TextBox 2"/>
          <p:cNvSpPr txBox="1"/>
          <p:nvPr/>
        </p:nvSpPr>
        <p:spPr>
          <a:xfrm>
            <a:off x="428625" y="571500"/>
            <a:ext cx="2928938"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en-US" altLang="zh-CN" sz="28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强电场时</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283674" name="Object 4"/>
              <p:cNvSpPr txBox="1"/>
              <p:nvPr/>
            </p:nvSpPr>
            <p:spPr>
              <a:xfrm>
                <a:off x="3636194" y="5911850"/>
                <a:ext cx="1439862" cy="6604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𝑒</m:t>
                          </m:r>
                        </m:sub>
                      </m:sSub>
                      <m:r>
                        <a:rPr lang="zh-CN" altLang="en-US" sz="2800" i="1">
                          <a:solidFill>
                            <a:srgbClr val="000000"/>
                          </a:solidFill>
                          <a:latin typeface="Cambria Math" panose="02040503050406030204" pitchFamily="18" charset="0"/>
                          <a:ea typeface="+mn-ea"/>
                        </a:rPr>
                        <m:t>&gt;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𝑇</m:t>
                          </m:r>
                        </m:e>
                        <m:sub>
                          <m:r>
                            <a:rPr lang="zh-CN" altLang="en-US" sz="2800" i="1">
                              <a:solidFill>
                                <a:srgbClr val="000000"/>
                              </a:solidFill>
                              <a:latin typeface="Cambria Math" panose="02040503050406030204" pitchFamily="18" charset="0"/>
                              <a:ea typeface="+mn-ea"/>
                            </a:rPr>
                            <m:t>𝐿</m:t>
                          </m:r>
                        </m:sub>
                      </m:sSub>
                    </m:oMath>
                  </m:oMathPara>
                </a14:m>
                <a:endParaRPr lang="zh-CN" altLang="en-US" sz="2800" dirty="0">
                  <a:ea typeface="+mn-ea"/>
                  <a:cs typeface="Times New Roman" panose="02020603050405020304" pitchFamily="18" charset="0"/>
                </a:endParaRPr>
              </a:p>
            </p:txBody>
          </p:sp>
        </mc:Choice>
        <mc:Fallback xmlns="">
          <p:sp>
            <p:nvSpPr>
              <p:cNvPr id="283674" name="Object 4"/>
              <p:cNvSpPr txBox="1">
                <a:spLocks noRot="1" noChangeAspect="1" noMove="1" noResize="1" noEditPoints="1" noAdjustHandles="1" noChangeArrowheads="1" noChangeShapeType="1" noTextEdit="1"/>
              </p:cNvSpPr>
              <p:nvPr/>
            </p:nvSpPr>
            <p:spPr>
              <a:xfrm>
                <a:off x="3636194" y="5911850"/>
                <a:ext cx="1439862" cy="6604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3074095" y="3605227"/>
                <a:ext cx="3442121" cy="5953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𝜀</m:t>
                          </m:r>
                        </m:e>
                      </m:acc>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3074095" y="3605227"/>
                <a:ext cx="3442121" cy="595313"/>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a:xfrm>
                <a:off x="1835696" y="2579688"/>
                <a:ext cx="1494879" cy="5635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oMath>
                  </m:oMathPara>
                </a14:m>
                <a:endParaRPr lang="zh-CN" altLang="en-US" sz="26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1835696" y="2579688"/>
                <a:ext cx="1494879" cy="5635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5" name="Object 12"/>
              <p:cNvSpPr txBox="1"/>
              <p:nvPr/>
            </p:nvSpPr>
            <p:spPr>
              <a:xfrm>
                <a:off x="1187624" y="3464316"/>
                <a:ext cx="1494879" cy="9144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𝜏</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oMath>
                  </m:oMathPara>
                </a14:m>
                <a:endParaRPr lang="zh-CN" altLang="en-US" sz="2600" dirty="0">
                  <a:ea typeface="+mn-ea"/>
                  <a:cs typeface="Times New Roman" panose="02020603050405020304" pitchFamily="18" charset="0"/>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1187624" y="3464316"/>
                <a:ext cx="1494879" cy="914400"/>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6" name="Text Box 12"/>
          <p:cNvSpPr txBox="1"/>
          <p:nvPr/>
        </p:nvSpPr>
        <p:spPr>
          <a:xfrm>
            <a:off x="285750" y="4508500"/>
            <a:ext cx="8642350" cy="1312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15000"/>
              </a:lnSpc>
              <a:spcBef>
                <a:spcPct val="50000"/>
              </a:spcBef>
              <a:buNone/>
            </a:pPr>
            <a:r>
              <a:rPr lang="zh-CN" altLang="en-US" sz="2400" b="1" dirty="0">
                <a:solidFill>
                  <a:srgbClr val="3333FF"/>
                </a:solidFill>
                <a:latin typeface="宋体" panose="02010600030101010101" pitchFamily="2" charset="-122"/>
              </a:rPr>
              <a:t>加强电场时，</a:t>
            </a:r>
            <a:r>
              <a:rPr lang="zh-CN" altLang="en-US" sz="2400" b="1" dirty="0">
                <a:latin typeface="宋体" panose="02010600030101010101" pitchFamily="2" charset="-122"/>
              </a:rPr>
              <a:t>载流子从电场获得很多能量。载流子的平均能量比热平衡状态时大，因而</a:t>
            </a:r>
            <a:r>
              <a:rPr lang="zh-CN" altLang="en-US" sz="2400" b="1" dirty="0">
                <a:solidFill>
                  <a:srgbClr val="3333FF"/>
                </a:solidFill>
                <a:latin typeface="宋体" panose="02010600030101010101" pitchFamily="2" charset="-122"/>
              </a:rPr>
              <a:t>载流子系统与晶格系统不再处于热平衡状态。</a:t>
            </a:r>
          </a:p>
        </p:txBody>
      </p:sp>
      <mc:AlternateContent xmlns:mc="http://schemas.openxmlformats.org/markup-compatibility/2006" xmlns:a14="http://schemas.microsoft.com/office/drawing/2010/main">
        <mc:Choice Requires="a14">
          <p:sp>
            <p:nvSpPr>
              <p:cNvPr id="4" name="Object 2"/>
              <p:cNvSpPr txBox="1"/>
              <p:nvPr/>
            </p:nvSpPr>
            <p:spPr>
              <a:xfrm>
                <a:off x="6786562" y="3629025"/>
                <a:ext cx="2249933" cy="4302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600" i="0">
                          <a:solidFill>
                            <a:srgbClr val="000000"/>
                          </a:solidFill>
                          <a:latin typeface="+mn-ea"/>
                          <a:ea typeface="+mn-ea"/>
                        </a:rPr>
                        <m:t>偏离欧姆定律</m:t>
                      </m:r>
                    </m:oMath>
                  </m:oMathPara>
                </a14:m>
                <a:endParaRPr lang="zh-CN" altLang="en-US" sz="2600" dirty="0">
                  <a:ea typeface="+mn-ea"/>
                  <a:cs typeface="Times New Roman" panose="02020603050405020304" pitchFamily="18" charset="0"/>
                </a:endParaRPr>
              </a:p>
            </p:txBody>
          </p:sp>
        </mc:Choice>
        <mc:Fallback xmlns="">
          <p:sp>
            <p:nvSpPr>
              <p:cNvPr id="4" name="Object 2"/>
              <p:cNvSpPr txBox="1">
                <a:spLocks noRot="1" noChangeAspect="1" noMove="1" noResize="1" noEditPoints="1" noAdjustHandles="1" noChangeArrowheads="1" noChangeShapeType="1" noTextEdit="1"/>
              </p:cNvSpPr>
              <p:nvPr/>
            </p:nvSpPr>
            <p:spPr>
              <a:xfrm>
                <a:off x="6786562" y="3629025"/>
                <a:ext cx="2249933" cy="430213"/>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5" name="Group 23"/>
          <p:cNvGrpSpPr/>
          <p:nvPr/>
        </p:nvGrpSpPr>
        <p:grpSpPr>
          <a:xfrm>
            <a:off x="1214438" y="5572125"/>
            <a:ext cx="2071687" cy="828675"/>
            <a:chOff x="5857884" y="5587131"/>
            <a:chExt cx="2071702" cy="828000"/>
          </a:xfrm>
        </p:grpSpPr>
        <p:sp>
          <p:nvSpPr>
            <p:cNvPr id="20" name="Cloud Callout 19"/>
            <p:cNvSpPr/>
            <p:nvPr/>
          </p:nvSpPr>
          <p:spPr bwMode="auto">
            <a:xfrm>
              <a:off x="5857884" y="5587131"/>
              <a:ext cx="2071702" cy="828000"/>
            </a:xfrm>
            <a:prstGeom prst="cloudCallout">
              <a:avLst>
                <a:gd name="adj1" fmla="val 68924"/>
                <a:gd name="adj2" fmla="val 26529"/>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41328" name="TextBox 21"/>
            <p:cNvSpPr txBox="1">
              <a:spLocks noChangeAspect="1"/>
            </p:cNvSpPr>
            <p:nvPr/>
          </p:nvSpPr>
          <p:spPr>
            <a:xfrm>
              <a:off x="5909261" y="5715016"/>
              <a:ext cx="2020325"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latin typeface="宋体" panose="02010600030101010101" pitchFamily="2" charset="-122"/>
                </a:rPr>
                <a:t>热载流子</a:t>
              </a:r>
              <a:endParaRPr lang="en-US" altLang="zh-CN" sz="2800" b="1" dirty="0">
                <a:latin typeface="宋体" panose="02010600030101010101" pitchFamily="2" charset="-122"/>
              </a:endParaRPr>
            </a:p>
          </p:txBody>
        </p:sp>
      </p:grpSp>
      <p:cxnSp>
        <p:nvCxnSpPr>
          <p:cNvPr id="141325" name="Straight Connector 14"/>
          <p:cNvCxnSpPr/>
          <p:nvPr/>
        </p:nvCxnSpPr>
        <p:spPr>
          <a:xfrm flipV="1">
            <a:off x="0" y="4429125"/>
            <a:ext cx="9144000" cy="0"/>
          </a:xfrm>
          <a:prstGeom prst="line">
            <a:avLst/>
          </a:prstGeom>
          <a:ln w="38100" cap="flat" cmpd="sng">
            <a:solidFill>
              <a:srgbClr val="00CC00"/>
            </a:solidFill>
            <a:prstDash val="solid"/>
            <a:headEnd type="none" w="med" len="med"/>
            <a:tailEnd type="none" w="med" len="med"/>
          </a:ln>
        </p:spPr>
      </p:cxnSp>
      <mc:AlternateContent xmlns:mc="http://schemas.openxmlformats.org/markup-compatibility/2006" xmlns:a14="http://schemas.microsoft.com/office/drawing/2010/main">
        <mc:Choice Requires="a14">
          <p:sp>
            <p:nvSpPr>
              <p:cNvPr id="6" name="Object 12"/>
              <p:cNvSpPr txBox="1"/>
              <p:nvPr/>
            </p:nvSpPr>
            <p:spPr>
              <a:xfrm>
                <a:off x="5216079" y="5714341"/>
                <a:ext cx="3316361" cy="9683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r>
                                  <m:rPr>
                                    <m:nor/>
                                  </m:rPr>
                                  <a:rPr lang="zh-CN" altLang="en-US" sz="2400" i="0">
                                    <a:solidFill>
                                      <a:srgbClr val="000000"/>
                                    </a:solidFill>
                                    <a:latin typeface="+mn-ea"/>
                                    <a:ea typeface="+mn-ea"/>
                                  </a:rPr>
                                  <m:t>进入介质层</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漏电流</m:t>
                                </m:r>
                              </m:e>
                            </m:mr>
                            <m:mr>
                              <m:e>
                                <m:r>
                                  <m:rPr>
                                    <m:nor/>
                                  </m:rPr>
                                  <a:rPr lang="zh-CN" altLang="en-US" sz="2400" i="0">
                                    <a:solidFill>
                                      <a:srgbClr val="000000"/>
                                    </a:solidFill>
                                    <a:latin typeface="+mn-ea"/>
                                    <a:ea typeface="+mn-ea"/>
                                  </a:rPr>
                                  <m:t>碰撞电离</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雪崩击穿</m:t>
                                </m:r>
                              </m:e>
                            </m:mr>
                          </m:m>
                        </m:e>
                      </m:d>
                    </m:oMath>
                  </m:oMathPara>
                </a14:m>
                <a:endParaRPr lang="zh-CN" altLang="en-US" sz="2400" dirty="0">
                  <a:ea typeface="+mn-ea"/>
                  <a:cs typeface="Times New Roman" panose="02020603050405020304" pitchFamily="18" charset="0"/>
                </a:endParaRPr>
              </a:p>
            </p:txBody>
          </p:sp>
        </mc:Choice>
        <mc:Fallback xmlns="">
          <p:sp>
            <p:nvSpPr>
              <p:cNvPr id="6" name="Object 12"/>
              <p:cNvSpPr txBox="1">
                <a:spLocks noRot="1" noChangeAspect="1" noMove="1" noResize="1" noEditPoints="1" noAdjustHandles="1" noChangeArrowheads="1" noChangeShapeType="1" noTextEdit="1"/>
              </p:cNvSpPr>
              <p:nvPr/>
            </p:nvSpPr>
            <p:spPr>
              <a:xfrm>
                <a:off x="5216079" y="5714341"/>
                <a:ext cx="3316361" cy="96837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2">
                <a:extLst>
                  <a:ext uri="{FF2B5EF4-FFF2-40B4-BE49-F238E27FC236}">
                    <a16:creationId xmlns:a16="http://schemas.microsoft.com/office/drawing/2014/main" id="{BBEC8775-8FD9-4A18-BEF7-BF80E6865E71}"/>
                  </a:ext>
                </a:extLst>
              </p:cNvPr>
              <p:cNvSpPr txBox="1"/>
              <p:nvPr/>
            </p:nvSpPr>
            <p:spPr>
              <a:xfrm>
                <a:off x="1192212" y="1285875"/>
                <a:ext cx="2659708" cy="10652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r>
                            <a:rPr lang="zh-CN" altLang="en-US" sz="2600" i="1">
                              <a:solidFill>
                                <a:srgbClr val="000000"/>
                              </a:solidFill>
                              <a:latin typeface="Cambria Math" panose="02040503050406030204" pitchFamily="18" charset="0"/>
                              <a:ea typeface="+mn-ea"/>
                            </a:rPr>
                            <m:t>𝑣</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latin typeface="+mn-ea"/>
                  <a:ea typeface="+mn-ea"/>
                </a:endParaRPr>
              </a:p>
            </p:txBody>
          </p:sp>
        </mc:Choice>
        <mc:Fallback xmlns="">
          <p:sp>
            <p:nvSpPr>
              <p:cNvPr id="17" name="Object 2">
                <a:extLst>
                  <a:ext uri="{FF2B5EF4-FFF2-40B4-BE49-F238E27FC236}">
                    <a16:creationId xmlns:a16="http://schemas.microsoft.com/office/drawing/2014/main" id="{BBEC8775-8FD9-4A18-BEF7-BF80E6865E71}"/>
                  </a:ext>
                </a:extLst>
              </p:cNvPr>
              <p:cNvSpPr txBox="1">
                <a:spLocks noRot="1" noChangeAspect="1" noMove="1" noResize="1" noEditPoints="1" noAdjustHandles="1" noChangeArrowheads="1" noChangeShapeType="1" noTextEdit="1"/>
              </p:cNvSpPr>
              <p:nvPr/>
            </p:nvSpPr>
            <p:spPr>
              <a:xfrm>
                <a:off x="1192212" y="1285875"/>
                <a:ext cx="2659708" cy="1065213"/>
              </a:xfrm>
              <a:prstGeom prst="rect">
                <a:avLst/>
              </a:prstGeom>
              <a:blipFill>
                <a:blip r:embed="rId9"/>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wipe(left)">
                                      <p:cBhvr>
                                        <p:cTn id="12" dur="500"/>
                                        <p:tgtEl>
                                          <p:spTgt spid="40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blinds(vertical)">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3674"/>
                                        </p:tgtEl>
                                        <p:attrNameLst>
                                          <p:attrName>style.visibility</p:attrName>
                                        </p:attrNameLst>
                                      </p:cBhvr>
                                      <p:to>
                                        <p:strVal val="visible"/>
                                      </p:to>
                                    </p:set>
                                    <p:animEffect transition="in" filter="wipe(left)">
                                      <p:cBhvr>
                                        <p:cTn id="32" dur="500"/>
                                        <p:tgtEl>
                                          <p:spTgt spid="2836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righ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4" grpId="0"/>
      <p:bldP spid="2" grpId="0"/>
      <p:bldP spid="3" grpId="0"/>
      <p:bldP spid="40965" grpId="0"/>
      <p:bldP spid="4" grpId="0"/>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42340" name="Object 2"/>
              <p:cNvSpPr txBox="1"/>
              <p:nvPr/>
            </p:nvSpPr>
            <p:spPr>
              <a:xfrm>
                <a:off x="1192212" y="1285875"/>
                <a:ext cx="2659708" cy="10652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𝜏</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r>
                            <a:rPr lang="zh-CN" altLang="en-US" sz="2600" i="1">
                              <a:solidFill>
                                <a:srgbClr val="000000"/>
                              </a:solidFill>
                              <a:latin typeface="Cambria Math" panose="02040503050406030204" pitchFamily="18" charset="0"/>
                              <a:ea typeface="+mn-ea"/>
                            </a:rPr>
                            <m:t>𝑣</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0">
                              <a:solidFill>
                                <a:srgbClr val="000000"/>
                              </a:solidFill>
                              <a:latin typeface="Cambria Math" panose="02040503050406030204" pitchFamily="18" charset="0"/>
                              <a:ea typeface="+mn-ea"/>
                            </a:rPr>
                            <m:t>l</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𝑑</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𝑣</m:t>
                              </m:r>
                            </m:e>
                            <m:sub>
                              <m:r>
                                <a:rPr lang="zh-CN" altLang="en-US" sz="2600" i="1">
                                  <a:solidFill>
                                    <a:srgbClr val="000000"/>
                                  </a:solidFill>
                                  <a:latin typeface="Cambria Math" panose="02040503050406030204" pitchFamily="18" charset="0"/>
                                  <a:ea typeface="+mn-ea"/>
                                </a:rPr>
                                <m:t>𝑇</m:t>
                              </m:r>
                            </m:sub>
                          </m:sSub>
                        </m:den>
                      </m:f>
                    </m:oMath>
                  </m:oMathPara>
                </a14:m>
                <a:endParaRPr lang="zh-CN" altLang="en-US" sz="2600" dirty="0">
                  <a:latin typeface="+mn-ea"/>
                  <a:ea typeface="+mn-ea"/>
                </a:endParaRPr>
              </a:p>
            </p:txBody>
          </p:sp>
        </mc:Choice>
        <mc:Fallback xmlns="">
          <p:sp>
            <p:nvSpPr>
              <p:cNvPr id="142340" name="Object 2"/>
              <p:cNvSpPr txBox="1">
                <a:spLocks noRot="1" noChangeAspect="1" noMove="1" noResize="1" noEditPoints="1" noAdjustHandles="1" noChangeArrowheads="1" noChangeShapeType="1" noTextEdit="1"/>
              </p:cNvSpPr>
              <p:nvPr/>
            </p:nvSpPr>
            <p:spPr>
              <a:xfrm>
                <a:off x="1192212" y="1285875"/>
                <a:ext cx="2659708" cy="1065213"/>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42341" name="TextBox 2"/>
          <p:cNvSpPr txBox="1"/>
          <p:nvPr/>
        </p:nvSpPr>
        <p:spPr>
          <a:xfrm>
            <a:off x="428625" y="571500"/>
            <a:ext cx="2928938"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None/>
            </a:pPr>
            <a:r>
              <a:rPr lang="en-US" altLang="zh-CN" sz="28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d</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极强电场时</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sp>
        <p:nvSpPr>
          <p:cNvPr id="17" name="Text Box 12"/>
          <p:cNvSpPr txBox="1"/>
          <p:nvPr/>
        </p:nvSpPr>
        <p:spPr>
          <a:xfrm>
            <a:off x="285750" y="4530725"/>
            <a:ext cx="8642350" cy="1312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15000"/>
              </a:lnSpc>
              <a:spcBef>
                <a:spcPct val="50000"/>
              </a:spcBef>
              <a:buNone/>
            </a:pPr>
            <a:r>
              <a:rPr lang="zh-CN" altLang="en-US" sz="2400" b="1" dirty="0">
                <a:solidFill>
                  <a:srgbClr val="3333FF"/>
                </a:solidFill>
                <a:latin typeface="宋体" panose="02010600030101010101" pitchFamily="2" charset="-122"/>
              </a:rPr>
              <a:t>极强电场情况下，</a:t>
            </a:r>
            <a:r>
              <a:rPr lang="zh-CN" altLang="en-US" sz="2400" b="1" dirty="0">
                <a:latin typeface="宋体" panose="02010600030101010101" pitchFamily="2" charset="-122"/>
              </a:rPr>
              <a:t>载流子从电场获得的能量与晶格散射时，以</a:t>
            </a:r>
            <a:r>
              <a:rPr lang="zh-CN" altLang="en-US" sz="2400" b="1" dirty="0">
                <a:solidFill>
                  <a:srgbClr val="3333FF"/>
                </a:solidFill>
                <a:latin typeface="宋体" panose="02010600030101010101" pitchFamily="2" charset="-122"/>
              </a:rPr>
              <a:t>光学波声子</a:t>
            </a:r>
            <a:r>
              <a:rPr lang="zh-CN" altLang="en-US" sz="2400" b="1" dirty="0">
                <a:latin typeface="宋体" panose="02010600030101010101" pitchFamily="2" charset="-122"/>
              </a:rPr>
              <a:t>的方式转移给了晶格。所以获得的大部分能量又消失</a:t>
            </a:r>
            <a:r>
              <a:rPr lang="en-US" altLang="zh-CN" sz="2400" b="1" dirty="0">
                <a:latin typeface="宋体" panose="02010600030101010101" pitchFamily="2" charset="-122"/>
              </a:rPr>
              <a:t>,</a:t>
            </a:r>
            <a:r>
              <a:rPr lang="zh-CN" altLang="en-US" sz="2400" b="1" dirty="0">
                <a:latin typeface="宋体" panose="02010600030101010101" pitchFamily="2" charset="-122"/>
              </a:rPr>
              <a:t>故平均漂移速度可以达到</a:t>
            </a:r>
            <a:r>
              <a:rPr lang="zh-CN" altLang="en-US" sz="2400" b="1" dirty="0">
                <a:solidFill>
                  <a:srgbClr val="3333FF"/>
                </a:solidFill>
                <a:latin typeface="宋体" panose="02010600030101010101" pitchFamily="2" charset="-122"/>
              </a:rPr>
              <a:t>饱和。</a:t>
            </a:r>
          </a:p>
        </p:txBody>
      </p:sp>
      <p:cxnSp>
        <p:nvCxnSpPr>
          <p:cNvPr id="142343" name="Straight Connector 10"/>
          <p:cNvCxnSpPr/>
          <p:nvPr/>
        </p:nvCxnSpPr>
        <p:spPr>
          <a:xfrm flipV="1">
            <a:off x="0" y="4429125"/>
            <a:ext cx="9144000" cy="0"/>
          </a:xfrm>
          <a:prstGeom prst="line">
            <a:avLst/>
          </a:prstGeom>
          <a:ln w="38100" cap="flat" cmpd="sng">
            <a:solidFill>
              <a:srgbClr val="00CC00"/>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vertical)">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8"/>
          <p:cNvPicPr>
            <a:picLocks noChangeAspect="1"/>
          </p:cNvPicPr>
          <p:nvPr/>
        </p:nvPicPr>
        <p:blipFill>
          <a:blip r:embed="rId2"/>
          <a:stretch>
            <a:fillRect/>
          </a:stretch>
        </p:blipFill>
        <p:spPr>
          <a:xfrm>
            <a:off x="4535488" y="285750"/>
            <a:ext cx="4608512" cy="3168650"/>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43364" name="TextBox 6"/>
          <p:cNvSpPr txBox="1"/>
          <p:nvPr/>
        </p:nvSpPr>
        <p:spPr>
          <a:xfrm>
            <a:off x="71438" y="571500"/>
            <a:ext cx="5572125"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Font typeface="Wingdings" panose="05000000000000000000" pitchFamily="2" charset="2"/>
              <a:buChar char="q"/>
            </a:pP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GaAs</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能谷间载流子的转移</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sp>
        <p:nvSpPr>
          <p:cNvPr id="8" name="椭圆 6"/>
          <p:cNvSpPr/>
          <p:nvPr/>
        </p:nvSpPr>
        <p:spPr>
          <a:xfrm>
            <a:off x="5980113" y="703263"/>
            <a:ext cx="1439863" cy="576263"/>
          </a:xfrm>
          <a:prstGeom prst="ellipse">
            <a:avLst/>
          </a:prstGeom>
          <a:solidFill>
            <a:srgbClr val="3333FF">
              <a:alpha val="0"/>
            </a:srgbClr>
          </a:solid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9" name="TextBox 8"/>
          <p:cNvSpPr txBox="1"/>
          <p:nvPr/>
        </p:nvSpPr>
        <p:spPr>
          <a:xfrm>
            <a:off x="7215188" y="649288"/>
            <a:ext cx="11064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4000" b="1" dirty="0">
                <a:solidFill>
                  <a:srgbClr val="3333FF"/>
                </a:solidFill>
                <a:latin typeface="Times New Roman" panose="02020603050405020304" pitchFamily="18" charset="0"/>
                <a:ea typeface="楷体_GB2312" pitchFamily="49" charset="-122"/>
              </a:rPr>
              <a:t>？</a:t>
            </a:r>
          </a:p>
        </p:txBody>
      </p:sp>
      <p:pic>
        <p:nvPicPr>
          <p:cNvPr id="10" name="Picture 8"/>
          <p:cNvPicPr>
            <a:picLocks noChangeAspect="1"/>
          </p:cNvPicPr>
          <p:nvPr/>
        </p:nvPicPr>
        <p:blipFill>
          <a:blip r:embed="rId3"/>
          <a:stretch>
            <a:fillRect/>
          </a:stretch>
        </p:blipFill>
        <p:spPr>
          <a:xfrm>
            <a:off x="6694488" y="2230438"/>
            <a:ext cx="2449512" cy="4627562"/>
          </a:xfrm>
          <a:prstGeom prst="rect">
            <a:avLst/>
          </a:prstGeom>
          <a:noFill/>
          <a:ln w="9525">
            <a:noFill/>
          </a:ln>
        </p:spPr>
      </p:pic>
      <p:sp>
        <p:nvSpPr>
          <p:cNvPr id="11" name="TextBox 10"/>
          <p:cNvSpPr txBox="1"/>
          <p:nvPr/>
        </p:nvSpPr>
        <p:spPr>
          <a:xfrm>
            <a:off x="6459538" y="3416300"/>
            <a:ext cx="2143125"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1800" b="1" dirty="0">
                <a:solidFill>
                  <a:srgbClr val="FF0000"/>
                </a:solidFill>
                <a:latin typeface="宋体" panose="02010600030101010101" pitchFamily="2" charset="-122"/>
              </a:rPr>
              <a:t>卫星谷   中心谷</a:t>
            </a:r>
            <a:endParaRPr lang="en-US" altLang="zh-CN" sz="1800" b="1" dirty="0">
              <a:solidFill>
                <a:srgbClr val="FF0000"/>
              </a:solidFill>
              <a:latin typeface="宋体" panose="02010600030101010101" pitchFamily="2" charset="-122"/>
            </a:endParaRPr>
          </a:p>
        </p:txBody>
      </p:sp>
      <p:sp>
        <p:nvSpPr>
          <p:cNvPr id="12" name="TextBox 11"/>
          <p:cNvSpPr txBox="1"/>
          <p:nvPr/>
        </p:nvSpPr>
        <p:spPr>
          <a:xfrm>
            <a:off x="6415088" y="3000375"/>
            <a:ext cx="1857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600" b="1" i="1" dirty="0">
                <a:solidFill>
                  <a:srgbClr val="FF0000"/>
                </a:solidFill>
                <a:latin typeface="Times New Roman" panose="02020603050405020304" pitchFamily="18" charset="0"/>
                <a:ea typeface="楷体_GB2312" pitchFamily="49" charset="-122"/>
              </a:rPr>
              <a:t>n</a:t>
            </a:r>
            <a:r>
              <a:rPr lang="en-US" altLang="zh-CN" sz="2600" b="1" baseline="-25000" dirty="0">
                <a:solidFill>
                  <a:srgbClr val="FF0000"/>
                </a:solidFill>
                <a:latin typeface="Times New Roman" panose="02020603050405020304" pitchFamily="18" charset="0"/>
                <a:ea typeface="楷体_GB2312" pitchFamily="49" charset="-122"/>
              </a:rPr>
              <a:t>2</a:t>
            </a:r>
            <a:r>
              <a:rPr lang="en-US" altLang="zh-CN" sz="2600" b="1" dirty="0">
                <a:solidFill>
                  <a:srgbClr val="FF0000"/>
                </a:solidFill>
                <a:latin typeface="Times New Roman" panose="02020603050405020304" pitchFamily="18" charset="0"/>
                <a:ea typeface="楷体_GB2312" pitchFamily="49" charset="-122"/>
              </a:rPr>
              <a:t>         </a:t>
            </a:r>
            <a:r>
              <a:rPr lang="en-US" altLang="zh-CN" sz="2600" b="1" i="1" dirty="0">
                <a:solidFill>
                  <a:srgbClr val="FF0000"/>
                </a:solidFill>
                <a:latin typeface="Times New Roman" panose="02020603050405020304" pitchFamily="18" charset="0"/>
                <a:ea typeface="楷体_GB2312" pitchFamily="49" charset="-122"/>
              </a:rPr>
              <a:t>n</a:t>
            </a:r>
            <a:r>
              <a:rPr lang="en-US" altLang="zh-CN" sz="2600" b="1" baseline="-25000" dirty="0">
                <a:solidFill>
                  <a:srgbClr val="FF0000"/>
                </a:solidFill>
                <a:latin typeface="Times New Roman" panose="02020603050405020304" pitchFamily="18" charset="0"/>
                <a:ea typeface="楷体_GB2312" pitchFamily="49" charset="-122"/>
              </a:rPr>
              <a:t>1</a:t>
            </a:r>
          </a:p>
        </p:txBody>
      </p:sp>
      <p:sp>
        <p:nvSpPr>
          <p:cNvPr id="13" name="TextBox 12"/>
          <p:cNvSpPr txBox="1"/>
          <p:nvPr/>
        </p:nvSpPr>
        <p:spPr>
          <a:xfrm>
            <a:off x="6786563" y="3000375"/>
            <a:ext cx="1857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600" b="1" i="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sz="2600" b="1" baseline="-25000" dirty="0">
                <a:solidFill>
                  <a:srgbClr val="FF0000"/>
                </a:solidFill>
                <a:latin typeface="Times New Roman" panose="02020603050405020304" pitchFamily="18" charset="0"/>
                <a:ea typeface="楷体_GB2312" pitchFamily="49" charset="-122"/>
                <a:sym typeface="Symbol" panose="05050102010706020507" pitchFamily="18" charset="2"/>
              </a:rPr>
              <a:t>2</a:t>
            </a:r>
            <a:r>
              <a:rPr lang="en-US" altLang="zh-CN" sz="2600" b="1" dirty="0">
                <a:solidFill>
                  <a:srgbClr val="FF0000"/>
                </a:solidFill>
                <a:latin typeface="Times New Roman" panose="02020603050405020304" pitchFamily="18" charset="0"/>
                <a:ea typeface="楷体_GB2312" pitchFamily="49" charset="-122"/>
              </a:rPr>
              <a:t>       ,</a:t>
            </a:r>
            <a:r>
              <a:rPr lang="en-US" altLang="zh-CN" sz="2600" b="1" i="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sz="2600" b="1" baseline="-25000" dirty="0">
                <a:solidFill>
                  <a:srgbClr val="FF0000"/>
                </a:solidFill>
                <a:latin typeface="Times New Roman" panose="02020603050405020304" pitchFamily="18" charset="0"/>
                <a:ea typeface="楷体_GB2312" pitchFamily="49" charset="-122"/>
                <a:sym typeface="Symbol" panose="05050102010706020507" pitchFamily="18" charset="2"/>
              </a:rPr>
              <a:t>1</a:t>
            </a:r>
            <a:endParaRPr lang="en-US" altLang="zh-CN" sz="2600" b="1" baseline="-25000" dirty="0">
              <a:solidFill>
                <a:srgbClr val="FF0000"/>
              </a:solidFill>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498688" name="Object 15"/>
              <p:cNvSpPr txBox="1"/>
              <p:nvPr/>
            </p:nvSpPr>
            <p:spPr>
              <a:xfrm>
                <a:off x="398462" y="5000625"/>
                <a:ext cx="6296026" cy="5397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a:solidFill>
                            <a:srgbClr val="000000"/>
                          </a:solidFill>
                          <a:latin typeface="+mn-ea"/>
                          <a:ea typeface="+mn-ea"/>
                        </a:rPr>
                        <m:t>中心谷</m:t>
                      </m:r>
                      <m:r>
                        <a:rPr lang="zh-CN" altLang="en-US" sz="2200" i="1">
                          <a:solidFill>
                            <a:srgbClr val="000000"/>
                          </a:solidFill>
                          <a:latin typeface="Cambria Math" panose="02040503050406030204" pitchFamily="18" charset="0"/>
                          <a:ea typeface="+mn-ea"/>
                        </a:rPr>
                        <m:t>：</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1</m:t>
                          </m:r>
                        </m:sub>
                        <m:sup>
                          <m:r>
                            <a:rPr lang="zh-CN" altLang="en-US" sz="2200" i="1">
                              <a:solidFill>
                                <a:srgbClr val="000000"/>
                              </a:solidFill>
                              <a:latin typeface="Cambria Math" panose="02040503050406030204" pitchFamily="18" charset="0"/>
                              <a:ea typeface="+mn-ea"/>
                            </a:rPr>
                            <m:t>∗</m:t>
                          </m:r>
                        </m:sup>
                      </m:sSubSup>
                      <m:r>
                        <a:rPr lang="zh-CN" altLang="en-US" sz="2200" i="1">
                          <a:solidFill>
                            <a:srgbClr val="000000"/>
                          </a:solidFill>
                          <a:latin typeface="Cambria Math" panose="02040503050406030204" pitchFamily="18" charset="0"/>
                          <a:ea typeface="+mn-ea"/>
                        </a:rPr>
                        <m:t>=0.072</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0</m:t>
                          </m:r>
                        </m:sub>
                      </m:sSub>
                      <m:m>
                        <m:mPr>
                          <m:plcHide m:val="on"/>
                          <m:mcs>
                            <m:mc>
                              <m:mcPr>
                                <m:count m:val="2"/>
                                <m:mcJc m:val="center"/>
                              </m:mcPr>
                            </m:mc>
                          </m:mcs>
                          <m:ctrlPr>
                            <a:rPr lang="zh-CN" altLang="en-US" sz="2200" i="1">
                              <a:solidFill>
                                <a:srgbClr val="000000"/>
                              </a:solidFill>
                              <a:latin typeface="Cambria Math" panose="02040503050406030204" pitchFamily="18" charset="0"/>
                              <a:ea typeface="+mn-ea"/>
                            </a:rPr>
                          </m:ctrlPr>
                        </m:mPr>
                        <m:mr>
                          <m:e/>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𝜇</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e>
                        </m:mr>
                      </m:m>
                      <m:r>
                        <a:rPr lang="zh-CN" altLang="en-US" sz="2200" i="1">
                          <a:solidFill>
                            <a:srgbClr val="000000"/>
                          </a:solidFill>
                          <a:latin typeface="Cambria Math" panose="02040503050406030204" pitchFamily="18" charset="0"/>
                          <a:ea typeface="+mn-ea"/>
                        </a:rPr>
                        <m:t>5×1</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0</m:t>
                          </m:r>
                        </m:e>
                        <m:sup>
                          <m:r>
                            <a:rPr lang="zh-CN" altLang="en-US" sz="2200" i="1">
                              <a:solidFill>
                                <a:srgbClr val="000000"/>
                              </a:solidFill>
                              <a:latin typeface="Cambria Math" panose="02040503050406030204" pitchFamily="18" charset="0"/>
                              <a:ea typeface="+mn-ea"/>
                            </a:rPr>
                            <m:t>3</m:t>
                          </m:r>
                        </m:sup>
                      </m:sSup>
                      <m:r>
                        <a:rPr lang="zh-CN" altLang="en-US" sz="2200" i="1">
                          <a:solidFill>
                            <a:srgbClr val="000000"/>
                          </a:solidFill>
                          <a:latin typeface="Cambria Math" panose="02040503050406030204" pitchFamily="18" charset="0"/>
                          <a:ea typeface="+mn-ea"/>
                        </a:rPr>
                        <m:t>𝑐</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𝑚</m:t>
                          </m:r>
                        </m:e>
                        <m:sup>
                          <m:r>
                            <a:rPr lang="zh-CN" altLang="en-US" sz="2200" i="1">
                              <a:solidFill>
                                <a:srgbClr val="000000"/>
                              </a:solidFill>
                              <a:latin typeface="Cambria Math" panose="02040503050406030204" pitchFamily="18" charset="0"/>
                              <a:ea typeface="+mn-ea"/>
                            </a:rPr>
                            <m:t>2</m:t>
                          </m:r>
                        </m:sup>
                      </m:s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𝑉</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𝑠</m:t>
                      </m:r>
                    </m:oMath>
                  </m:oMathPara>
                </a14:m>
                <a:endParaRPr lang="zh-CN" altLang="en-US" sz="2200" dirty="0">
                  <a:ea typeface="+mn-ea"/>
                  <a:cs typeface="Times New Roman" panose="02020603050405020304" pitchFamily="18" charset="0"/>
                </a:endParaRPr>
              </a:p>
            </p:txBody>
          </p:sp>
        </mc:Choice>
        <mc:Fallback xmlns="">
          <p:sp>
            <p:nvSpPr>
              <p:cNvPr id="498688" name="Object 15"/>
              <p:cNvSpPr txBox="1">
                <a:spLocks noRot="1" noChangeAspect="1" noMove="1" noResize="1" noEditPoints="1" noAdjustHandles="1" noChangeArrowheads="1" noChangeShapeType="1" noTextEdit="1"/>
              </p:cNvSpPr>
              <p:nvPr/>
            </p:nvSpPr>
            <p:spPr>
              <a:xfrm>
                <a:off x="398462" y="5000625"/>
                <a:ext cx="6296026" cy="539750"/>
              </a:xfrm>
              <a:prstGeom prst="rect">
                <a:avLst/>
              </a:prstGeom>
              <a:blipFill>
                <a:blip r:embed="rId4"/>
                <a:stretch>
                  <a:fillRect l="-58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8689" name="Object 3"/>
              <p:cNvSpPr txBox="1"/>
              <p:nvPr/>
            </p:nvSpPr>
            <p:spPr>
              <a:xfrm>
                <a:off x="390525" y="5786438"/>
                <a:ext cx="5837659" cy="5397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a:solidFill>
                            <a:srgbClr val="000000"/>
                          </a:solidFill>
                          <a:latin typeface="+mn-ea"/>
                          <a:ea typeface="+mn-ea"/>
                        </a:rPr>
                        <m:t>卫星谷</m:t>
                      </m:r>
                      <m:r>
                        <a:rPr lang="zh-CN" altLang="en-US" sz="2200" i="1">
                          <a:solidFill>
                            <a:srgbClr val="000000"/>
                          </a:solidFill>
                          <a:latin typeface="Cambria Math" panose="02040503050406030204" pitchFamily="18" charset="0"/>
                          <a:ea typeface="+mn-ea"/>
                        </a:rPr>
                        <m:t>：</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2</m:t>
                          </m:r>
                        </m:sub>
                        <m:sup>
                          <m:r>
                            <a:rPr lang="zh-CN" altLang="en-US" sz="2200" i="1">
                              <a:solidFill>
                                <a:srgbClr val="000000"/>
                              </a:solidFill>
                              <a:latin typeface="Cambria Math" panose="02040503050406030204" pitchFamily="18" charset="0"/>
                              <a:ea typeface="+mn-ea"/>
                            </a:rPr>
                            <m:t>∗</m:t>
                          </m:r>
                        </m:sup>
                      </m:sSubSup>
                      <m:r>
                        <a:rPr lang="zh-CN" altLang="en-US" sz="2200" i="1">
                          <a:solidFill>
                            <a:srgbClr val="000000"/>
                          </a:solidFill>
                          <a:latin typeface="Cambria Math" panose="02040503050406030204" pitchFamily="18" charset="0"/>
                          <a:ea typeface="+mn-ea"/>
                        </a:rPr>
                        <m:t>=0.36</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0</m:t>
                          </m:r>
                        </m:sub>
                      </m:sSub>
                      <m:m>
                        <m:mPr>
                          <m:plcHide m:val="on"/>
                          <m:mcs>
                            <m:mc>
                              <m:mcPr>
                                <m:count m:val="2"/>
                                <m:mcJc m:val="center"/>
                              </m:mcPr>
                            </m:mc>
                          </m:mcs>
                          <m:ctrlPr>
                            <a:rPr lang="zh-CN" altLang="en-US" sz="2200" i="1">
                              <a:solidFill>
                                <a:srgbClr val="000000"/>
                              </a:solidFill>
                              <a:latin typeface="Cambria Math" panose="02040503050406030204" pitchFamily="18" charset="0"/>
                              <a:ea typeface="+mn-ea"/>
                            </a:rPr>
                          </m:ctrlPr>
                        </m:mPr>
                        <m:mr>
                          <m:e/>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𝜇</m:t>
                                </m:r>
                              </m:e>
                              <m:sub>
                                <m:r>
                                  <a:rPr lang="zh-CN" altLang="en-US" sz="2200" i="1">
                                    <a:solidFill>
                                      <a:srgbClr val="000000"/>
                                    </a:solidFill>
                                    <a:latin typeface="Cambria Math" panose="02040503050406030204" pitchFamily="18" charset="0"/>
                                    <a:ea typeface="+mn-ea"/>
                                  </a:rPr>
                                  <m:t>2</m:t>
                                </m:r>
                              </m:sub>
                            </m:sSub>
                            <m:r>
                              <a:rPr lang="zh-CN" altLang="en-US" sz="2200" i="1">
                                <a:solidFill>
                                  <a:srgbClr val="000000"/>
                                </a:solidFill>
                                <a:latin typeface="Cambria Math" panose="02040503050406030204" pitchFamily="18" charset="0"/>
                                <a:ea typeface="+mn-ea"/>
                              </a:rPr>
                              <m:t>=</m:t>
                            </m:r>
                          </m:e>
                        </m:mr>
                      </m:m>
                      <m:r>
                        <a:rPr lang="zh-CN" altLang="en-US" sz="2200" i="1">
                          <a:solidFill>
                            <a:srgbClr val="000000"/>
                          </a:solidFill>
                          <a:latin typeface="Cambria Math" panose="02040503050406030204" pitchFamily="18" charset="0"/>
                          <a:ea typeface="+mn-ea"/>
                        </a:rPr>
                        <m:t>100</m:t>
                      </m:r>
                      <m:r>
                        <a:rPr lang="zh-CN" altLang="en-US" sz="2200" i="1">
                          <a:solidFill>
                            <a:srgbClr val="000000"/>
                          </a:solidFill>
                          <a:latin typeface="Cambria Math" panose="02040503050406030204" pitchFamily="18" charset="0"/>
                          <a:ea typeface="+mn-ea"/>
                        </a:rPr>
                        <m:t>𝑐</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𝑚</m:t>
                          </m:r>
                        </m:e>
                        <m:sup>
                          <m:r>
                            <a:rPr lang="zh-CN" altLang="en-US" sz="2200" i="1">
                              <a:solidFill>
                                <a:srgbClr val="000000"/>
                              </a:solidFill>
                              <a:latin typeface="Cambria Math" panose="02040503050406030204" pitchFamily="18" charset="0"/>
                              <a:ea typeface="+mn-ea"/>
                            </a:rPr>
                            <m:t>2</m:t>
                          </m:r>
                        </m:sup>
                      </m:s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𝑉</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𝑠</m:t>
                      </m:r>
                    </m:oMath>
                  </m:oMathPara>
                </a14:m>
                <a:endParaRPr lang="zh-CN" altLang="en-US" sz="2200" dirty="0">
                  <a:ea typeface="+mn-ea"/>
                  <a:cs typeface="Times New Roman" panose="02020603050405020304" pitchFamily="18" charset="0"/>
                </a:endParaRPr>
              </a:p>
            </p:txBody>
          </p:sp>
        </mc:Choice>
        <mc:Fallback xmlns="">
          <p:sp>
            <p:nvSpPr>
              <p:cNvPr id="498689" name="Object 3"/>
              <p:cNvSpPr txBox="1">
                <a:spLocks noRot="1" noChangeAspect="1" noMove="1" noResize="1" noEditPoints="1" noAdjustHandles="1" noChangeArrowheads="1" noChangeShapeType="1" noTextEdit="1"/>
              </p:cNvSpPr>
              <p:nvPr/>
            </p:nvSpPr>
            <p:spPr>
              <a:xfrm>
                <a:off x="390525" y="5786438"/>
                <a:ext cx="5837659" cy="539750"/>
              </a:xfrm>
              <a:prstGeom prst="rect">
                <a:avLst/>
              </a:prstGeom>
              <a:blipFill>
                <a:blip r:embed="rId5"/>
                <a:stretch>
                  <a:fillRect l="-626"/>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1619672" y="2257623"/>
                <a:ext cx="1620664" cy="5953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1</m:t>
                          </m:r>
                        </m:sub>
                        <m:sup>
                          <m:r>
                            <a:rPr lang="zh-CN" altLang="en-US" sz="2600" i="1">
                              <a:solidFill>
                                <a:srgbClr val="000000"/>
                              </a:solidFill>
                              <a:latin typeface="Cambria Math" panose="02040503050406030204" pitchFamily="18" charset="0"/>
                              <a:ea typeface="+mn-ea"/>
                            </a:rPr>
                            <m:t>∗</m:t>
                          </m:r>
                        </m:sup>
                      </m:sSubSup>
                      <m:r>
                        <a:rPr lang="zh-CN" altLang="en-US" sz="2600" i="1">
                          <a:solidFill>
                            <a:srgbClr val="000000"/>
                          </a:solidFill>
                          <a:latin typeface="Cambria Math" panose="02040503050406030204" pitchFamily="18" charset="0"/>
                          <a:ea typeface="+mn-ea"/>
                        </a:rPr>
                        <m:t>&lt;</m:t>
                      </m:r>
                      <m:sSubSup>
                        <m:sSubSupPr>
                          <m:ctrlPr>
                            <a:rPr lang="zh-CN" altLang="en-US" sz="2600" i="1">
                              <a:solidFill>
                                <a:srgbClr val="000000"/>
                              </a:solidFill>
                              <a:latin typeface="Cambria Math" panose="02040503050406030204" pitchFamily="18" charset="0"/>
                              <a:ea typeface="+mn-ea"/>
                            </a:rPr>
                          </m:ctrlPr>
                        </m:sSubSupPr>
                        <m:e>
                          <m:r>
                            <a:rPr lang="zh-CN" altLang="en-US" sz="2600" i="1">
                              <a:solidFill>
                                <a:srgbClr val="000000"/>
                              </a:solidFill>
                              <a:latin typeface="Cambria Math" panose="02040503050406030204" pitchFamily="18" charset="0"/>
                              <a:ea typeface="+mn-ea"/>
                            </a:rPr>
                            <m:t>𝑚</m:t>
                          </m:r>
                        </m:e>
                        <m:sub>
                          <m:r>
                            <a:rPr lang="zh-CN" altLang="en-US" sz="2600" i="1">
                              <a:solidFill>
                                <a:srgbClr val="000000"/>
                              </a:solidFill>
                              <a:latin typeface="Cambria Math" panose="02040503050406030204" pitchFamily="18" charset="0"/>
                              <a:ea typeface="+mn-ea"/>
                            </a:rPr>
                            <m:t>2</m:t>
                          </m:r>
                        </m:sub>
                        <m:sup>
                          <m:r>
                            <a:rPr lang="zh-CN" altLang="en-US" sz="2600" i="1">
                              <a:solidFill>
                                <a:srgbClr val="000000"/>
                              </a:solidFill>
                              <a:latin typeface="Cambria Math" panose="02040503050406030204" pitchFamily="18" charset="0"/>
                              <a:ea typeface="+mn-ea"/>
                            </a:rPr>
                            <m:t>∗</m:t>
                          </m:r>
                        </m:sup>
                      </m:sSubSup>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1619672" y="2257623"/>
                <a:ext cx="1620664" cy="595313"/>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F851CB17-2F7C-40FA-AD10-768124570EF4}"/>
              </a:ext>
            </a:extLst>
          </p:cNvPr>
          <p:cNvGrpSpPr/>
          <p:nvPr/>
        </p:nvGrpSpPr>
        <p:grpSpPr>
          <a:xfrm>
            <a:off x="1710071" y="2786063"/>
            <a:ext cx="1493838" cy="1819275"/>
            <a:chOff x="1710071" y="2786063"/>
            <a:chExt cx="1493838" cy="1819275"/>
          </a:xfrm>
        </p:grpSpPr>
        <mc:AlternateContent xmlns:mc="http://schemas.openxmlformats.org/markup-compatibility/2006" xmlns:a14="http://schemas.microsoft.com/office/drawing/2010/main">
          <mc:Choice Requires="a14">
            <p:sp>
              <p:nvSpPr>
                <p:cNvPr id="3" name="Object 2"/>
                <p:cNvSpPr txBox="1"/>
                <p:nvPr/>
              </p:nvSpPr>
              <p:spPr>
                <a:xfrm>
                  <a:off x="1710071" y="4041775"/>
                  <a:ext cx="1493838" cy="5635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&gt;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2</m:t>
                            </m:r>
                          </m:sub>
                        </m:sSub>
                      </m:oMath>
                    </m:oMathPara>
                  </a14:m>
                  <a:endParaRPr lang="zh-CN" altLang="en-US" sz="26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1710071" y="4041775"/>
                  <a:ext cx="1493838" cy="563563"/>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8" name="下箭头 20"/>
            <p:cNvSpPr/>
            <p:nvPr/>
          </p:nvSpPr>
          <p:spPr>
            <a:xfrm>
              <a:off x="2216284" y="2786063"/>
              <a:ext cx="285750" cy="129540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40965" name="Object 12"/>
              <p:cNvSpPr txBox="1"/>
              <p:nvPr/>
            </p:nvSpPr>
            <p:spPr>
              <a:xfrm>
                <a:off x="2469491" y="2949486"/>
                <a:ext cx="1493838" cy="9144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𝜇</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𝑞</m:t>
                          </m:r>
                          <m:r>
                            <a:rPr lang="zh-CN" altLang="en-US" sz="2600" i="1">
                              <a:solidFill>
                                <a:srgbClr val="000000"/>
                              </a:solidFill>
                              <a:latin typeface="Cambria Math" panose="02040503050406030204" pitchFamily="18" charset="0"/>
                              <a:ea typeface="+mn-ea"/>
                            </a:rPr>
                            <m:t>𝜏</m:t>
                          </m:r>
                        </m:num>
                        <m:den>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𝑚</m:t>
                              </m:r>
                            </m:e>
                            <m:sup>
                              <m:r>
                                <a:rPr lang="zh-CN" altLang="en-US" sz="2600" i="0">
                                  <a:solidFill>
                                    <a:srgbClr val="000000"/>
                                  </a:solidFill>
                                  <a:latin typeface="Cambria Math" panose="02040503050406030204" pitchFamily="18" charset="0"/>
                                  <a:ea typeface="+mn-ea"/>
                                </a:rPr>
                                <m:t>∗</m:t>
                              </m:r>
                            </m:sup>
                          </m:sSup>
                        </m:den>
                      </m:f>
                    </m:oMath>
                  </m:oMathPara>
                </a14:m>
                <a:endParaRPr lang="zh-CN" altLang="en-US" sz="2600" dirty="0">
                  <a:ea typeface="+mn-ea"/>
                  <a:cs typeface="Times New Roman" panose="02020603050405020304" pitchFamily="18" charset="0"/>
                </a:endParaRPr>
              </a:p>
            </p:txBody>
          </p:sp>
        </mc:Choice>
        <mc:Fallback xmlns="">
          <p:sp>
            <p:nvSpPr>
              <p:cNvPr id="40965" name="Object 12"/>
              <p:cNvSpPr txBox="1">
                <a:spLocks noRot="1" noChangeAspect="1" noMove="1" noResize="1" noEditPoints="1" noAdjustHandles="1" noChangeArrowheads="1" noChangeShapeType="1" noTextEdit="1"/>
              </p:cNvSpPr>
              <p:nvPr/>
            </p:nvSpPr>
            <p:spPr>
              <a:xfrm>
                <a:off x="2469491" y="2949486"/>
                <a:ext cx="1493838" cy="914400"/>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20" name="TextBox 2"/>
          <p:cNvSpPr txBox="1">
            <a:spLocks noChangeArrowheads="1"/>
          </p:cNvSpPr>
          <p:nvPr/>
        </p:nvSpPr>
        <p:spPr bwMode="auto">
          <a:xfrm>
            <a:off x="428625" y="1231900"/>
            <a:ext cx="4572000" cy="830263"/>
          </a:xfrm>
          <a:prstGeom prst="rect">
            <a:avLst/>
          </a:prstGeom>
          <a:noFill/>
          <a:ln w="9525">
            <a:noFill/>
            <a:miter lim="800000"/>
          </a:ln>
        </p:spPr>
        <p:txBody>
          <a:bodyPr>
            <a:spAutoFit/>
          </a:bodyPr>
          <a:lstStyle/>
          <a:p>
            <a:pPr marL="514350" marR="0" indent="-514350" algn="just" defTabSz="914400" eaLnBrk="1" hangingPunct="1">
              <a:spcBef>
                <a:spcPts val="0"/>
              </a:spcBef>
              <a:buClrTx/>
              <a:buSzTx/>
              <a:buFontTx/>
              <a:buNone/>
              <a:defRPr/>
            </a:pPr>
            <a:r>
              <a:rPr kumimoji="1" lang="en-US" altLang="zh-CN" sz="3000" i="1"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kumimoji="1" lang="en-US" altLang="zh-CN"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zh-CN" altLang="en-US"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能谷间散射</a:t>
            </a:r>
            <a:endParaRPr kumimoji="1" lang="en-US" altLang="zh-CN"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49580" marR="0" indent="-88900" algn="just" defTabSz="914400" eaLnBrk="1" hangingPunct="1">
              <a:spcBef>
                <a:spcPts val="0"/>
              </a:spcBef>
              <a:buClrTx/>
              <a:buSzTx/>
              <a:buFontTx/>
              <a:buNone/>
              <a:defRPr/>
            </a:pPr>
            <a:r>
              <a:rPr kumimoji="1" lang="en-US" altLang="zh-CN" sz="18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1800" kern="1200" cap="none" spc="0" normalizeH="0" baseline="0" noProof="0" dirty="0" err="1">
                <a:solidFill>
                  <a:srgbClr val="FF33CC"/>
                </a:solidFill>
                <a:latin typeface="Times New Roman" panose="02020603050405020304" pitchFamily="18" charset="0"/>
                <a:ea typeface="仿宋_GB2312" pitchFamily="49" charset="-122"/>
                <a:cs typeface="+mn-cs"/>
              </a:rPr>
              <a:t>Intervalley</a:t>
            </a:r>
            <a:r>
              <a:rPr kumimoji="1" lang="en-US" altLang="zh-CN" sz="1800" kern="1200" cap="none" spc="0" normalizeH="0" baseline="0" noProof="0" dirty="0">
                <a:solidFill>
                  <a:srgbClr val="FF33CC"/>
                </a:solidFill>
                <a:latin typeface="Times New Roman" panose="02020603050405020304" pitchFamily="18" charset="0"/>
                <a:ea typeface="仿宋_GB2312" pitchFamily="49" charset="-122"/>
                <a:cs typeface="+mn-cs"/>
              </a:rPr>
              <a:t> Scattering </a:t>
            </a:r>
            <a:r>
              <a:rPr kumimoji="1" lang="en-US" altLang="zh-CN" sz="18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0965"/>
                                        </p:tgtEl>
                                        <p:attrNameLst>
                                          <p:attrName>style.visibility</p:attrName>
                                        </p:attrNameLst>
                                      </p:cBhvr>
                                      <p:to>
                                        <p:strVal val="visible"/>
                                      </p:to>
                                    </p:set>
                                    <p:animEffect transition="in" filter="wipe(left)">
                                      <p:cBhvr>
                                        <p:cTn id="49" dur="500"/>
                                        <p:tgtEl>
                                          <p:spTgt spid="4096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98688"/>
                                        </p:tgtEl>
                                        <p:attrNameLst>
                                          <p:attrName>style.visibility</p:attrName>
                                        </p:attrNameLst>
                                      </p:cBhvr>
                                      <p:to>
                                        <p:strVal val="visible"/>
                                      </p:to>
                                    </p:set>
                                    <p:animEffect transition="in" filter="wipe(left)">
                                      <p:cBhvr>
                                        <p:cTn id="59" dur="500"/>
                                        <p:tgtEl>
                                          <p:spTgt spid="49868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98689"/>
                                        </p:tgtEl>
                                        <p:attrNameLst>
                                          <p:attrName>style.visibility</p:attrName>
                                        </p:attrNameLst>
                                      </p:cBhvr>
                                      <p:to>
                                        <p:strVal val="visible"/>
                                      </p:to>
                                    </p:set>
                                    <p:animEffect transition="in" filter="wipe(left)">
                                      <p:cBhvr>
                                        <p:cTn id="62" dur="500"/>
                                        <p:tgtEl>
                                          <p:spTgt spid="498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p:bldP spid="498688" grpId="0"/>
      <p:bldP spid="498689" grpId="0"/>
      <p:bldP spid="2" grpId="0"/>
      <p:bldP spid="40965" grpId="0"/>
      <p:bldP spid="2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4" name="TextBox 2"/>
          <p:cNvSpPr txBox="1">
            <a:spLocks noChangeArrowheads="1"/>
          </p:cNvSpPr>
          <p:nvPr/>
        </p:nvSpPr>
        <p:spPr bwMode="auto">
          <a:xfrm>
            <a:off x="428625" y="428625"/>
            <a:ext cx="4572000" cy="830263"/>
          </a:xfrm>
          <a:prstGeom prst="rect">
            <a:avLst/>
          </a:prstGeom>
          <a:noFill/>
          <a:ln w="9525">
            <a:noFill/>
            <a:miter lim="800000"/>
          </a:ln>
        </p:spPr>
        <p:txBody>
          <a:bodyPr>
            <a:spAutoFit/>
          </a:bodyPr>
          <a:lstStyle/>
          <a:p>
            <a:pPr marL="514350" marR="0" indent="-514350" algn="just" defTabSz="914400" eaLnBrk="1" hangingPunct="1">
              <a:spcBef>
                <a:spcPts val="0"/>
              </a:spcBef>
              <a:buClrTx/>
              <a:buSzTx/>
              <a:buFontTx/>
              <a:buNone/>
              <a:defRPr/>
            </a:pPr>
            <a:r>
              <a:rPr kumimoji="1" lang="en-US" altLang="zh-CN" sz="3000" i="1"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kumimoji="1" lang="en-US" altLang="zh-CN"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zh-CN" altLang="en-US"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负微分电导</a:t>
            </a:r>
            <a:endParaRPr kumimoji="1" lang="en-US" altLang="zh-CN" sz="30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49580" marR="0" algn="just" defTabSz="914400" eaLnBrk="1" hangingPunct="1">
              <a:spcBef>
                <a:spcPts val="0"/>
              </a:spcBef>
              <a:buClrTx/>
              <a:buSzTx/>
              <a:buFontTx/>
              <a:buNone/>
              <a:defRPr/>
            </a:pPr>
            <a:r>
              <a:rPr kumimoji="1" lang="en-US" altLang="zh-CN" sz="18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1800" kern="1200" cap="none" spc="0" normalizeH="0" baseline="0" noProof="0" dirty="0" err="1">
                <a:solidFill>
                  <a:srgbClr val="FF33CC"/>
                </a:solidFill>
                <a:latin typeface="Times New Roman" panose="02020603050405020304" pitchFamily="18" charset="0"/>
                <a:ea typeface="仿宋_GB2312" pitchFamily="49" charset="-122"/>
                <a:cs typeface="+mn-cs"/>
              </a:rPr>
              <a:t>Negetive</a:t>
            </a:r>
            <a:r>
              <a:rPr kumimoji="1" lang="en-US" altLang="zh-CN" sz="1800" kern="1200" cap="none" spc="0" normalizeH="0" baseline="0" noProof="0" dirty="0">
                <a:solidFill>
                  <a:srgbClr val="FF33CC"/>
                </a:solidFill>
                <a:latin typeface="Times New Roman" panose="02020603050405020304" pitchFamily="18" charset="0"/>
                <a:ea typeface="仿宋_GB2312" pitchFamily="49" charset="-122"/>
                <a:cs typeface="+mn-cs"/>
              </a:rPr>
              <a:t>  differential  conductance</a:t>
            </a:r>
            <a:r>
              <a:rPr kumimoji="1" lang="en-US" altLang="zh-CN" sz="1800" kern="120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pic>
        <p:nvPicPr>
          <p:cNvPr id="5" name="Picture 38"/>
          <p:cNvPicPr>
            <a:picLocks noChangeAspect="1"/>
          </p:cNvPicPr>
          <p:nvPr/>
        </p:nvPicPr>
        <p:blipFill>
          <a:blip r:embed="rId2"/>
          <a:stretch>
            <a:fillRect/>
          </a:stretch>
        </p:blipFill>
        <p:spPr>
          <a:xfrm>
            <a:off x="5715000" y="4130675"/>
            <a:ext cx="3429000" cy="2727325"/>
          </a:xfrm>
          <a:prstGeom prst="rect">
            <a:avLst/>
          </a:prstGeom>
          <a:noFill/>
          <a:ln w="9525">
            <a:noFill/>
          </a:ln>
        </p:spPr>
      </p:pic>
      <p:pic>
        <p:nvPicPr>
          <p:cNvPr id="144389" name="Picture 8"/>
          <p:cNvPicPr>
            <a:picLocks noChangeAspect="1"/>
          </p:cNvPicPr>
          <p:nvPr/>
        </p:nvPicPr>
        <p:blipFill>
          <a:blip r:embed="rId3"/>
          <a:stretch>
            <a:fillRect/>
          </a:stretch>
        </p:blipFill>
        <p:spPr>
          <a:xfrm>
            <a:off x="6694488" y="0"/>
            <a:ext cx="2449512" cy="4214813"/>
          </a:xfrm>
          <a:prstGeom prst="rect">
            <a:avLst/>
          </a:prstGeom>
          <a:noFill/>
          <a:ln w="9525">
            <a:noFill/>
          </a:ln>
        </p:spPr>
      </p:pic>
      <p:sp>
        <p:nvSpPr>
          <p:cNvPr id="144390" name="TextBox 7"/>
          <p:cNvSpPr txBox="1"/>
          <p:nvPr/>
        </p:nvSpPr>
        <p:spPr>
          <a:xfrm>
            <a:off x="6415088" y="714375"/>
            <a:ext cx="1857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600" b="1" i="1" dirty="0">
                <a:solidFill>
                  <a:srgbClr val="FF0000"/>
                </a:solidFill>
                <a:latin typeface="Times New Roman" panose="02020603050405020304" pitchFamily="18" charset="0"/>
                <a:ea typeface="楷体_GB2312" pitchFamily="49" charset="-122"/>
              </a:rPr>
              <a:t>n</a:t>
            </a:r>
            <a:r>
              <a:rPr lang="en-US" altLang="zh-CN" sz="2600" b="1" baseline="-25000" dirty="0">
                <a:solidFill>
                  <a:srgbClr val="FF0000"/>
                </a:solidFill>
                <a:latin typeface="Times New Roman" panose="02020603050405020304" pitchFamily="18" charset="0"/>
                <a:ea typeface="楷体_GB2312" pitchFamily="49" charset="-122"/>
              </a:rPr>
              <a:t>2</a:t>
            </a:r>
            <a:r>
              <a:rPr lang="en-US" altLang="zh-CN" sz="2600" b="1" dirty="0">
                <a:solidFill>
                  <a:srgbClr val="FF0000"/>
                </a:solidFill>
                <a:latin typeface="Times New Roman" panose="02020603050405020304" pitchFamily="18" charset="0"/>
                <a:ea typeface="楷体_GB2312" pitchFamily="49" charset="-122"/>
              </a:rPr>
              <a:t>         </a:t>
            </a:r>
            <a:r>
              <a:rPr lang="en-US" altLang="zh-CN" sz="2600" b="1" i="1" dirty="0">
                <a:solidFill>
                  <a:srgbClr val="FF0000"/>
                </a:solidFill>
                <a:latin typeface="Times New Roman" panose="02020603050405020304" pitchFamily="18" charset="0"/>
                <a:ea typeface="楷体_GB2312" pitchFamily="49" charset="-122"/>
              </a:rPr>
              <a:t>n</a:t>
            </a:r>
            <a:r>
              <a:rPr lang="en-US" altLang="zh-CN" sz="2600" b="1" baseline="-25000" dirty="0">
                <a:solidFill>
                  <a:srgbClr val="FF0000"/>
                </a:solidFill>
                <a:latin typeface="Times New Roman" panose="02020603050405020304" pitchFamily="18" charset="0"/>
                <a:ea typeface="楷体_GB2312" pitchFamily="49" charset="-122"/>
              </a:rPr>
              <a:t>1</a:t>
            </a:r>
          </a:p>
        </p:txBody>
      </p:sp>
      <p:sp>
        <p:nvSpPr>
          <p:cNvPr id="144391" name="TextBox 8"/>
          <p:cNvSpPr txBox="1"/>
          <p:nvPr/>
        </p:nvSpPr>
        <p:spPr>
          <a:xfrm>
            <a:off x="6786563" y="714375"/>
            <a:ext cx="1857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600" b="1" i="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sz="2600" b="1" baseline="-25000" dirty="0">
                <a:solidFill>
                  <a:srgbClr val="FF0000"/>
                </a:solidFill>
                <a:latin typeface="Times New Roman" panose="02020603050405020304" pitchFamily="18" charset="0"/>
                <a:ea typeface="楷体_GB2312" pitchFamily="49" charset="-122"/>
                <a:sym typeface="Symbol" panose="05050102010706020507" pitchFamily="18" charset="2"/>
              </a:rPr>
              <a:t>2</a:t>
            </a:r>
            <a:r>
              <a:rPr lang="en-US" altLang="zh-CN" sz="2600" b="1" dirty="0">
                <a:solidFill>
                  <a:srgbClr val="FF0000"/>
                </a:solidFill>
                <a:latin typeface="Times New Roman" panose="02020603050405020304" pitchFamily="18" charset="0"/>
                <a:ea typeface="楷体_GB2312" pitchFamily="49" charset="-122"/>
              </a:rPr>
              <a:t>       ,</a:t>
            </a:r>
            <a:r>
              <a:rPr lang="en-US" altLang="zh-CN" sz="2600" b="1" i="1" dirty="0">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sz="2600" b="1" baseline="-25000" dirty="0">
                <a:solidFill>
                  <a:srgbClr val="FF0000"/>
                </a:solidFill>
                <a:latin typeface="Times New Roman" panose="02020603050405020304" pitchFamily="18" charset="0"/>
                <a:ea typeface="楷体_GB2312" pitchFamily="49" charset="-122"/>
                <a:sym typeface="Symbol" panose="05050102010706020507" pitchFamily="18" charset="2"/>
              </a:rPr>
              <a:t>1</a:t>
            </a:r>
            <a:endParaRPr lang="en-US" altLang="zh-CN" sz="2600" b="1" baseline="-25000" dirty="0">
              <a:solidFill>
                <a:srgbClr val="FF0000"/>
              </a:solidFill>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324612" name="Object 2"/>
              <p:cNvSpPr txBox="1"/>
              <p:nvPr/>
            </p:nvSpPr>
            <p:spPr>
              <a:xfrm>
                <a:off x="1643062" y="1418730"/>
                <a:ext cx="2928937" cy="98633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𝜇</m:t>
                          </m:r>
                        </m:e>
                      </m:acc>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1</m:t>
                              </m:r>
                            </m:sub>
                          </m:sSub>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2</m:t>
                              </m:r>
                            </m:sub>
                          </m:sSub>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2</m:t>
                              </m:r>
                            </m:sub>
                          </m:sSub>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2</m:t>
                              </m:r>
                            </m:sub>
                          </m:sSub>
                        </m:den>
                      </m:f>
                    </m:oMath>
                  </m:oMathPara>
                </a14:m>
                <a:endParaRPr lang="zh-CN" altLang="en-US" sz="2600" dirty="0">
                  <a:ea typeface="+mn-ea"/>
                  <a:cs typeface="Times New Roman" panose="02020603050405020304" pitchFamily="18" charset="0"/>
                </a:endParaRPr>
              </a:p>
            </p:txBody>
          </p:sp>
        </mc:Choice>
        <mc:Fallback xmlns="">
          <p:sp>
            <p:nvSpPr>
              <p:cNvPr id="324612" name="Object 2"/>
              <p:cNvSpPr txBox="1">
                <a:spLocks noRot="1" noChangeAspect="1" noMove="1" noResize="1" noEditPoints="1" noAdjustHandles="1" noChangeArrowheads="1" noChangeShapeType="1" noTextEdit="1"/>
              </p:cNvSpPr>
              <p:nvPr/>
            </p:nvSpPr>
            <p:spPr>
              <a:xfrm>
                <a:off x="1643062" y="1418730"/>
                <a:ext cx="2928937" cy="986334"/>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9" name="Text Box 15"/>
          <p:cNvSpPr txBox="1">
            <a:spLocks noChangeArrowheads="1"/>
          </p:cNvSpPr>
          <p:nvPr/>
        </p:nvSpPr>
        <p:spPr bwMode="auto">
          <a:xfrm>
            <a:off x="800100" y="2643188"/>
            <a:ext cx="3643313"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电场很低 </a:t>
            </a:r>
            <a:r>
              <a:rPr kumimoji="1" lang="en-US" altLang="zh-CN" sz="2800" b="1" i="1"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&lt;</a:t>
            </a:r>
            <a:r>
              <a:rPr kumimoji="1" lang="en-US" altLang="zh-CN" sz="2800" b="1" i="1"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2500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1</a:t>
            </a:r>
            <a:endParaRPr kumimoji="1" lang="zh-CN" altLang="en-US" sz="2800" b="1" i="0" u="none" strike="noStrike" kern="1200" cap="none" spc="0" normalizeH="0" baseline="-25000" noProof="0" dirty="0">
              <a:ln>
                <a:noFill/>
              </a:ln>
              <a:solidFill>
                <a:srgbClr val="3333FF"/>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Object 3"/>
              <p:cNvSpPr txBox="1"/>
              <p:nvPr/>
            </p:nvSpPr>
            <p:spPr>
              <a:xfrm>
                <a:off x="1643062" y="3182938"/>
                <a:ext cx="1272753" cy="5699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2</m:t>
                          </m:r>
                        </m:sub>
                      </m:sSub>
                      <m:r>
                        <a:rPr lang="zh-CN" altLang="en-US" sz="2600" i="1">
                          <a:solidFill>
                            <a:srgbClr val="000000"/>
                          </a:solidFill>
                          <a:latin typeface="Cambria Math" panose="02040503050406030204" pitchFamily="18" charset="0"/>
                          <a:ea typeface="+mn-ea"/>
                        </a:rPr>
                        <m:t>≈0</m:t>
                      </m:r>
                    </m:oMath>
                  </m:oMathPara>
                </a14:m>
                <a:endParaRPr lang="zh-CN" altLang="en-US" sz="2600" dirty="0">
                  <a:ea typeface="+mn-ea"/>
                  <a:cs typeface="Times New Roman" panose="02020603050405020304" pitchFamily="18" charset="0"/>
                </a:endParaRPr>
              </a:p>
            </p:txBody>
          </p:sp>
        </mc:Choice>
        <mc:Fallback xmlns="">
          <p:sp>
            <p:nvSpPr>
              <p:cNvPr id="10" name="Object 3"/>
              <p:cNvSpPr txBox="1">
                <a:spLocks noRot="1" noChangeAspect="1" noMove="1" noResize="1" noEditPoints="1" noAdjustHandles="1" noChangeArrowheads="1" noChangeShapeType="1" noTextEdit="1"/>
              </p:cNvSpPr>
              <p:nvPr/>
            </p:nvSpPr>
            <p:spPr>
              <a:xfrm>
                <a:off x="1643062" y="3182938"/>
                <a:ext cx="1272753" cy="569912"/>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1" name="Text Box 19"/>
          <p:cNvSpPr txBox="1">
            <a:spLocks noChangeArrowheads="1"/>
          </p:cNvSpPr>
          <p:nvPr/>
        </p:nvSpPr>
        <p:spPr bwMode="auto">
          <a:xfrm>
            <a:off x="800100" y="3981450"/>
            <a:ext cx="3662363"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电场增强 </a:t>
            </a:r>
            <a:r>
              <a:rPr kumimoji="1" lang="en-US" altLang="zh-CN" sz="2800" b="1" i="1"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2500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1</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&lt;</a:t>
            </a:r>
            <a:r>
              <a:rPr kumimoji="1" lang="en-US" altLang="zh-CN" sz="2800" b="1" i="1"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&lt;</a:t>
            </a:r>
            <a:r>
              <a:rPr kumimoji="1" lang="en-US" altLang="zh-CN" sz="2800" b="1" i="1"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2500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a:t>
            </a:r>
            <a:endPar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Object 4"/>
              <p:cNvSpPr txBox="1"/>
              <p:nvPr/>
            </p:nvSpPr>
            <p:spPr>
              <a:xfrm>
                <a:off x="3059832" y="4545013"/>
                <a:ext cx="1289050" cy="6461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𝜇</m:t>
                          </m:r>
                        </m:e>
                      </m:acc>
                      <m:r>
                        <a:rPr lang="zh-CN" altLang="en-US" sz="2600" i="1">
                          <a:solidFill>
                            <a:srgbClr val="000000"/>
                          </a:solidFill>
                          <a:latin typeface="Cambria Math" panose="02040503050406030204" pitchFamily="18" charset="0"/>
                          <a:ea typeface="+mn-ea"/>
                        </a:rPr>
                        <m:t>↓</m:t>
                      </m:r>
                    </m:oMath>
                  </m:oMathPara>
                </a14:m>
                <a:endParaRPr lang="zh-CN" altLang="en-US" sz="2600" dirty="0">
                  <a:ea typeface="+mn-ea"/>
                  <a:cs typeface="Times New Roman" panose="02020603050405020304" pitchFamily="18" charset="0"/>
                </a:endParaRPr>
              </a:p>
            </p:txBody>
          </p:sp>
        </mc:Choice>
        <mc:Fallback xmlns="">
          <p:sp>
            <p:nvSpPr>
              <p:cNvPr id="12" name="Object 4"/>
              <p:cNvSpPr txBox="1">
                <a:spLocks noRot="1" noChangeAspect="1" noMove="1" noResize="1" noEditPoints="1" noAdjustHandles="1" noChangeArrowheads="1" noChangeShapeType="1" noTextEdit="1"/>
              </p:cNvSpPr>
              <p:nvPr/>
            </p:nvSpPr>
            <p:spPr>
              <a:xfrm>
                <a:off x="3059832" y="4545013"/>
                <a:ext cx="1289050" cy="646112"/>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4" name="Text Box 24"/>
          <p:cNvSpPr txBox="1">
            <a:spLocks noChangeArrowheads="1"/>
          </p:cNvSpPr>
          <p:nvPr/>
        </p:nvSpPr>
        <p:spPr bwMode="auto">
          <a:xfrm>
            <a:off x="800100" y="5357813"/>
            <a:ext cx="3160713"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电场很强 </a:t>
            </a:r>
            <a:r>
              <a:rPr kumimoji="1" lang="en-US" altLang="zh-CN" sz="2800" b="1" i="1"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 &gt; </a:t>
            </a:r>
            <a:r>
              <a:rPr kumimoji="1" lang="en-US" altLang="zh-CN" sz="2800" b="1" i="1"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E</a:t>
            </a:r>
            <a:r>
              <a:rPr kumimoji="1" lang="en-US" altLang="zh-CN" sz="2800" b="1" i="0" u="none" strike="noStrike" kern="1200" cap="none" spc="0" normalizeH="0" baseline="-25000" noProof="0">
                <a:ln>
                  <a:noFill/>
                </a:ln>
                <a:solidFill>
                  <a:srgbClr val="3333FF"/>
                </a:solidFill>
                <a:effectLst/>
                <a:uLnTx/>
                <a:uFillTx/>
                <a:latin typeface="Times New Roman" panose="02020603050405020304" pitchFamily="18" charset="0"/>
                <a:ea typeface="+mn-ea"/>
                <a:cs typeface="Times New Roman" panose="02020603050405020304" pitchFamily="18" charset="0"/>
              </a:rPr>
              <a:t>2</a:t>
            </a:r>
            <a:r>
              <a:rPr kumimoji="1" lang="zh-CN" altLang="en-US" sz="28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7" name="Object 19"/>
              <p:cNvSpPr txBox="1"/>
              <p:nvPr/>
            </p:nvSpPr>
            <p:spPr>
              <a:xfrm>
                <a:off x="2714625" y="3179763"/>
                <a:ext cx="1617663" cy="606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𝜇</m:t>
                          </m:r>
                        </m:e>
                      </m:acc>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1</m:t>
                          </m:r>
                        </m:sub>
                      </m:sSub>
                    </m:oMath>
                  </m:oMathPara>
                </a14:m>
                <a:endParaRPr lang="zh-CN" altLang="en-US" sz="2600" dirty="0">
                  <a:ea typeface="+mn-ea"/>
                  <a:cs typeface="Times New Roman" panose="02020603050405020304" pitchFamily="18" charset="0"/>
                </a:endParaRPr>
              </a:p>
            </p:txBody>
          </p:sp>
        </mc:Choice>
        <mc:Fallback xmlns="">
          <p:sp>
            <p:nvSpPr>
              <p:cNvPr id="17" name="Object 19"/>
              <p:cNvSpPr txBox="1">
                <a:spLocks noRot="1" noChangeAspect="1" noMove="1" noResize="1" noEditPoints="1" noAdjustHandles="1" noChangeArrowheads="1" noChangeShapeType="1" noTextEdit="1"/>
              </p:cNvSpPr>
              <p:nvPr/>
            </p:nvSpPr>
            <p:spPr>
              <a:xfrm>
                <a:off x="2714625" y="3179763"/>
                <a:ext cx="1617663" cy="60642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4628" name="Object 4"/>
              <p:cNvSpPr txBox="1"/>
              <p:nvPr/>
            </p:nvSpPr>
            <p:spPr>
              <a:xfrm>
                <a:off x="1643063" y="4546600"/>
                <a:ext cx="1593850" cy="6445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2</m:t>
                          </m:r>
                        </m:sub>
                      </m:sSub>
                      <m:r>
                        <a:rPr lang="zh-CN" altLang="en-US" sz="2600" i="1">
                          <a:solidFill>
                            <a:srgbClr val="000000"/>
                          </a:solidFill>
                          <a:latin typeface="Cambria Math" panose="02040503050406030204" pitchFamily="18" charset="0"/>
                          <a:ea typeface="+mn-ea"/>
                        </a:rPr>
                        <m:t>↑</m:t>
                      </m:r>
                    </m:oMath>
                  </m:oMathPara>
                </a14:m>
                <a:endParaRPr lang="zh-CN" altLang="en-US" sz="2600" dirty="0">
                  <a:ea typeface="+mn-ea"/>
                  <a:cs typeface="Times New Roman" panose="02020603050405020304" pitchFamily="18" charset="0"/>
                </a:endParaRPr>
              </a:p>
            </p:txBody>
          </p:sp>
        </mc:Choice>
        <mc:Fallback xmlns="">
          <p:sp>
            <p:nvSpPr>
              <p:cNvPr id="324628" name="Object 4"/>
              <p:cNvSpPr txBox="1">
                <a:spLocks noRot="1" noChangeAspect="1" noMove="1" noResize="1" noEditPoints="1" noAdjustHandles="1" noChangeArrowheads="1" noChangeShapeType="1" noTextEdit="1"/>
              </p:cNvSpPr>
              <p:nvPr/>
            </p:nvSpPr>
            <p:spPr>
              <a:xfrm>
                <a:off x="1643063" y="4546600"/>
                <a:ext cx="1593850" cy="64452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1658938" y="5953125"/>
                <a:ext cx="1256877" cy="6032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≈0</m:t>
                      </m:r>
                    </m:oMath>
                  </m:oMathPara>
                </a14:m>
                <a:endParaRPr lang="zh-CN" altLang="en-US" sz="26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1658938" y="5953125"/>
                <a:ext cx="1256877" cy="603250"/>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19"/>
              <p:cNvSpPr txBox="1"/>
              <p:nvPr/>
            </p:nvSpPr>
            <p:spPr>
              <a:xfrm>
                <a:off x="2698750" y="5965825"/>
                <a:ext cx="1651000" cy="606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𝜇</m:t>
                          </m:r>
                        </m:e>
                      </m:acc>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2</m:t>
                          </m:r>
                        </m:sub>
                      </m:sSub>
                    </m:oMath>
                  </m:oMathPara>
                </a14:m>
                <a:endParaRPr lang="zh-CN" altLang="en-US" sz="2600" dirty="0">
                  <a:ea typeface="+mn-ea"/>
                  <a:cs typeface="Times New Roman" panose="02020603050405020304" pitchFamily="18" charset="0"/>
                </a:endParaRPr>
              </a:p>
            </p:txBody>
          </p:sp>
        </mc:Choice>
        <mc:Fallback xmlns="">
          <p:sp>
            <p:nvSpPr>
              <p:cNvPr id="3" name="Object 19"/>
              <p:cNvSpPr txBox="1">
                <a:spLocks noRot="1" noChangeAspect="1" noMove="1" noResize="1" noEditPoints="1" noAdjustHandles="1" noChangeArrowheads="1" noChangeShapeType="1" noTextEdit="1"/>
              </p:cNvSpPr>
              <p:nvPr/>
            </p:nvSpPr>
            <p:spPr>
              <a:xfrm>
                <a:off x="2698750" y="5965825"/>
                <a:ext cx="1651000" cy="606425"/>
              </a:xfrm>
              <a:prstGeom prst="rect">
                <a:avLst/>
              </a:prstGeom>
              <a:blipFill>
                <a:blip r:embed="rId10"/>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4612"/>
                                        </p:tgtEl>
                                        <p:attrNameLst>
                                          <p:attrName>style.visibility</p:attrName>
                                        </p:attrNameLst>
                                      </p:cBhvr>
                                      <p:to>
                                        <p:strVal val="visible"/>
                                      </p:to>
                                    </p:set>
                                    <p:animEffect transition="in" filter="wipe(left)">
                                      <p:cBhvr>
                                        <p:cTn id="12" dur="500"/>
                                        <p:tgtEl>
                                          <p:spTgt spid="3246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4628"/>
                                        </p:tgtEl>
                                        <p:attrNameLst>
                                          <p:attrName>style.visibility</p:attrName>
                                        </p:attrNameLst>
                                      </p:cBhvr>
                                      <p:to>
                                        <p:strVal val="visible"/>
                                      </p:to>
                                    </p:set>
                                    <p:animEffect transition="in" filter="wipe(left)">
                                      <p:cBhvr>
                                        <p:cTn id="37" dur="500"/>
                                        <p:tgtEl>
                                          <p:spTgt spid="3246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2" grpId="0"/>
      <p:bldP spid="9" grpId="0"/>
      <p:bldP spid="10" grpId="0"/>
      <p:bldP spid="11" grpId="0"/>
      <p:bldP spid="12" grpId="0"/>
      <p:bldP spid="14" grpId="0"/>
      <p:bldP spid="17" grpId="0"/>
      <p:bldP spid="324628" grpId="0"/>
      <p:bldP spid="2" grpId="0"/>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aphicFrame>
        <p:nvGraphicFramePr>
          <p:cNvPr id="5" name="Object 2"/>
          <p:cNvGraphicFramePr>
            <a:graphicFrameLocks noChangeAspect="1"/>
          </p:cNvGraphicFramePr>
          <p:nvPr/>
        </p:nvGraphicFramePr>
        <p:xfrm>
          <a:off x="4786313" y="1220788"/>
          <a:ext cx="3570287" cy="2900362"/>
        </p:xfrm>
        <a:graphic>
          <a:graphicData uri="http://schemas.openxmlformats.org/presentationml/2006/ole">
            <mc:AlternateContent xmlns:mc="http://schemas.openxmlformats.org/markup-compatibility/2006">
              <mc:Choice xmlns:v="urn:schemas-microsoft-com:vml" Requires="v">
                <p:oleObj r:id="rId2" imgW="2790825" imgH="2266950" progId="PBrush">
                  <p:embed/>
                </p:oleObj>
              </mc:Choice>
              <mc:Fallback>
                <p:oleObj r:id="rId2" imgW="2790825" imgH="2266950" progId="PBrush">
                  <p:embed/>
                  <p:pic>
                    <p:nvPicPr>
                      <p:cNvPr id="0" name="图片 3587"/>
                      <p:cNvPicPr/>
                      <p:nvPr/>
                    </p:nvPicPr>
                    <p:blipFill>
                      <a:blip r:embed="rId3"/>
                      <a:stretch>
                        <a:fillRect/>
                      </a:stretch>
                    </p:blipFill>
                    <p:spPr>
                      <a:xfrm>
                        <a:off x="4786313" y="1220788"/>
                        <a:ext cx="3570287" cy="2900362"/>
                      </a:xfrm>
                      <a:prstGeom prst="rect">
                        <a:avLst/>
                      </a:prstGeom>
                      <a:noFill/>
                      <a:ln w="38100">
                        <a:noFill/>
                        <a:miter/>
                      </a:ln>
                    </p:spPr>
                  </p:pic>
                </p:oleObj>
              </mc:Fallback>
            </mc:AlternateContent>
          </a:graphicData>
        </a:graphic>
      </p:graphicFrame>
      <p:sp>
        <p:nvSpPr>
          <p:cNvPr id="6" name="Text Box 7"/>
          <p:cNvSpPr txBox="1"/>
          <p:nvPr/>
        </p:nvSpPr>
        <p:spPr>
          <a:xfrm>
            <a:off x="428625" y="4500563"/>
            <a:ext cx="864393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chemeClr val="tx2"/>
                </a:solidFill>
                <a:latin typeface="宋体" panose="02010600030101010101" pitchFamily="2" charset="-122"/>
              </a:rPr>
              <a:t>在某一个电场强度区域，电流密度随电场强度的增大而减小。</a:t>
            </a:r>
            <a:endParaRPr lang="zh-CN" altLang="en-US" sz="2400" b="1" dirty="0">
              <a:solidFill>
                <a:srgbClr val="FF0066"/>
              </a:solidFill>
              <a:latin typeface="宋体" panose="02010600030101010101" pitchFamily="2" charset="-122"/>
            </a:endParaRPr>
          </a:p>
        </p:txBody>
      </p:sp>
      <p:sp>
        <p:nvSpPr>
          <p:cNvPr id="7" name="Text Box 8"/>
          <p:cNvSpPr txBox="1"/>
          <p:nvPr/>
        </p:nvSpPr>
        <p:spPr>
          <a:xfrm>
            <a:off x="500063" y="5715000"/>
            <a:ext cx="78962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FF0066"/>
                </a:solidFill>
                <a:latin typeface="Times New Roman" panose="02020603050405020304" pitchFamily="18" charset="0"/>
                <a:cs typeface="Times New Roman" panose="02020603050405020304" pitchFamily="18" charset="0"/>
              </a:rPr>
              <a:t>负微分电导</a:t>
            </a:r>
            <a:r>
              <a:rPr lang="en-US" altLang="zh-CN" sz="2400" b="1" dirty="0">
                <a:solidFill>
                  <a:srgbClr val="FF0066"/>
                </a:solidFill>
                <a:latin typeface="Times New Roman" panose="02020603050405020304" pitchFamily="18" charset="0"/>
                <a:cs typeface="Times New Roman" panose="02020603050405020304" pitchFamily="18" charset="0"/>
              </a:rPr>
              <a:t>(Negetive differential conductance/NDC)</a:t>
            </a:r>
            <a:r>
              <a:rPr lang="zh-CN" altLang="en-US" sz="2400" b="1" dirty="0">
                <a:solidFill>
                  <a:schemeClr val="tx2"/>
                </a:solidFill>
                <a:latin typeface="Times New Roman" panose="02020603050405020304" pitchFamily="18" charset="0"/>
                <a:cs typeface="Times New Roman" panose="02020603050405020304" pitchFamily="18" charset="0"/>
              </a:rPr>
              <a:t>                                               </a:t>
            </a:r>
            <a:endParaRPr lang="en-US" altLang="zh-CN" sz="2400" b="1" dirty="0">
              <a:solidFill>
                <a:schemeClr val="tx2"/>
              </a:solidFill>
              <a:latin typeface="Times New Roman" panose="02020603050405020304" pitchFamily="18" charset="0"/>
              <a:ea typeface="Times New Roman" panose="02020603050405020304" pitchFamily="18" charset="0"/>
            </a:endParaRPr>
          </a:p>
        </p:txBody>
      </p:sp>
      <p:pic>
        <p:nvPicPr>
          <p:cNvPr id="145414" name="Picture 12"/>
          <p:cNvPicPr>
            <a:picLocks noChangeAspect="1"/>
          </p:cNvPicPr>
          <p:nvPr/>
        </p:nvPicPr>
        <p:blipFill>
          <a:blip r:embed="rId4"/>
          <a:stretch>
            <a:fillRect/>
          </a:stretch>
        </p:blipFill>
        <p:spPr>
          <a:xfrm>
            <a:off x="714375" y="1222375"/>
            <a:ext cx="3673475" cy="2921000"/>
          </a:xfrm>
          <a:prstGeom prst="rect">
            <a:avLst/>
          </a:prstGeom>
          <a:noFill/>
          <a:ln w="9525">
            <a:noFill/>
          </a:ln>
        </p:spPr>
      </p:pic>
      <mc:AlternateContent xmlns:mc="http://schemas.openxmlformats.org/markup-compatibility/2006" xmlns:a14="http://schemas.microsoft.com/office/drawing/2010/main">
        <mc:Choice Requires="a14">
          <p:sp>
            <p:nvSpPr>
              <p:cNvPr id="8" name="Object 3"/>
              <p:cNvSpPr txBox="1"/>
              <p:nvPr/>
            </p:nvSpPr>
            <p:spPr>
              <a:xfrm>
                <a:off x="3000375" y="420688"/>
                <a:ext cx="3155802" cy="6381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𝐽</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𝜇</m:t>
                          </m:r>
                        </m:e>
                      </m:acc>
                      <m:d>
                        <m:dPr>
                          <m:begChr m:val="|"/>
                          <m:endChr m:val="|"/>
                          <m:ctrlPr>
                            <a:rPr lang="zh-CN" altLang="en-US" sz="2600" i="1">
                              <a:solidFill>
                                <a:srgbClr val="000000"/>
                              </a:solidFill>
                              <a:latin typeface="Cambria Math" panose="02040503050406030204" pitchFamily="18" charset="0"/>
                              <a:ea typeface="+mn-ea"/>
                            </a:rPr>
                          </m:ctrlPr>
                        </m:dPr>
                        <m:e>
                          <m:r>
                            <a:rPr lang="zh-CN" altLang="en-US" sz="2600" i="1">
                              <a:solidFill>
                                <a:srgbClr val="000000"/>
                              </a:solidFill>
                              <a:latin typeface="Cambria Math" panose="02040503050406030204" pitchFamily="18" charset="0"/>
                              <a:ea typeface="+mn-ea"/>
                            </a:rPr>
                            <m:t>𝜀</m:t>
                          </m:r>
                        </m:e>
                      </m:d>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𝑛𝑞</m:t>
                      </m:r>
                      <m:sSub>
                        <m:sSubPr>
                          <m:ctrlPr>
                            <a:rPr lang="zh-CN" altLang="en-US" sz="2600" i="1">
                              <a:solidFill>
                                <a:srgbClr val="000000"/>
                              </a:solidFill>
                              <a:latin typeface="Cambria Math" panose="02040503050406030204" pitchFamily="18" charset="0"/>
                              <a:ea typeface="+mn-ea"/>
                            </a:rPr>
                          </m:ctrlPr>
                        </m:sSubPr>
                        <m:e>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𝑣</m:t>
                              </m:r>
                            </m:e>
                          </m:acc>
                        </m:e>
                        <m:sub>
                          <m:r>
                            <a:rPr lang="zh-CN" altLang="en-US" sz="2600" i="1">
                              <a:solidFill>
                                <a:srgbClr val="000000"/>
                              </a:solidFill>
                              <a:latin typeface="Cambria Math" panose="02040503050406030204" pitchFamily="18" charset="0"/>
                              <a:ea typeface="+mn-ea"/>
                            </a:rPr>
                            <m:t>𝑑</m:t>
                          </m:r>
                        </m:sub>
                      </m:sSub>
                    </m:oMath>
                  </m:oMathPara>
                </a14:m>
                <a:endParaRPr lang="zh-CN" altLang="en-US" sz="2600" dirty="0">
                  <a:ea typeface="+mn-ea"/>
                  <a:cs typeface="Times New Roman" panose="02020603050405020304" pitchFamily="18" charset="0"/>
                </a:endParaRPr>
              </a:p>
            </p:txBody>
          </p:sp>
        </mc:Choice>
        <mc:Fallback xmlns="">
          <p:sp>
            <p:nvSpPr>
              <p:cNvPr id="8" name="Object 3"/>
              <p:cNvSpPr txBox="1">
                <a:spLocks noRot="1" noChangeAspect="1" noMove="1" noResize="1" noEditPoints="1" noAdjustHandles="1" noChangeArrowheads="1" noChangeShapeType="1" noTextEdit="1"/>
              </p:cNvSpPr>
              <p:nvPr/>
            </p:nvSpPr>
            <p:spPr>
              <a:xfrm>
                <a:off x="3000375" y="420688"/>
                <a:ext cx="3155802" cy="638175"/>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3" name="下箭头 20"/>
          <p:cNvSpPr/>
          <p:nvPr/>
        </p:nvSpPr>
        <p:spPr>
          <a:xfrm>
            <a:off x="4429125" y="4994275"/>
            <a:ext cx="285750" cy="792163"/>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46435" name="TextBox 6"/>
          <p:cNvSpPr txBox="1"/>
          <p:nvPr/>
        </p:nvSpPr>
        <p:spPr>
          <a:xfrm>
            <a:off x="71438" y="571500"/>
            <a:ext cx="6072187"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76530" lvl="0" indent="-176530" algn="just" eaLnBrk="1" hangingPunct="1">
              <a:spcBef>
                <a:spcPct val="0"/>
              </a:spcBef>
              <a:buFont typeface="Wingdings" panose="05000000000000000000" pitchFamily="2" charset="2"/>
              <a:buChar char="q"/>
            </a:pP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强电场效应对器件性能的影响</a:t>
            </a:r>
            <a:endParaRPr lang="en-US" altLang="zh-CN" sz="30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sp>
        <p:nvSpPr>
          <p:cNvPr id="4" name="Rectangle 3"/>
          <p:cNvSpPr/>
          <p:nvPr/>
        </p:nvSpPr>
        <p:spPr>
          <a:xfrm>
            <a:off x="839788" y="1374775"/>
            <a:ext cx="4017962" cy="554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3000" b="1" dirty="0">
                <a:solidFill>
                  <a:srgbClr val="FF33CC"/>
                </a:solidFill>
                <a:latin typeface="Times New Roman" panose="02020603050405020304" pitchFamily="18" charset="0"/>
                <a:cs typeface="Times New Roman" panose="02020603050405020304" pitchFamily="18" charset="0"/>
              </a:rPr>
              <a:t>耿氏效应</a:t>
            </a:r>
            <a:r>
              <a:rPr lang="en-US" altLang="zh-CN" sz="3000" b="1" dirty="0">
                <a:solidFill>
                  <a:srgbClr val="FF33CC"/>
                </a:solidFill>
                <a:latin typeface="Times New Roman" panose="02020603050405020304" pitchFamily="18" charset="0"/>
                <a:cs typeface="Times New Roman" panose="02020603050405020304" pitchFamily="18" charset="0"/>
              </a:rPr>
              <a:t>(Gunn effect)</a:t>
            </a:r>
            <a:endParaRPr lang="en-US" altLang="zh-CN" sz="3000" b="1" dirty="0">
              <a:solidFill>
                <a:srgbClr val="FF33CC"/>
              </a:solidFill>
              <a:latin typeface="Times New Roman" panose="02020603050405020304" pitchFamily="18" charset="0"/>
              <a:ea typeface="Times New Roman" panose="02020603050405020304" pitchFamily="18" charset="0"/>
            </a:endParaRPr>
          </a:p>
        </p:txBody>
      </p:sp>
      <p:pic>
        <p:nvPicPr>
          <p:cNvPr id="36868" name="Picture 4"/>
          <p:cNvPicPr>
            <a:picLocks noChangeAspect="1"/>
          </p:cNvPicPr>
          <p:nvPr/>
        </p:nvPicPr>
        <p:blipFill>
          <a:blip r:embed="rId2"/>
          <a:stretch>
            <a:fillRect/>
          </a:stretch>
        </p:blipFill>
        <p:spPr>
          <a:xfrm>
            <a:off x="5572125" y="1285875"/>
            <a:ext cx="3502025" cy="3302000"/>
          </a:xfrm>
          <a:prstGeom prst="rect">
            <a:avLst/>
          </a:prstGeom>
          <a:noFill/>
          <a:ln w="9525">
            <a:noFill/>
          </a:ln>
        </p:spPr>
      </p:pic>
      <mc:AlternateContent xmlns:mc="http://schemas.openxmlformats.org/markup-compatibility/2006" xmlns:a14="http://schemas.microsoft.com/office/drawing/2010/main">
        <mc:Choice Requires="a14">
          <p:sp>
            <p:nvSpPr>
              <p:cNvPr id="287750" name="Object 3"/>
              <p:cNvSpPr txBox="1"/>
              <p:nvPr/>
            </p:nvSpPr>
            <p:spPr>
              <a:xfrm>
                <a:off x="896937" y="2643188"/>
                <a:ext cx="5246687" cy="5635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𝜺</m:t>
                          </m:r>
                        </m:e>
                        <m:sub>
                          <m:r>
                            <a:rPr lang="zh-CN" altLang="en-US" sz="2400" b="1" i="1">
                              <a:solidFill>
                                <a:srgbClr val="000000"/>
                              </a:solidFill>
                              <a:latin typeface="Cambria Math" panose="02040503050406030204" pitchFamily="18" charset="0"/>
                              <a:ea typeface="+mn-ea"/>
                            </a:rPr>
                            <m:t>𝟎</m:t>
                          </m:r>
                        </m:sub>
                      </m:sSub>
                      <m:r>
                        <a:rPr lang="zh-CN" altLang="en-US" sz="2400" b="1"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阈值电场(</m:t>
                      </m:r>
                      <m:r>
                        <m:rPr>
                          <m:nor/>
                        </m:rPr>
                        <a:rPr lang="zh-CN" altLang="en-US" sz="2400" i="0">
                          <a:solidFill>
                            <a:srgbClr val="000000"/>
                          </a:solidFill>
                          <a:latin typeface="+mn-ea"/>
                          <a:ea typeface="+mn-ea"/>
                        </a:rPr>
                        <m:t>threshol</m:t>
                      </m:r>
                      <m:r>
                        <m:rPr>
                          <m:sty m:val="p"/>
                        </m:rPr>
                        <a:rPr lang="en-US" altLang="zh-CN" sz="2400" i="1">
                          <a:solidFill>
                            <a:srgbClr val="000000"/>
                          </a:solidFill>
                          <a:latin typeface="Cambria Math" panose="02040503050406030204" pitchFamily="18" charset="0"/>
                          <a:ea typeface="+mn-ea"/>
                        </a:rPr>
                        <m:t>d</m:t>
                      </m:r>
                      <m:r>
                        <m:rPr>
                          <m:nor/>
                        </m:rPr>
                        <a:rPr lang="en-US" altLang="zh-CN" sz="2400" b="1" i="0" smtClean="0">
                          <a:solidFill>
                            <a:srgbClr val="000000"/>
                          </a:solidFill>
                          <a:latin typeface="Cambria Math" panose="02040503050406030204" pitchFamily="18" charset="0"/>
                          <a:ea typeface="+mn-ea"/>
                        </a:rPr>
                        <m:t>   </m:t>
                      </m:r>
                      <m:r>
                        <m:rPr>
                          <m:nor/>
                        </m:rPr>
                        <a:rPr lang="zh-CN" altLang="en-US" sz="2400" i="0">
                          <a:solidFill>
                            <a:srgbClr val="000000"/>
                          </a:solidFill>
                          <a:latin typeface="+mn-ea"/>
                          <a:ea typeface="+mn-ea"/>
                        </a:rPr>
                        <m:t>field</m:t>
                      </m:r>
                      <m:r>
                        <m:rPr>
                          <m:nor/>
                        </m:rPr>
                        <a:rPr lang="zh-CN" altLang="en-US" sz="2400" i="0">
                          <a:solidFill>
                            <a:srgbClr val="000000"/>
                          </a:solidFill>
                          <a:latin typeface="+mn-ea"/>
                          <a:ea typeface="+mn-ea"/>
                        </a:rPr>
                        <m:t>)</m:t>
                      </m:r>
                    </m:oMath>
                  </m:oMathPara>
                </a14:m>
                <a:endParaRPr lang="zh-CN" altLang="en-US" sz="2400" dirty="0">
                  <a:ea typeface="+mn-ea"/>
                  <a:cs typeface="Times New Roman" panose="02020603050405020304" pitchFamily="18" charset="0"/>
                </a:endParaRPr>
              </a:p>
            </p:txBody>
          </p:sp>
        </mc:Choice>
        <mc:Fallback xmlns="">
          <p:sp>
            <p:nvSpPr>
              <p:cNvPr id="287750" name="Object 3"/>
              <p:cNvSpPr txBox="1">
                <a:spLocks noRot="1" noChangeAspect="1" noMove="1" noResize="1" noEditPoints="1" noAdjustHandles="1" noChangeArrowheads="1" noChangeShapeType="1" noTextEdit="1"/>
              </p:cNvSpPr>
              <p:nvPr/>
            </p:nvSpPr>
            <p:spPr>
              <a:xfrm>
                <a:off x="896937" y="2643188"/>
                <a:ext cx="5246687" cy="56356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754" name="Object 4"/>
              <p:cNvSpPr txBox="1"/>
              <p:nvPr/>
            </p:nvSpPr>
            <p:spPr>
              <a:xfrm>
                <a:off x="914400" y="3930650"/>
                <a:ext cx="3446463" cy="5699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b="0" i="0">
                          <a:solidFill>
                            <a:srgbClr val="000000"/>
                          </a:solidFill>
                          <a:latin typeface="Cambria Math" panose="02040503050406030204" pitchFamily="18" charset="0"/>
                          <a:ea typeface="+mn-ea"/>
                        </a:rPr>
                        <m:t>GaAs</m:t>
                      </m:r>
                      <m:r>
                        <a:rPr lang="zh-CN" altLang="en-US" sz="2600" b="0" i="1">
                          <a:solidFill>
                            <a:srgbClr val="000000"/>
                          </a:solidFill>
                          <a:latin typeface="Cambria Math" panose="02040503050406030204" pitchFamily="18" charset="0"/>
                          <a:ea typeface="+mn-ea"/>
                        </a:rPr>
                        <m:t>：</m:t>
                      </m:r>
                      <m:sSub>
                        <m:sSubPr>
                          <m:ctrlPr>
                            <a:rPr lang="zh-CN" altLang="en-US" sz="2600" b="0" i="1">
                              <a:solidFill>
                                <a:srgbClr val="000000"/>
                              </a:solidFill>
                              <a:latin typeface="Cambria Math" panose="02040503050406030204" pitchFamily="18" charset="0"/>
                              <a:ea typeface="+mn-ea"/>
                            </a:rPr>
                          </m:ctrlPr>
                        </m:sSubPr>
                        <m:e>
                          <m:r>
                            <a:rPr lang="zh-CN" altLang="en-US" sz="2600" b="0" i="1">
                              <a:solidFill>
                                <a:srgbClr val="000000"/>
                              </a:solidFill>
                              <a:latin typeface="Cambria Math" panose="02040503050406030204" pitchFamily="18" charset="0"/>
                              <a:ea typeface="+mn-ea"/>
                            </a:rPr>
                            <m:t>𝜀</m:t>
                          </m:r>
                        </m:e>
                        <m:sub>
                          <m:r>
                            <a:rPr lang="zh-CN" altLang="en-US" sz="2600" b="0" i="1">
                              <a:solidFill>
                                <a:srgbClr val="000000"/>
                              </a:solidFill>
                              <a:latin typeface="Cambria Math" panose="02040503050406030204" pitchFamily="18" charset="0"/>
                              <a:ea typeface="+mn-ea"/>
                            </a:rPr>
                            <m:t>0</m:t>
                          </m:r>
                        </m:sub>
                      </m:sSub>
                      <m:r>
                        <a:rPr lang="zh-CN" altLang="en-US" sz="2600" b="0" i="1">
                          <a:solidFill>
                            <a:srgbClr val="000000"/>
                          </a:solidFill>
                          <a:latin typeface="Cambria Math" panose="02040503050406030204" pitchFamily="18" charset="0"/>
                          <a:ea typeface="+mn-ea"/>
                        </a:rPr>
                        <m:t>≈3</m:t>
                      </m:r>
                      <m:r>
                        <a:rPr lang="zh-CN" altLang="en-US" sz="2600" b="0" i="1">
                          <a:solidFill>
                            <a:srgbClr val="000000"/>
                          </a:solidFill>
                          <a:latin typeface="Cambria Math" panose="02040503050406030204" pitchFamily="18" charset="0"/>
                          <a:ea typeface="+mn-ea"/>
                        </a:rPr>
                        <m:t>𝑘𝑉</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𝑐𝑚</m:t>
                      </m:r>
                    </m:oMath>
                  </m:oMathPara>
                </a14:m>
                <a:endParaRPr lang="zh-CN" altLang="en-US" sz="2600" b="0" dirty="0">
                  <a:ea typeface="+mn-ea"/>
                  <a:cs typeface="Times New Roman" panose="02020603050405020304" pitchFamily="18" charset="0"/>
                </a:endParaRPr>
              </a:p>
            </p:txBody>
          </p:sp>
        </mc:Choice>
        <mc:Fallback xmlns="">
          <p:sp>
            <p:nvSpPr>
              <p:cNvPr id="287754" name="Object 4"/>
              <p:cNvSpPr txBox="1">
                <a:spLocks noRot="1" noChangeAspect="1" noMove="1" noResize="1" noEditPoints="1" noAdjustHandles="1" noChangeArrowheads="1" noChangeShapeType="1" noTextEdit="1"/>
              </p:cNvSpPr>
              <p:nvPr/>
            </p:nvSpPr>
            <p:spPr>
              <a:xfrm>
                <a:off x="914400" y="3930650"/>
                <a:ext cx="3446463" cy="569913"/>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755" name="Object 5"/>
              <p:cNvSpPr txBox="1"/>
              <p:nvPr/>
            </p:nvSpPr>
            <p:spPr>
              <a:xfrm>
                <a:off x="871538" y="5178425"/>
                <a:ext cx="7773987" cy="6080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smtClean="0">
                          <a:solidFill>
                            <a:srgbClr val="000000"/>
                          </a:solidFill>
                          <a:latin typeface="+mn-ea"/>
                          <a:ea typeface="+mn-ea"/>
                        </a:rPr>
                        <m:t>样品厚度</m:t>
                      </m:r>
                      <m:r>
                        <a:rPr lang="zh-CN" altLang="en-US" sz="2600" b="0" i="1">
                          <a:solidFill>
                            <a:srgbClr val="000000"/>
                          </a:solidFill>
                          <a:latin typeface="Cambria Math" panose="02040503050406030204" pitchFamily="18" charset="0"/>
                          <a:ea typeface="+mn-ea"/>
                        </a:rPr>
                        <m:t>𝐿</m:t>
                      </m:r>
                      <m:r>
                        <a:rPr lang="zh-CN" altLang="en-US" sz="2600" b="0" i="1">
                          <a:solidFill>
                            <a:srgbClr val="000000"/>
                          </a:solidFill>
                          <a:latin typeface="Cambria Math" panose="02040503050406030204" pitchFamily="18" charset="0"/>
                          <a:ea typeface="+mn-ea"/>
                        </a:rPr>
                        <m:t>=25×1</m:t>
                      </m:r>
                      <m:sSup>
                        <m:sSupPr>
                          <m:ctrlPr>
                            <a:rPr lang="zh-CN" altLang="en-US" sz="2600" b="0" i="1">
                              <a:solidFill>
                                <a:srgbClr val="000000"/>
                              </a:solidFill>
                              <a:latin typeface="Cambria Math" panose="02040503050406030204" pitchFamily="18" charset="0"/>
                              <a:ea typeface="+mn-ea"/>
                            </a:rPr>
                          </m:ctrlPr>
                        </m:sSupPr>
                        <m:e>
                          <m:r>
                            <a:rPr lang="zh-CN" altLang="en-US" sz="2600" b="0" i="1">
                              <a:solidFill>
                                <a:srgbClr val="000000"/>
                              </a:solidFill>
                              <a:latin typeface="Cambria Math" panose="02040503050406030204" pitchFamily="18" charset="0"/>
                              <a:ea typeface="+mn-ea"/>
                            </a:rPr>
                            <m:t>0</m:t>
                          </m:r>
                        </m:e>
                        <m:sup>
                          <m:r>
                            <a:rPr lang="zh-CN" altLang="en-US" sz="2600" b="0" i="1">
                              <a:solidFill>
                                <a:srgbClr val="000000"/>
                              </a:solidFill>
                              <a:latin typeface="Cambria Math" panose="02040503050406030204" pitchFamily="18" charset="0"/>
                              <a:ea typeface="+mn-ea"/>
                            </a:rPr>
                            <m:t>−3</m:t>
                          </m:r>
                        </m:sup>
                      </m:sSup>
                      <m:r>
                        <a:rPr lang="zh-CN" altLang="en-US" sz="2600" b="0" i="1">
                          <a:solidFill>
                            <a:srgbClr val="000000"/>
                          </a:solidFill>
                          <a:latin typeface="Cambria Math" panose="02040503050406030204" pitchFamily="18" charset="0"/>
                          <a:ea typeface="+mn-ea"/>
                        </a:rPr>
                        <m:t>𝑐</m:t>
                      </m:r>
                      <m:r>
                        <a:rPr lang="en-US" altLang="zh-CN" sz="2600" b="0" i="1" smtClean="0">
                          <a:solidFill>
                            <a:srgbClr val="000000"/>
                          </a:solidFill>
                          <a:latin typeface="Cambria Math" panose="02040503050406030204" pitchFamily="18" charset="0"/>
                          <a:ea typeface="+mn-ea"/>
                        </a:rPr>
                        <m:t>𝑚</m:t>
                      </m:r>
                      <m:r>
                        <m:rPr>
                          <m:nor/>
                        </m:rPr>
                        <a:rPr lang="zh-CN" altLang="en-US" sz="2600" i="0">
                          <a:solidFill>
                            <a:srgbClr val="000000"/>
                          </a:solidFill>
                          <a:latin typeface="+mn-ea"/>
                          <a:ea typeface="+mn-ea"/>
                        </a:rPr>
                        <m:t>时</m:t>
                      </m:r>
                      <m:r>
                        <a:rPr lang="zh-CN" altLang="en-US" sz="2600" b="1" i="1">
                          <a:solidFill>
                            <a:srgbClr val="000000"/>
                          </a:solidFill>
                          <a:latin typeface="Cambria Math" panose="02040503050406030204" pitchFamily="18" charset="0"/>
                          <a:ea typeface="+mn-ea"/>
                        </a:rPr>
                        <m:t>,</m:t>
                      </m:r>
                      <m:r>
                        <m:rPr>
                          <m:nor/>
                        </m:rPr>
                        <a:rPr lang="zh-CN" altLang="en-US" sz="2600" i="0">
                          <a:solidFill>
                            <a:srgbClr val="000000"/>
                          </a:solidFill>
                          <a:latin typeface="+mn-ea"/>
                          <a:ea typeface="+mn-ea"/>
                        </a:rPr>
                        <m:t>振荡频率</m:t>
                      </m:r>
                      <m:r>
                        <a:rPr lang="zh-CN" altLang="en-US" sz="2600" b="0" i="1">
                          <a:solidFill>
                            <a:srgbClr val="000000"/>
                          </a:solidFill>
                          <a:latin typeface="Cambria Math" panose="02040503050406030204" pitchFamily="18" charset="0"/>
                          <a:ea typeface="+mn-ea"/>
                        </a:rPr>
                        <m:t>𝜈</m:t>
                      </m:r>
                      <m:r>
                        <a:rPr lang="zh-CN" altLang="en-US" sz="2600" b="0" i="1">
                          <a:solidFill>
                            <a:srgbClr val="000000"/>
                          </a:solidFill>
                          <a:latin typeface="Cambria Math" panose="02040503050406030204" pitchFamily="18" charset="0"/>
                          <a:ea typeface="+mn-ea"/>
                        </a:rPr>
                        <m:t>≈5</m:t>
                      </m:r>
                      <m:r>
                        <a:rPr lang="zh-CN" altLang="en-US" sz="2600" b="0" i="1">
                          <a:solidFill>
                            <a:srgbClr val="000000"/>
                          </a:solidFill>
                          <a:latin typeface="Cambria Math" panose="02040503050406030204" pitchFamily="18" charset="0"/>
                          <a:ea typeface="+mn-ea"/>
                        </a:rPr>
                        <m:t>𝐺𝐻𝑧</m:t>
                      </m:r>
                    </m:oMath>
                  </m:oMathPara>
                </a14:m>
                <a:endParaRPr lang="zh-CN" altLang="en-US" sz="2600" b="0" dirty="0">
                  <a:ea typeface="+mn-ea"/>
                  <a:cs typeface="Times New Roman" panose="02020603050405020304" pitchFamily="18" charset="0"/>
                </a:endParaRPr>
              </a:p>
            </p:txBody>
          </p:sp>
        </mc:Choice>
        <mc:Fallback xmlns="">
          <p:sp>
            <p:nvSpPr>
              <p:cNvPr id="287755" name="Object 5"/>
              <p:cNvSpPr txBox="1">
                <a:spLocks noRot="1" noChangeAspect="1" noMove="1" noResize="1" noEditPoints="1" noAdjustHandles="1" noChangeArrowheads="1" noChangeShapeType="1" noTextEdit="1"/>
              </p:cNvSpPr>
              <p:nvPr/>
            </p:nvSpPr>
            <p:spPr>
              <a:xfrm>
                <a:off x="871538" y="5178425"/>
                <a:ext cx="7773987" cy="608013"/>
              </a:xfrm>
              <a:prstGeom prst="rect">
                <a:avLst/>
              </a:prstGeom>
              <a:blipFill>
                <a:blip r:embed="rId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6868"/>
                                        </p:tgtEl>
                                        <p:attrNameLst>
                                          <p:attrName>style.visibility</p:attrName>
                                        </p:attrNameLst>
                                      </p:cBhvr>
                                      <p:to>
                                        <p:strVal val="visible"/>
                                      </p:to>
                                    </p:set>
                                    <p:anim calcmode="lin" valueType="num">
                                      <p:cBhvr additive="base">
                                        <p:cTn id="12" dur="500" fill="hold"/>
                                        <p:tgtEl>
                                          <p:spTgt spid="36868"/>
                                        </p:tgtEl>
                                        <p:attrNameLst>
                                          <p:attrName>ppt_x</p:attrName>
                                        </p:attrNameLst>
                                      </p:cBhvr>
                                      <p:tavLst>
                                        <p:tav tm="0">
                                          <p:val>
                                            <p:strVal val="1+#ppt_w/2"/>
                                          </p:val>
                                        </p:tav>
                                        <p:tav tm="100000">
                                          <p:val>
                                            <p:strVal val="#ppt_x"/>
                                          </p:val>
                                        </p:tav>
                                      </p:tavLst>
                                    </p:anim>
                                    <p:anim calcmode="lin" valueType="num">
                                      <p:cBhvr additive="base">
                                        <p:cTn id="13" dur="500" fill="hold"/>
                                        <p:tgtEl>
                                          <p:spTgt spid="3686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7750"/>
                                        </p:tgtEl>
                                        <p:attrNameLst>
                                          <p:attrName>style.visibility</p:attrName>
                                        </p:attrNameLst>
                                      </p:cBhvr>
                                      <p:to>
                                        <p:strVal val="visible"/>
                                      </p:to>
                                    </p:set>
                                    <p:animEffect transition="in" filter="wipe(left)">
                                      <p:cBhvr>
                                        <p:cTn id="18" dur="500"/>
                                        <p:tgtEl>
                                          <p:spTgt spid="2877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87754"/>
                                        </p:tgtEl>
                                        <p:attrNameLst>
                                          <p:attrName>style.visibility</p:attrName>
                                        </p:attrNameLst>
                                      </p:cBhvr>
                                      <p:to>
                                        <p:strVal val="visible"/>
                                      </p:to>
                                    </p:set>
                                    <p:animEffect transition="in" filter="wipe(left)">
                                      <p:cBhvr>
                                        <p:cTn id="23" dur="500"/>
                                        <p:tgtEl>
                                          <p:spTgt spid="2877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7755"/>
                                        </p:tgtEl>
                                        <p:attrNameLst>
                                          <p:attrName>style.visibility</p:attrName>
                                        </p:attrNameLst>
                                      </p:cBhvr>
                                      <p:to>
                                        <p:strVal val="visible"/>
                                      </p:to>
                                    </p:set>
                                    <p:animEffect transition="in" filter="wipe(left)">
                                      <p:cBhvr>
                                        <p:cTn id="28" dur="500"/>
                                        <p:tgtEl>
                                          <p:spTgt spid="287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7750" grpId="0"/>
      <p:bldP spid="287754" grpId="0"/>
      <p:bldP spid="2877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7411"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295940"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295941" name="Rectangle 5"/>
          <p:cNvSpPr>
            <a:spLocks noChangeArrowheads="1"/>
          </p:cNvSpPr>
          <p:nvPr/>
        </p:nvSpPr>
        <p:spPr bwMode="auto">
          <a:xfrm>
            <a:off x="1466850" y="37877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扩散</a:t>
            </a:r>
          </a:p>
        </p:txBody>
      </p:sp>
      <p:sp>
        <p:nvSpPr>
          <p:cNvPr id="295942"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295943"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8" name="Rectangle 5"/>
          <p:cNvSpPr>
            <a:spLocks noChangeArrowheads="1"/>
          </p:cNvSpPr>
          <p:nvPr/>
        </p:nvSpPr>
        <p:spPr bwMode="auto">
          <a:xfrm>
            <a:off x="1468438" y="4513263"/>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§4.5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连续性运动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295940"/>
                                        </p:tgtEl>
                                        <p:attrNameLst>
                                          <p:attrName>style.visibility</p:attrName>
                                        </p:attrNameLst>
                                      </p:cBhvr>
                                      <p:to>
                                        <p:strVal val="visible"/>
                                      </p:to>
                                    </p:set>
                                    <p:animEffect transition="in" filter="wipe(left)">
                                      <p:cBhvr>
                                        <p:cTn id="7" dur="500"/>
                                        <p:tgtEl>
                                          <p:spTgt spid="2959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5941"/>
                                        </p:tgtEl>
                                        <p:attrNameLst>
                                          <p:attrName>style.visibility</p:attrName>
                                        </p:attrNameLst>
                                      </p:cBhvr>
                                      <p:to>
                                        <p:strVal val="visible"/>
                                      </p:to>
                                    </p:set>
                                    <p:animEffect transition="in" filter="wipe(left)">
                                      <p:cBhvr>
                                        <p:cTn id="10" dur="500"/>
                                        <p:tgtEl>
                                          <p:spTgt spid="2959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5942"/>
                                        </p:tgtEl>
                                        <p:attrNameLst>
                                          <p:attrName>style.visibility</p:attrName>
                                        </p:attrNameLst>
                                      </p:cBhvr>
                                      <p:to>
                                        <p:strVal val="visible"/>
                                      </p:to>
                                    </p:set>
                                    <p:animEffect transition="in" filter="wipe(left)">
                                      <p:cBhvr>
                                        <p:cTn id="13" dur="500"/>
                                        <p:tgtEl>
                                          <p:spTgt spid="2959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5943"/>
                                        </p:tgtEl>
                                        <p:attrNameLst>
                                          <p:attrName>style.visibility</p:attrName>
                                        </p:attrNameLst>
                                      </p:cBhvr>
                                      <p:to>
                                        <p:strVal val="visible"/>
                                      </p:to>
                                    </p:set>
                                    <p:animEffect transition="in" filter="wipe(left)">
                                      <p:cBhvr>
                                        <p:cTn id="16" dur="500"/>
                                        <p:tgtEl>
                                          <p:spTgt spid="29594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0" nodeType="clickEffect">
                                  <p:stCondLst>
                                    <p:cond delay="0"/>
                                  </p:stCondLst>
                                  <p:childTnLst>
                                    <p:animClr clrSpc="rgb" dir="cw">
                                      <p:cBhvr override="childStyle">
                                        <p:cTn id="23" dur="500" fill="hold"/>
                                        <p:tgtEl>
                                          <p:spTgt spid="295940"/>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p:bldP spid="295940" grpId="1"/>
      <p:bldP spid="295941" grpId="0"/>
      <p:bldP spid="295942" grpId="0"/>
      <p:bldP spid="295943" grpId="0"/>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41"/>
          <p:cNvGrpSpPr/>
          <p:nvPr/>
        </p:nvGrpSpPr>
        <p:grpSpPr>
          <a:xfrm>
            <a:off x="4648200" y="357188"/>
            <a:ext cx="4495800" cy="3286125"/>
            <a:chOff x="4647932" y="357166"/>
            <a:chExt cx="4496068" cy="3285474"/>
          </a:xfrm>
        </p:grpSpPr>
        <p:pic>
          <p:nvPicPr>
            <p:cNvPr id="147495" name="Picture 16"/>
            <p:cNvPicPr>
              <a:picLocks noChangeAspect="1"/>
            </p:cNvPicPr>
            <p:nvPr/>
          </p:nvPicPr>
          <p:blipFill>
            <a:blip r:embed="rId2"/>
            <a:stretch>
              <a:fillRect/>
            </a:stretch>
          </p:blipFill>
          <p:spPr>
            <a:xfrm>
              <a:off x="4647932" y="357166"/>
              <a:ext cx="4496068" cy="3071834"/>
            </a:xfrm>
            <a:prstGeom prst="rect">
              <a:avLst/>
            </a:prstGeom>
            <a:noFill/>
            <a:ln w="9525">
              <a:noFill/>
            </a:ln>
          </p:spPr>
        </p:pic>
        <mc:AlternateContent xmlns:mc="http://schemas.openxmlformats.org/markup-compatibility/2006" xmlns:a14="http://schemas.microsoft.com/office/drawing/2010/main">
          <mc:Choice Requires="a14">
            <p:sp>
              <p:nvSpPr>
                <p:cNvPr id="147496" name="Object 2"/>
                <p:cNvSpPr txBox="1"/>
                <p:nvPr/>
              </p:nvSpPr>
              <p:spPr>
                <a:xfrm>
                  <a:off x="6587254" y="2931300"/>
                  <a:ext cx="553347" cy="71134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𝑑</m:t>
                            </m:r>
                          </m:sub>
                        </m:sSub>
                      </m:oMath>
                    </m:oMathPara>
                  </a14:m>
                  <a:endParaRPr lang="zh-CN" altLang="en-US"/>
                </a:p>
              </p:txBody>
            </p:sp>
          </mc:Choice>
          <mc:Fallback xmlns="">
            <p:sp>
              <p:nvSpPr>
                <p:cNvPr id="147496" name="Object 2"/>
                <p:cNvSpPr txBox="1">
                  <a:spLocks noRot="1" noChangeAspect="1" noMove="1" noResize="1" noEditPoints="1" noAdjustHandles="1" noChangeArrowheads="1" noChangeShapeType="1" noTextEdit="1"/>
                </p:cNvSpPr>
                <p:nvPr/>
              </p:nvSpPr>
              <p:spPr>
                <a:xfrm>
                  <a:off x="6587254" y="2931300"/>
                  <a:ext cx="553347" cy="71134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497" name="Object 3"/>
                <p:cNvSpPr txBox="1"/>
                <p:nvPr/>
              </p:nvSpPr>
              <p:spPr>
                <a:xfrm>
                  <a:off x="6171452" y="2938336"/>
                  <a:ext cx="553347" cy="67373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𝑇</m:t>
                            </m:r>
                          </m:sub>
                        </m:sSub>
                      </m:oMath>
                    </m:oMathPara>
                  </a14:m>
                  <a:endParaRPr lang="zh-CN" altLang="en-US"/>
                </a:p>
              </p:txBody>
            </p:sp>
          </mc:Choice>
          <mc:Fallback xmlns="">
            <p:sp>
              <p:nvSpPr>
                <p:cNvPr id="147497" name="Object 3"/>
                <p:cNvSpPr txBox="1">
                  <a:spLocks noRot="1" noChangeAspect="1" noMove="1" noResize="1" noEditPoints="1" noAdjustHandles="1" noChangeArrowheads="1" noChangeShapeType="1" noTextEdit="1"/>
                </p:cNvSpPr>
                <p:nvPr/>
              </p:nvSpPr>
              <p:spPr>
                <a:xfrm>
                  <a:off x="6171452" y="2938336"/>
                  <a:ext cx="553347" cy="673736"/>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498" name="Object 4"/>
                <p:cNvSpPr txBox="1"/>
                <p:nvPr/>
              </p:nvSpPr>
              <p:spPr>
                <a:xfrm>
                  <a:off x="5492601" y="2970545"/>
                  <a:ext cx="497074" cy="63926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𝑎</m:t>
                            </m:r>
                          </m:sub>
                        </m:sSub>
                      </m:oMath>
                    </m:oMathPara>
                  </a14:m>
                  <a:endParaRPr lang="zh-CN" altLang="en-US"/>
                </a:p>
              </p:txBody>
            </p:sp>
          </mc:Choice>
          <mc:Fallback xmlns="">
            <p:sp>
              <p:nvSpPr>
                <p:cNvPr id="147498" name="Object 4"/>
                <p:cNvSpPr txBox="1">
                  <a:spLocks noRot="1" noChangeAspect="1" noMove="1" noResize="1" noEditPoints="1" noAdjustHandles="1" noChangeArrowheads="1" noChangeShapeType="1" noTextEdit="1"/>
                </p:cNvSpPr>
                <p:nvPr/>
              </p:nvSpPr>
              <p:spPr>
                <a:xfrm>
                  <a:off x="5492601" y="2970545"/>
                  <a:ext cx="497074" cy="639266"/>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499" name="Object 5"/>
                <p:cNvSpPr txBox="1"/>
                <p:nvPr/>
              </p:nvSpPr>
              <p:spPr>
                <a:xfrm>
                  <a:off x="7926497" y="2928934"/>
                  <a:ext cx="514269" cy="71134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𝑏</m:t>
                            </m:r>
                          </m:sub>
                        </m:sSub>
                      </m:oMath>
                    </m:oMathPara>
                  </a14:m>
                  <a:endParaRPr lang="zh-CN" altLang="en-US"/>
                </a:p>
              </p:txBody>
            </p:sp>
          </mc:Choice>
          <mc:Fallback xmlns="">
            <p:sp>
              <p:nvSpPr>
                <p:cNvPr id="147499" name="Object 5"/>
                <p:cNvSpPr txBox="1">
                  <a:spLocks noRot="1" noChangeAspect="1" noMove="1" noResize="1" noEditPoints="1" noAdjustHandles="1" noChangeArrowheads="1" noChangeShapeType="1" noTextEdit="1"/>
                </p:cNvSpPr>
                <p:nvPr/>
              </p:nvSpPr>
              <p:spPr>
                <a:xfrm>
                  <a:off x="7926497" y="2928934"/>
                  <a:ext cx="514269" cy="71134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500" name="Object 6"/>
                <p:cNvSpPr txBox="1"/>
                <p:nvPr/>
              </p:nvSpPr>
              <p:spPr>
                <a:xfrm>
                  <a:off x="7104568" y="2928934"/>
                  <a:ext cx="592426" cy="71134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𝑚</m:t>
                            </m:r>
                          </m:sub>
                        </m:sSub>
                      </m:oMath>
                    </m:oMathPara>
                  </a14:m>
                  <a:endParaRPr lang="zh-CN" altLang="en-US"/>
                </a:p>
              </p:txBody>
            </p:sp>
          </mc:Choice>
          <mc:Fallback xmlns="">
            <p:sp>
              <p:nvSpPr>
                <p:cNvPr id="147500" name="Object 6"/>
                <p:cNvSpPr txBox="1">
                  <a:spLocks noRot="1" noChangeAspect="1" noMove="1" noResize="1" noEditPoints="1" noAdjustHandles="1" noChangeArrowheads="1" noChangeShapeType="1" noTextEdit="1"/>
                </p:cNvSpPr>
                <p:nvPr/>
              </p:nvSpPr>
              <p:spPr>
                <a:xfrm>
                  <a:off x="7104568" y="2928934"/>
                  <a:ext cx="592426" cy="711340"/>
                </a:xfrm>
                <a:prstGeom prst="rect">
                  <a:avLst/>
                </a:prstGeom>
                <a:blipFill>
                  <a:blip r:embed="rId7"/>
                  <a:stretch>
                    <a:fillRect/>
                  </a:stretch>
                </a:blipFill>
                <a:ln w="38100">
                  <a:noFill/>
                  <a:miter/>
                </a:ln>
              </p:spPr>
              <p:txBody>
                <a:bodyPr/>
                <a:lstStyle/>
                <a:p>
                  <a:r>
                    <a:rPr lang="zh-CN" altLang="en-US">
                      <a:noFill/>
                    </a:rPr>
                    <a:t> </a:t>
                  </a:r>
                </a:p>
              </p:txBody>
            </p:sp>
          </mc:Fallback>
        </mc:AlternateContent>
      </p:grpSp>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载流子的漂移：强电场效应</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3" name="Group 81"/>
          <p:cNvGrpSpPr/>
          <p:nvPr/>
        </p:nvGrpSpPr>
        <p:grpSpPr>
          <a:xfrm>
            <a:off x="6683375" y="1571625"/>
            <a:ext cx="1089025" cy="658813"/>
            <a:chOff x="6624638" y="1425316"/>
            <a:chExt cx="1088946" cy="659302"/>
          </a:xfrm>
        </p:grpSpPr>
        <p:sp>
          <p:nvSpPr>
            <p:cNvPr id="43" name="Oval 7"/>
            <p:cNvSpPr>
              <a:spLocks noChangeArrowheads="1"/>
            </p:cNvSpPr>
            <p:nvPr/>
          </p:nvSpPr>
          <p:spPr bwMode="auto">
            <a:xfrm>
              <a:off x="6624638" y="1565120"/>
              <a:ext cx="260331" cy="519498"/>
            </a:xfrm>
            <a:prstGeom prst="ellipse">
              <a:avLst/>
            </a:prstGeom>
            <a:solidFill>
              <a:srgbClr val="0F6FC6">
                <a:alpha val="0"/>
              </a:srgbClr>
            </a:solidFill>
            <a:ln w="63500" cmpd="dbl" algn="ctr">
              <a:solidFill>
                <a:srgbClr val="FF33CC"/>
              </a:solidFill>
              <a:round/>
            </a:ln>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33CC"/>
                </a:solidFill>
                <a:effectLst/>
                <a:uLnTx/>
                <a:uFillTx/>
                <a:latin typeface="Times New Roman" panose="02020603050405020304" pitchFamily="18" charset="0"/>
                <a:ea typeface="楷体_GB2312" pitchFamily="49" charset="-122"/>
                <a:cs typeface="+mn-cs"/>
              </a:endParaRPr>
            </a:p>
          </p:txBody>
        </p:sp>
        <p:sp>
          <p:nvSpPr>
            <p:cNvPr id="44" name="Text Box 9"/>
            <p:cNvSpPr txBox="1">
              <a:spLocks noChangeArrowheads="1"/>
            </p:cNvSpPr>
            <p:nvPr/>
          </p:nvSpPr>
          <p:spPr bwMode="auto">
            <a:xfrm>
              <a:off x="6777027" y="1425316"/>
              <a:ext cx="936557" cy="457539"/>
            </a:xfrm>
            <a:prstGeom prst="rect">
              <a:avLst/>
            </a:prstGeom>
            <a:noFill/>
            <a:ln w="28575" algn="ctr">
              <a:noFill/>
              <a:miter lim="800000"/>
            </a:ln>
          </p:spPr>
          <p:txBody>
            <a:bodyPr>
              <a:spAutoFit/>
            </a:bodyPr>
            <a:lstStyle/>
            <a:p>
              <a:pPr marR="0" algn="ctr" defTabSz="914400" eaLnBrk="1" fontAlgn="auto" hangingPunct="1">
                <a:spcBef>
                  <a:spcPct val="50000"/>
                </a:spcBef>
                <a:spcAft>
                  <a:spcPts val="0"/>
                </a:spcAft>
                <a:buClrTx/>
                <a:buSzTx/>
                <a:buFontTx/>
                <a:buNone/>
                <a:defRPr/>
              </a:pPr>
              <a:r>
                <a:rPr kumimoji="0" lang="zh-CN" altLang="en-US" sz="2400" kern="0" cap="none" spc="0" normalizeH="0" baseline="0" noProof="0" dirty="0">
                  <a:solidFill>
                    <a:srgbClr val="FF33CC"/>
                  </a:solidFill>
                  <a:latin typeface="Times New Roman" panose="02020603050405020304" pitchFamily="18" charset="0"/>
                  <a:ea typeface="楷体_GB2312" pitchFamily="49" charset="-122"/>
                  <a:cs typeface="+mn-cs"/>
                </a:rPr>
                <a:t>初始</a:t>
              </a:r>
            </a:p>
          </p:txBody>
        </p:sp>
      </p:grpSp>
      <p:pic>
        <p:nvPicPr>
          <p:cNvPr id="147461" name="Picture 11"/>
          <p:cNvPicPr>
            <a:picLocks noChangeAspect="1"/>
          </p:cNvPicPr>
          <p:nvPr/>
        </p:nvPicPr>
        <p:blipFill>
          <a:blip r:embed="rId8"/>
          <a:stretch>
            <a:fillRect/>
          </a:stretch>
        </p:blipFill>
        <p:spPr>
          <a:xfrm>
            <a:off x="0" y="355600"/>
            <a:ext cx="4587875" cy="2359025"/>
          </a:xfrm>
          <a:prstGeom prst="rect">
            <a:avLst/>
          </a:prstGeom>
          <a:noFill/>
          <a:ln w="9525">
            <a:noFill/>
          </a:ln>
        </p:spPr>
      </p:pic>
      <p:grpSp>
        <p:nvGrpSpPr>
          <p:cNvPr id="4" name="Group 80"/>
          <p:cNvGrpSpPr/>
          <p:nvPr/>
        </p:nvGrpSpPr>
        <p:grpSpPr>
          <a:xfrm>
            <a:off x="52388" y="2071688"/>
            <a:ext cx="2733675" cy="1404937"/>
            <a:chOff x="1100138" y="2143116"/>
            <a:chExt cx="2203720" cy="1054683"/>
          </a:xfrm>
        </p:grpSpPr>
        <p:sp>
          <p:nvSpPr>
            <p:cNvPr id="52" name="Line 13"/>
            <p:cNvSpPr>
              <a:spLocks noChangeShapeType="1"/>
            </p:cNvSpPr>
            <p:nvPr/>
          </p:nvSpPr>
          <p:spPr bwMode="auto">
            <a:xfrm rot="1200000">
              <a:off x="2099618" y="2143116"/>
              <a:ext cx="214997" cy="572032"/>
            </a:xfrm>
            <a:prstGeom prst="line">
              <a:avLst/>
            </a:prstGeom>
            <a:noFill/>
            <a:ln w="63500">
              <a:solidFill>
                <a:srgbClr val="FFFF00"/>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ysClr val="windowText" lastClr="000000"/>
                </a:solidFill>
                <a:effectLst/>
                <a:uLnTx/>
                <a:uFillTx/>
                <a:latin typeface="Times New Roman" panose="02020603050405020304" pitchFamily="18" charset="0"/>
                <a:ea typeface="楷体_GB2312" pitchFamily="49" charset="-122"/>
                <a:cs typeface="+mn-cs"/>
              </a:endParaRPr>
            </a:p>
          </p:txBody>
        </p:sp>
        <p:sp>
          <p:nvSpPr>
            <p:cNvPr id="53" name="Text Box 14"/>
            <p:cNvSpPr txBox="1">
              <a:spLocks noChangeArrowheads="1"/>
            </p:cNvSpPr>
            <p:nvPr/>
          </p:nvSpPr>
          <p:spPr bwMode="auto">
            <a:xfrm>
              <a:off x="1100138" y="2666286"/>
              <a:ext cx="2203720" cy="531513"/>
            </a:xfrm>
            <a:prstGeom prst="rect">
              <a:avLst/>
            </a:prstGeom>
            <a:solidFill>
              <a:srgbClr val="FFFF00"/>
            </a:solidFill>
            <a:ln w="9525">
              <a:noFill/>
              <a:miter lim="800000"/>
            </a:ln>
          </p:spPr>
          <p:txBody>
            <a:bodyPr>
              <a:spAutoFit/>
            </a:bodyPr>
            <a:lstStyle/>
            <a:p>
              <a:pPr marR="0" algn="ctr" defTabSz="914400" eaLnBrk="1" fontAlgn="auto" hangingPunct="1">
                <a:spcBef>
                  <a:spcPct val="50000"/>
                </a:spcBef>
                <a:spcAft>
                  <a:spcPts val="0"/>
                </a:spcAft>
                <a:buClrTx/>
                <a:buSzTx/>
                <a:buFontTx/>
                <a:buNone/>
                <a:defRPr/>
              </a:pPr>
              <a:r>
                <a:rPr kumimoji="0" lang="zh-CN" altLang="en-US" sz="2000" kern="0" cap="none" spc="0" normalizeH="0" baseline="0" noProof="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掺杂低，电阻率较大。</a:t>
              </a:r>
              <a:r>
                <a:rPr kumimoji="0" lang="en-US" altLang="zh-CN" sz="2000" kern="0" cap="none" spc="0" normalizeH="0" baseline="0" noProof="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000" kern="0" cap="none" spc="0" normalizeH="0" baseline="0" noProof="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区内有较大电压降。</a:t>
              </a:r>
            </a:p>
          </p:txBody>
        </p:sp>
      </p:grpSp>
      <mc:AlternateContent xmlns:mc="http://schemas.openxmlformats.org/markup-compatibility/2006" xmlns:a14="http://schemas.microsoft.com/office/drawing/2010/main">
        <mc:Choice Requires="a14">
          <p:sp>
            <p:nvSpPr>
              <p:cNvPr id="69" name="Object 16"/>
              <p:cNvSpPr txBox="1"/>
              <p:nvPr/>
            </p:nvSpPr>
            <p:spPr>
              <a:xfrm>
                <a:off x="5261873" y="3665158"/>
                <a:ext cx="2046431" cy="1131994"/>
              </a:xfrm>
              <a:prstGeom prst="rect">
                <a:avLst/>
              </a:prstGeom>
              <a:noFill/>
              <a:ln w="38100">
                <a:noFill/>
                <a:miter/>
              </a:ln>
            </p:spPr>
            <p:txBody>
              <a:bodyPr>
                <a:noAutofit/>
              </a:bodyPr>
              <a:lstStyle/>
              <a:p>
                <a:pPr>
                  <a:lnSpc>
                    <a:spcPct val="135000"/>
                  </a:lnSpc>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b="1" i="1" smtClean="0">
                              <a:solidFill>
                                <a:srgbClr val="000000"/>
                              </a:solidFill>
                              <a:latin typeface="Cambria Math" panose="02040503050406030204" pitchFamily="18" charset="0"/>
                              <a:ea typeface="+mn-ea"/>
                            </a:rPr>
                            <m:t>𝜺</m:t>
                          </m:r>
                        </m:e>
                        <m:sub>
                          <m:r>
                            <a:rPr lang="zh-CN" altLang="en-US" sz="2000" b="1" i="0">
                              <a:solidFill>
                                <a:srgbClr val="000000"/>
                              </a:solidFill>
                              <a:latin typeface="Cambria Math" panose="02040503050406030204" pitchFamily="18" charset="0"/>
                              <a:ea typeface="+mn-ea"/>
                            </a:rPr>
                            <m:t>𝐀</m:t>
                          </m:r>
                          <m:r>
                            <m:rPr>
                              <m:nor/>
                            </m:rPr>
                            <a:rPr lang="zh-CN" altLang="en-US" sz="2000" i="0">
                              <a:solidFill>
                                <a:srgbClr val="000000"/>
                              </a:solidFill>
                              <a:latin typeface="+mn-ea"/>
                              <a:ea typeface="+mn-ea"/>
                            </a:rPr>
                            <m:t>区</m:t>
                          </m:r>
                        </m:sub>
                      </m:sSub>
                      <m:r>
                        <a:rPr lang="zh-CN" altLang="en-US" sz="2000" b="1"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b="1" i="1">
                              <a:solidFill>
                                <a:srgbClr val="000000"/>
                              </a:solidFill>
                              <a:latin typeface="Cambria Math" panose="02040503050406030204" pitchFamily="18" charset="0"/>
                              <a:ea typeface="+mn-ea"/>
                            </a:rPr>
                            <m:t>𝜺</m:t>
                          </m:r>
                        </m:e>
                        <m:sub>
                          <m:r>
                            <a:rPr lang="zh-CN" altLang="en-US" sz="2000" b="1" i="1">
                              <a:solidFill>
                                <a:srgbClr val="000000"/>
                              </a:solidFill>
                              <a:latin typeface="Cambria Math" panose="02040503050406030204" pitchFamily="18" charset="0"/>
                              <a:ea typeface="+mn-ea"/>
                            </a:rPr>
                            <m:t>𝒃</m:t>
                          </m:r>
                        </m:sub>
                      </m:sSub>
                    </m:oMath>
                  </m:oMathPara>
                </a14:m>
                <a:endParaRPr lang="en-US" altLang="zh-CN" sz="2000" i="1" dirty="0">
                  <a:solidFill>
                    <a:srgbClr val="000000"/>
                  </a:solidFill>
                  <a:ea typeface="+mn-ea"/>
                  <a:cs typeface="Times New Roman" panose="02020603050405020304" pitchFamily="18" charset="0"/>
                </a:endParaRPr>
              </a:p>
              <a:p>
                <a:pPr>
                  <a:lnSpc>
                    <a:spcPct val="135000"/>
                  </a:lnSpc>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b="1" i="1" smtClean="0">
                              <a:solidFill>
                                <a:srgbClr val="000000"/>
                              </a:solidFill>
                              <a:latin typeface="Cambria Math" panose="02040503050406030204" pitchFamily="18" charset="0"/>
                              <a:ea typeface="+mn-ea"/>
                            </a:rPr>
                            <m:t>𝜺</m:t>
                          </m:r>
                        </m:e>
                        <m:sub>
                          <m:r>
                            <m:rPr>
                              <m:nor/>
                            </m:rPr>
                            <a:rPr lang="zh-CN" altLang="en-US" sz="2000" i="0">
                              <a:solidFill>
                                <a:srgbClr val="000000"/>
                              </a:solidFill>
                              <a:latin typeface="+mn-ea"/>
                              <a:ea typeface="+mn-ea"/>
                            </a:rPr>
                            <m:t>其它区</m:t>
                          </m:r>
                        </m:sub>
                      </m:sSub>
                      <m:r>
                        <a:rPr lang="zh-CN" altLang="en-US" sz="2000" b="1"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b="1" i="1">
                              <a:solidFill>
                                <a:srgbClr val="000000"/>
                              </a:solidFill>
                              <a:latin typeface="Cambria Math" panose="02040503050406030204" pitchFamily="18" charset="0"/>
                              <a:ea typeface="+mn-ea"/>
                            </a:rPr>
                            <m:t>𝜺</m:t>
                          </m:r>
                        </m:e>
                        <m:sub>
                          <m:r>
                            <a:rPr lang="zh-CN" altLang="en-US" sz="2000" b="1" i="1">
                              <a:solidFill>
                                <a:srgbClr val="000000"/>
                              </a:solidFill>
                              <a:latin typeface="Cambria Math" panose="02040503050406030204" pitchFamily="18" charset="0"/>
                              <a:ea typeface="+mn-ea"/>
                            </a:rPr>
                            <m:t>𝒂</m:t>
                          </m:r>
                        </m:sub>
                      </m:sSub>
                    </m:oMath>
                  </m:oMathPara>
                </a14:m>
                <a:endParaRPr lang="zh-CN" altLang="en-US" sz="2000" dirty="0">
                  <a:ea typeface="+mn-ea"/>
                  <a:cs typeface="Times New Roman" panose="02020603050405020304" pitchFamily="18" charset="0"/>
                </a:endParaRPr>
              </a:p>
            </p:txBody>
          </p:sp>
        </mc:Choice>
        <mc:Fallback xmlns="">
          <p:sp>
            <p:nvSpPr>
              <p:cNvPr id="69" name="Object 16"/>
              <p:cNvSpPr txBox="1">
                <a:spLocks noRot="1" noChangeAspect="1" noMove="1" noResize="1" noEditPoints="1" noAdjustHandles="1" noChangeArrowheads="1" noChangeShapeType="1" noTextEdit="1"/>
              </p:cNvSpPr>
              <p:nvPr/>
            </p:nvSpPr>
            <p:spPr>
              <a:xfrm>
                <a:off x="5261873" y="3665158"/>
                <a:ext cx="2046431" cy="1131994"/>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471" name="Object 18"/>
              <p:cNvSpPr txBox="1"/>
              <p:nvPr/>
            </p:nvSpPr>
            <p:spPr>
              <a:xfrm>
                <a:off x="4529138" y="2000250"/>
                <a:ext cx="565150" cy="476250"/>
              </a:xfrm>
              <a:prstGeom prst="rect">
                <a:avLst/>
              </a:prstGeom>
              <a:noFill/>
              <a:ln w="38100">
                <a:noFill/>
                <a:miter/>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稳</m:t>
                          </m:r>
                        </m:sub>
                      </m:sSub>
                    </m:oMath>
                  </m:oMathPara>
                </a14:m>
                <a:endParaRPr lang="zh-CN" altLang="en-US"/>
              </a:p>
            </p:txBody>
          </p:sp>
        </mc:Choice>
        <mc:Fallback xmlns="">
          <p:sp>
            <p:nvSpPr>
              <p:cNvPr id="147471" name="Object 18"/>
              <p:cNvSpPr txBox="1">
                <a:spLocks noRot="1" noChangeAspect="1" noMove="1" noResize="1" noEditPoints="1" noAdjustHandles="1" noChangeArrowheads="1" noChangeShapeType="1" noTextEdit="1"/>
              </p:cNvSpPr>
              <p:nvPr/>
            </p:nvSpPr>
            <p:spPr>
              <a:xfrm>
                <a:off x="4529138" y="2000250"/>
                <a:ext cx="565150" cy="476250"/>
              </a:xfrm>
              <a:prstGeom prst="rect">
                <a:avLst/>
              </a:prstGeom>
              <a:blipFill>
                <a:blip r:embed="rId13"/>
                <a:stretch>
                  <a:fillRect r="-18280" b="-897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19"/>
              <p:cNvSpPr txBox="1"/>
              <p:nvPr/>
            </p:nvSpPr>
            <p:spPr>
              <a:xfrm>
                <a:off x="7823290" y="4491966"/>
                <a:ext cx="735012" cy="5048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acc>
                            <m:accPr>
                              <m:chr m:val="⃑"/>
                              <m:ctrlPr>
                                <a:rPr lang="zh-CN" altLang="en-US" sz="2000" i="1">
                                  <a:solidFill>
                                    <a:srgbClr val="000000"/>
                                  </a:solidFill>
                                  <a:latin typeface="Cambria Math" panose="02040503050406030204" pitchFamily="18" charset="0"/>
                                  <a:ea typeface="+mn-ea"/>
                                </a:rPr>
                              </m:ctrlPr>
                            </m:accPr>
                            <m:e>
                              <m:r>
                                <a:rPr lang="zh-CN" altLang="en-US" sz="2000" b="1" i="1">
                                  <a:solidFill>
                                    <a:srgbClr val="000000"/>
                                  </a:solidFill>
                                  <a:latin typeface="Cambria Math" panose="02040503050406030204" pitchFamily="18" charset="0"/>
                                  <a:ea typeface="+mn-ea"/>
                                </a:rPr>
                                <m:t>𝒗</m:t>
                              </m:r>
                            </m:e>
                          </m:acc>
                        </m:e>
                        <m:sub>
                          <m:r>
                            <a:rPr lang="zh-CN" altLang="en-US" sz="2000" b="1" i="1">
                              <a:solidFill>
                                <a:srgbClr val="000000"/>
                              </a:solidFill>
                              <a:latin typeface="Cambria Math" panose="02040503050406030204" pitchFamily="18" charset="0"/>
                              <a:ea typeface="+mn-ea"/>
                            </a:rPr>
                            <m:t>𝒅</m:t>
                          </m:r>
                          <m:r>
                            <m:rPr>
                              <m:nor/>
                            </m:rPr>
                            <a:rPr lang="zh-CN" altLang="en-US" sz="2000" i="0">
                              <a:solidFill>
                                <a:srgbClr val="000000"/>
                              </a:solidFill>
                              <a:latin typeface="+mn-ea"/>
                              <a:ea typeface="+mn-ea"/>
                            </a:rPr>
                            <m:t>稳</m:t>
                          </m:r>
                        </m:sub>
                      </m:sSub>
                    </m:oMath>
                  </m:oMathPara>
                </a14:m>
                <a:endParaRPr lang="zh-CN" altLang="en-US" sz="2000" dirty="0">
                  <a:latin typeface="+mn-ea"/>
                  <a:ea typeface="+mn-ea"/>
                </a:endParaRPr>
              </a:p>
            </p:txBody>
          </p:sp>
        </mc:Choice>
        <mc:Fallback xmlns="">
          <p:sp>
            <p:nvSpPr>
              <p:cNvPr id="74" name="Object 19"/>
              <p:cNvSpPr txBox="1">
                <a:spLocks noRot="1" noChangeAspect="1" noMove="1" noResize="1" noEditPoints="1" noAdjustHandles="1" noChangeArrowheads="1" noChangeShapeType="1" noTextEdit="1"/>
              </p:cNvSpPr>
              <p:nvPr/>
            </p:nvSpPr>
            <p:spPr>
              <a:xfrm>
                <a:off x="7823290" y="4491966"/>
                <a:ext cx="735012" cy="504825"/>
              </a:xfrm>
              <a:prstGeom prst="rect">
                <a:avLst/>
              </a:prstGeom>
              <a:blipFill>
                <a:blip r:embed="rId14"/>
                <a:stretch>
                  <a:fillRect r="-826" b="-8434"/>
                </a:stretch>
              </a:blipFill>
              <a:ln w="38100">
                <a:noFill/>
                <a:miter/>
              </a:ln>
            </p:spPr>
            <p:txBody>
              <a:bodyPr/>
              <a:lstStyle/>
              <a:p>
                <a:r>
                  <a:rPr lang="zh-CN" altLang="en-US">
                    <a:noFill/>
                  </a:rPr>
                  <a:t> </a:t>
                </a:r>
              </a:p>
            </p:txBody>
          </p:sp>
        </mc:Fallback>
      </mc:AlternateContent>
      <p:sp>
        <p:nvSpPr>
          <p:cNvPr id="75" name="矩形 4"/>
          <p:cNvSpPr/>
          <p:nvPr/>
        </p:nvSpPr>
        <p:spPr>
          <a:xfrm>
            <a:off x="671513" y="925513"/>
            <a:ext cx="395288" cy="1444625"/>
          </a:xfrm>
          <a:prstGeom prst="rect">
            <a:avLst/>
          </a:prstGeom>
          <a:solidFill>
            <a:srgbClr val="0F6FC6"/>
          </a:solidFill>
          <a:ln w="25400" cap="flat" cmpd="sng" algn="ctr">
            <a:solidFill>
              <a:srgbClr val="0F6F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宋体" panose="02010600030101010101" pitchFamily="2" charset="-122"/>
              <a:cs typeface="+mn-cs"/>
            </a:endParaRPr>
          </a:p>
        </p:txBody>
      </p:sp>
      <p:sp>
        <p:nvSpPr>
          <p:cNvPr id="76" name="矩形 5"/>
          <p:cNvSpPr/>
          <p:nvPr/>
        </p:nvSpPr>
        <p:spPr>
          <a:xfrm>
            <a:off x="1543050" y="911225"/>
            <a:ext cx="431800" cy="1444625"/>
          </a:xfrm>
          <a:prstGeom prst="rect">
            <a:avLst/>
          </a:prstGeom>
          <a:solidFill>
            <a:srgbClr val="0F6FC6"/>
          </a:solidFill>
          <a:ln w="25400" cap="flat" cmpd="sng" algn="ctr">
            <a:solidFill>
              <a:srgbClr val="0F6F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宋体" panose="02010600030101010101" pitchFamily="2" charset="-122"/>
              <a:cs typeface="+mn-cs"/>
            </a:endParaRPr>
          </a:p>
        </p:txBody>
      </p:sp>
      <p:sp>
        <p:nvSpPr>
          <p:cNvPr id="77" name="矩形 6"/>
          <p:cNvSpPr/>
          <p:nvPr/>
        </p:nvSpPr>
        <p:spPr>
          <a:xfrm>
            <a:off x="3176588" y="911225"/>
            <a:ext cx="723900" cy="1439863"/>
          </a:xfrm>
          <a:prstGeom prst="rect">
            <a:avLst/>
          </a:prstGeom>
          <a:solidFill>
            <a:srgbClr val="0F6FC6"/>
          </a:solidFill>
          <a:ln w="25400" cap="flat" cmpd="sng" algn="ctr">
            <a:solidFill>
              <a:srgbClr val="0F6F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宋体" panose="02010600030101010101" pitchFamily="2" charset="-122"/>
              <a:cs typeface="+mn-cs"/>
            </a:endParaRPr>
          </a:p>
        </p:txBody>
      </p:sp>
      <p:sp>
        <p:nvSpPr>
          <p:cNvPr id="78" name="矩形 7"/>
          <p:cNvSpPr/>
          <p:nvPr/>
        </p:nvSpPr>
        <p:spPr>
          <a:xfrm>
            <a:off x="1985963" y="911225"/>
            <a:ext cx="1177925" cy="1444625"/>
          </a:xfrm>
          <a:prstGeom prst="rect">
            <a:avLst/>
          </a:prstGeom>
          <a:solidFill>
            <a:srgbClr val="0F6FC6"/>
          </a:solidFill>
          <a:ln w="25400" cap="flat" cmpd="sng" algn="ctr">
            <a:solidFill>
              <a:srgbClr val="0F6F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宋体" panose="02010600030101010101" pitchFamily="2" charset="-122"/>
              <a:cs typeface="+mn-cs"/>
            </a:endParaRPr>
          </a:p>
        </p:txBody>
      </p:sp>
      <p:grpSp>
        <p:nvGrpSpPr>
          <p:cNvPr id="2" name="组合 1">
            <a:extLst>
              <a:ext uri="{FF2B5EF4-FFF2-40B4-BE49-F238E27FC236}">
                <a16:creationId xmlns:a16="http://schemas.microsoft.com/office/drawing/2014/main" id="{1CD99044-5EA7-4B89-9963-439C9DC90B3B}"/>
              </a:ext>
            </a:extLst>
          </p:cNvPr>
          <p:cNvGrpSpPr/>
          <p:nvPr/>
        </p:nvGrpSpPr>
        <p:grpSpPr>
          <a:xfrm>
            <a:off x="35496" y="3536950"/>
            <a:ext cx="2844378" cy="1078463"/>
            <a:chOff x="35496" y="3536950"/>
            <a:chExt cx="2844378" cy="1078463"/>
          </a:xfrm>
        </p:grpSpPr>
        <mc:AlternateContent xmlns:mc="http://schemas.openxmlformats.org/markup-compatibility/2006" xmlns:a14="http://schemas.microsoft.com/office/drawing/2010/main">
          <mc:Choice Requires="a14">
            <p:sp>
              <p:nvSpPr>
                <p:cNvPr id="54" name="Object 14"/>
                <p:cNvSpPr txBox="1"/>
                <p:nvPr/>
              </p:nvSpPr>
              <p:spPr>
                <a:xfrm>
                  <a:off x="35496" y="4015338"/>
                  <a:ext cx="2844378" cy="600075"/>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𝜺</m:t>
                            </m:r>
                          </m:e>
                          <m:sub>
                            <m:r>
                              <a:rPr lang="zh-CN" altLang="en-US" sz="2400" b="1" i="0">
                                <a:solidFill>
                                  <a:srgbClr val="000000"/>
                                </a:solidFill>
                                <a:latin typeface="Cambria Math" panose="02040503050406030204" pitchFamily="18" charset="0"/>
                                <a:ea typeface="+mn-ea"/>
                              </a:rPr>
                              <m:t>𝐀</m:t>
                            </m:r>
                            <m:r>
                              <m:rPr>
                                <m:nor/>
                              </m:rPr>
                              <a:rPr lang="zh-CN" altLang="en-US" sz="2400" i="0">
                                <a:solidFill>
                                  <a:srgbClr val="000000"/>
                                </a:solidFill>
                                <a:latin typeface="+mn-ea"/>
                                <a:ea typeface="+mn-ea"/>
                              </a:rPr>
                              <m:t>区</m:t>
                            </m:r>
                          </m:sub>
                        </m:sSub>
                        <m:r>
                          <a:rPr lang="zh-CN" altLang="en-US" sz="2400" b="1"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𝜺</m:t>
                            </m:r>
                          </m:e>
                          <m:sub>
                            <m:r>
                              <a:rPr lang="zh-CN" altLang="en-US" sz="2400" b="1" i="1">
                                <a:solidFill>
                                  <a:srgbClr val="000000"/>
                                </a:solidFill>
                                <a:latin typeface="Cambria Math" panose="02040503050406030204" pitchFamily="18" charset="0"/>
                                <a:ea typeface="+mn-ea"/>
                              </a:rPr>
                              <m:t>𝒅</m:t>
                            </m:r>
                          </m:sub>
                        </m:sSub>
                        <m:r>
                          <a:rPr lang="zh-CN" altLang="en-US" sz="2400" b="1" i="1">
                            <a:solidFill>
                              <a:srgbClr val="000000"/>
                            </a:solidFill>
                            <a:latin typeface="Cambria Math" panose="02040503050406030204" pitchFamily="18" charset="0"/>
                            <a:ea typeface="+mn-ea"/>
                          </a:rPr>
                          <m:t>&gt;</m:t>
                        </m:r>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𝜺</m:t>
                            </m:r>
                          </m:e>
                          <m:sub>
                            <m:r>
                              <m:rPr>
                                <m:nor/>
                              </m:rPr>
                              <a:rPr lang="zh-CN" altLang="en-US" sz="2400" i="0">
                                <a:solidFill>
                                  <a:srgbClr val="000000"/>
                                </a:solidFill>
                                <a:latin typeface="+mn-ea"/>
                                <a:ea typeface="+mn-ea"/>
                              </a:rPr>
                              <m:t>其它区</m:t>
                            </m:r>
                          </m:sub>
                        </m:sSub>
                      </m:oMath>
                    </m:oMathPara>
                  </a14:m>
                  <a:endParaRPr lang="zh-CN" altLang="en-US" sz="2400" dirty="0">
                    <a:ea typeface="+mn-ea"/>
                    <a:cs typeface="Times New Roman" panose="02020603050405020304" pitchFamily="18" charset="0"/>
                  </a:endParaRPr>
                </a:p>
              </p:txBody>
            </p:sp>
          </mc:Choice>
          <mc:Fallback xmlns="">
            <p:sp>
              <p:nvSpPr>
                <p:cNvPr id="54" name="Object 14"/>
                <p:cNvSpPr txBox="1">
                  <a:spLocks noRot="1" noChangeAspect="1" noMove="1" noResize="1" noEditPoints="1" noAdjustHandles="1" noChangeArrowheads="1" noChangeShapeType="1" noTextEdit="1"/>
                </p:cNvSpPr>
                <p:nvPr/>
              </p:nvSpPr>
              <p:spPr>
                <a:xfrm>
                  <a:off x="35496" y="4015338"/>
                  <a:ext cx="2844378" cy="600075"/>
                </a:xfrm>
                <a:prstGeom prst="rect">
                  <a:avLst/>
                </a:prstGeom>
                <a:blipFill>
                  <a:blip r:embed="rId15"/>
                  <a:stretch>
                    <a:fillRect/>
                  </a:stretch>
                </a:blipFill>
                <a:ln w="38100">
                  <a:noFill/>
                  <a:miter/>
                </a:ln>
              </p:spPr>
              <p:txBody>
                <a:bodyPr/>
                <a:lstStyle/>
                <a:p>
                  <a:r>
                    <a:rPr lang="zh-CN" altLang="en-US">
                      <a:noFill/>
                    </a:rPr>
                    <a:t> </a:t>
                  </a:r>
                </a:p>
              </p:txBody>
            </p:sp>
          </mc:Fallback>
        </mc:AlternateContent>
        <p:sp>
          <p:nvSpPr>
            <p:cNvPr id="45" name="下箭头 20"/>
            <p:cNvSpPr/>
            <p:nvPr/>
          </p:nvSpPr>
          <p:spPr>
            <a:xfrm>
              <a:off x="1274763" y="3536950"/>
              <a:ext cx="285750" cy="5397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6" name="组合 5">
            <a:extLst>
              <a:ext uri="{FF2B5EF4-FFF2-40B4-BE49-F238E27FC236}">
                <a16:creationId xmlns:a16="http://schemas.microsoft.com/office/drawing/2014/main" id="{3DE08E78-F584-4FA6-8AF7-33B5CA64A089}"/>
              </a:ext>
            </a:extLst>
          </p:cNvPr>
          <p:cNvGrpSpPr/>
          <p:nvPr/>
        </p:nvGrpSpPr>
        <p:grpSpPr>
          <a:xfrm>
            <a:off x="580936" y="4460875"/>
            <a:ext cx="2324098" cy="1173554"/>
            <a:chOff x="580936" y="4460875"/>
            <a:chExt cx="2324098" cy="1173554"/>
          </a:xfrm>
        </p:grpSpPr>
        <mc:AlternateContent xmlns:mc="http://schemas.openxmlformats.org/markup-compatibility/2006" xmlns:a14="http://schemas.microsoft.com/office/drawing/2010/main">
          <mc:Choice Requires="a14">
            <p:sp>
              <p:nvSpPr>
                <p:cNvPr id="57" name="Object 15"/>
                <p:cNvSpPr txBox="1"/>
                <p:nvPr/>
              </p:nvSpPr>
              <p:spPr>
                <a:xfrm>
                  <a:off x="580936" y="4989904"/>
                  <a:ext cx="2324098" cy="6445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acc>
                              <m:accPr>
                                <m:chr m:val="⃑"/>
                                <m:ctrlPr>
                                  <a:rPr lang="zh-CN" altLang="en-US" sz="2200" i="1">
                                    <a:solidFill>
                                      <a:srgbClr val="000000"/>
                                    </a:solidFill>
                                    <a:latin typeface="Cambria Math" panose="02040503050406030204" pitchFamily="18" charset="0"/>
                                    <a:ea typeface="+mn-ea"/>
                                  </a:rPr>
                                </m:ctrlPr>
                              </m:accPr>
                              <m:e>
                                <m:r>
                                  <a:rPr lang="zh-CN" altLang="en-US" sz="2200" b="1" i="1">
                                    <a:solidFill>
                                      <a:srgbClr val="000000"/>
                                    </a:solidFill>
                                    <a:latin typeface="Cambria Math" panose="02040503050406030204" pitchFamily="18" charset="0"/>
                                    <a:ea typeface="+mn-ea"/>
                                  </a:rPr>
                                  <m:t>𝒗</m:t>
                                </m:r>
                              </m:e>
                            </m:acc>
                          </m:e>
                          <m:sub>
                            <m:r>
                              <a:rPr lang="zh-CN" altLang="en-US" sz="2200" b="1" i="0">
                                <a:solidFill>
                                  <a:srgbClr val="000000"/>
                                </a:solidFill>
                                <a:latin typeface="Cambria Math" panose="02040503050406030204" pitchFamily="18" charset="0"/>
                                <a:ea typeface="+mn-ea"/>
                              </a:rPr>
                              <m:t>𝐀</m:t>
                            </m:r>
                            <m:r>
                              <m:rPr>
                                <m:nor/>
                              </m:rPr>
                              <a:rPr lang="zh-CN" altLang="en-US" sz="2200" i="0">
                                <a:solidFill>
                                  <a:srgbClr val="000000"/>
                                </a:solidFill>
                                <a:latin typeface="+mn-ea"/>
                                <a:ea typeface="+mn-ea"/>
                              </a:rPr>
                              <m:t>区</m:t>
                            </m:r>
                          </m:sub>
                        </m:sSub>
                        <m:r>
                          <a:rPr lang="zh-CN" altLang="en-US" sz="2200" b="1" i="1">
                            <a:solidFill>
                              <a:srgbClr val="000000"/>
                            </a:solidFill>
                            <a:latin typeface="Cambria Math" panose="02040503050406030204" pitchFamily="18" charset="0"/>
                            <a:ea typeface="+mn-ea"/>
                          </a:rPr>
                          <m:t>&lt;</m:t>
                        </m:r>
                        <m:sSub>
                          <m:sSubPr>
                            <m:ctrlPr>
                              <a:rPr lang="zh-CN" altLang="en-US" sz="2200" i="1">
                                <a:solidFill>
                                  <a:srgbClr val="000000"/>
                                </a:solidFill>
                                <a:latin typeface="Cambria Math" panose="02040503050406030204" pitchFamily="18" charset="0"/>
                                <a:ea typeface="+mn-ea"/>
                              </a:rPr>
                            </m:ctrlPr>
                          </m:sSubPr>
                          <m:e>
                            <m:acc>
                              <m:accPr>
                                <m:chr m:val="⃑"/>
                                <m:ctrlPr>
                                  <a:rPr lang="zh-CN" altLang="en-US" sz="2200" i="1">
                                    <a:solidFill>
                                      <a:srgbClr val="000000"/>
                                    </a:solidFill>
                                    <a:latin typeface="Cambria Math" panose="02040503050406030204" pitchFamily="18" charset="0"/>
                                    <a:ea typeface="+mn-ea"/>
                                  </a:rPr>
                                </m:ctrlPr>
                              </m:accPr>
                              <m:e>
                                <m:r>
                                  <a:rPr lang="zh-CN" altLang="en-US" sz="2200" b="1" i="1">
                                    <a:solidFill>
                                      <a:srgbClr val="000000"/>
                                    </a:solidFill>
                                    <a:latin typeface="Cambria Math" panose="02040503050406030204" pitchFamily="18" charset="0"/>
                                    <a:ea typeface="+mn-ea"/>
                                  </a:rPr>
                                  <m:t>𝒗</m:t>
                                </m:r>
                              </m:e>
                            </m:acc>
                          </m:e>
                          <m:sub>
                            <m:r>
                              <m:rPr>
                                <m:nor/>
                              </m:rPr>
                              <a:rPr lang="zh-CN" altLang="en-US" sz="2200" i="0" spc="-150">
                                <a:solidFill>
                                  <a:srgbClr val="000000"/>
                                </a:solidFill>
                                <a:latin typeface="+mn-ea"/>
                                <a:ea typeface="+mn-ea"/>
                              </a:rPr>
                              <m:t>其它区</m:t>
                            </m:r>
                          </m:sub>
                        </m:sSub>
                      </m:oMath>
                    </m:oMathPara>
                  </a14:m>
                  <a:endParaRPr lang="zh-CN" altLang="en-US" sz="2200" dirty="0">
                    <a:ea typeface="+mn-ea"/>
                    <a:cs typeface="Times New Roman" panose="02020603050405020304" pitchFamily="18" charset="0"/>
                  </a:endParaRPr>
                </a:p>
              </p:txBody>
            </p:sp>
          </mc:Choice>
          <mc:Fallback xmlns="">
            <p:sp>
              <p:nvSpPr>
                <p:cNvPr id="57" name="Object 15"/>
                <p:cNvSpPr txBox="1">
                  <a:spLocks noRot="1" noChangeAspect="1" noMove="1" noResize="1" noEditPoints="1" noAdjustHandles="1" noChangeArrowheads="1" noChangeShapeType="1" noTextEdit="1"/>
                </p:cNvSpPr>
                <p:nvPr/>
              </p:nvSpPr>
              <p:spPr>
                <a:xfrm>
                  <a:off x="580936" y="4989904"/>
                  <a:ext cx="2324098" cy="644525"/>
                </a:xfrm>
                <a:prstGeom prst="rect">
                  <a:avLst/>
                </a:prstGeom>
                <a:blipFill>
                  <a:blip r:embed="rId16"/>
                  <a:stretch>
                    <a:fillRect/>
                  </a:stretch>
                </a:blipFill>
                <a:ln w="38100">
                  <a:noFill/>
                  <a:miter/>
                </a:ln>
              </p:spPr>
              <p:txBody>
                <a:bodyPr/>
                <a:lstStyle/>
                <a:p>
                  <a:r>
                    <a:rPr lang="zh-CN" altLang="en-US">
                      <a:noFill/>
                    </a:rPr>
                    <a:t> </a:t>
                  </a:r>
                </a:p>
              </p:txBody>
            </p:sp>
          </mc:Fallback>
        </mc:AlternateContent>
        <p:sp>
          <p:nvSpPr>
            <p:cNvPr id="46" name="下箭头 20"/>
            <p:cNvSpPr/>
            <p:nvPr/>
          </p:nvSpPr>
          <p:spPr>
            <a:xfrm>
              <a:off x="1274763" y="4460875"/>
              <a:ext cx="285750" cy="5397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7" name="组合 6">
            <a:extLst>
              <a:ext uri="{FF2B5EF4-FFF2-40B4-BE49-F238E27FC236}">
                <a16:creationId xmlns:a16="http://schemas.microsoft.com/office/drawing/2014/main" id="{0815E0D4-38FA-4E54-BF30-68D11B5AD51A}"/>
              </a:ext>
            </a:extLst>
          </p:cNvPr>
          <p:cNvGrpSpPr/>
          <p:nvPr/>
        </p:nvGrpSpPr>
        <p:grpSpPr>
          <a:xfrm>
            <a:off x="804863" y="5429250"/>
            <a:ext cx="1214438" cy="992188"/>
            <a:chOff x="804863" y="5429250"/>
            <a:chExt cx="1214438" cy="992188"/>
          </a:xfrm>
        </p:grpSpPr>
        <p:sp>
          <p:nvSpPr>
            <p:cNvPr id="63" name="TextBox 62"/>
            <p:cNvSpPr txBox="1">
              <a:spLocks noChangeArrowheads="1"/>
            </p:cNvSpPr>
            <p:nvPr/>
          </p:nvSpPr>
          <p:spPr bwMode="auto">
            <a:xfrm>
              <a:off x="804863" y="5959475"/>
              <a:ext cx="1214438" cy="4619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latin typeface="宋体" panose="02010600030101010101" pitchFamily="2" charset="-122"/>
                  <a:ea typeface="宋体" panose="02010600030101010101" pitchFamily="2" charset="-122"/>
                  <a:cs typeface="+mn-cs"/>
                </a:rPr>
                <a:t>偶极畴</a:t>
              </a:r>
            </a:p>
          </p:txBody>
        </p:sp>
        <p:sp>
          <p:nvSpPr>
            <p:cNvPr id="47" name="下箭头 20"/>
            <p:cNvSpPr/>
            <p:nvPr/>
          </p:nvSpPr>
          <p:spPr>
            <a:xfrm>
              <a:off x="1274763" y="5429250"/>
              <a:ext cx="285750" cy="5397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8" name="组合 7">
            <a:extLst>
              <a:ext uri="{FF2B5EF4-FFF2-40B4-BE49-F238E27FC236}">
                <a16:creationId xmlns:a16="http://schemas.microsoft.com/office/drawing/2014/main" id="{118C4CB2-5670-465F-809A-B7F17BD770EB}"/>
              </a:ext>
            </a:extLst>
          </p:cNvPr>
          <p:cNvGrpSpPr/>
          <p:nvPr/>
        </p:nvGrpSpPr>
        <p:grpSpPr>
          <a:xfrm>
            <a:off x="2025650" y="5951538"/>
            <a:ext cx="2981325" cy="461963"/>
            <a:chOff x="2025650" y="5951538"/>
            <a:chExt cx="2981325" cy="461963"/>
          </a:xfrm>
        </p:grpSpPr>
        <p:sp>
          <p:nvSpPr>
            <p:cNvPr id="61" name="TextBox 60"/>
            <p:cNvSpPr txBox="1">
              <a:spLocks noChangeArrowheads="1"/>
            </p:cNvSpPr>
            <p:nvPr/>
          </p:nvSpPr>
          <p:spPr bwMode="auto">
            <a:xfrm>
              <a:off x="3321050" y="5951538"/>
              <a:ext cx="1685925" cy="4619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latin typeface="宋体" panose="02010600030101010101" pitchFamily="2" charset="-122"/>
                  <a:ea typeface="宋体" panose="02010600030101010101" pitchFamily="2" charset="-122"/>
                  <a:cs typeface="+mn-cs"/>
                </a:rPr>
                <a:t>高场畴区</a:t>
              </a:r>
            </a:p>
          </p:txBody>
        </p:sp>
        <p:sp>
          <p:nvSpPr>
            <p:cNvPr id="48" name="下箭头 20"/>
            <p:cNvSpPr/>
            <p:nvPr/>
          </p:nvSpPr>
          <p:spPr>
            <a:xfrm rot="-5400000">
              <a:off x="2584450" y="5513388"/>
              <a:ext cx="285750" cy="14033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9" name="组合 8">
            <a:extLst>
              <a:ext uri="{FF2B5EF4-FFF2-40B4-BE49-F238E27FC236}">
                <a16:creationId xmlns:a16="http://schemas.microsoft.com/office/drawing/2014/main" id="{C83BE5C5-22CF-49F3-9ABE-32936A9C6CBC}"/>
              </a:ext>
            </a:extLst>
          </p:cNvPr>
          <p:cNvGrpSpPr/>
          <p:nvPr/>
        </p:nvGrpSpPr>
        <p:grpSpPr>
          <a:xfrm>
            <a:off x="3257550" y="3843338"/>
            <a:ext cx="2028825" cy="2111375"/>
            <a:chOff x="3257550" y="3843338"/>
            <a:chExt cx="2028825" cy="2111375"/>
          </a:xfrm>
        </p:grpSpPr>
        <p:sp>
          <p:nvSpPr>
            <p:cNvPr id="67" name="TextBox 66"/>
            <p:cNvSpPr txBox="1">
              <a:spLocks noChangeArrowheads="1"/>
            </p:cNvSpPr>
            <p:nvPr/>
          </p:nvSpPr>
          <p:spPr bwMode="auto">
            <a:xfrm>
              <a:off x="3257550" y="3843338"/>
              <a:ext cx="2028825" cy="8302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latin typeface="宋体" panose="02010600030101010101" pitchFamily="2" charset="-122"/>
                  <a:ea typeface="宋体" panose="02010600030101010101" pitchFamily="2" charset="-122"/>
                  <a:cs typeface="+mn-cs"/>
                </a:rPr>
                <a:t>高场畴边漂移，电场边增加</a:t>
              </a:r>
            </a:p>
          </p:txBody>
        </p:sp>
        <p:sp>
          <p:nvSpPr>
            <p:cNvPr id="49" name="下箭头 20"/>
            <p:cNvSpPr/>
            <p:nvPr/>
          </p:nvSpPr>
          <p:spPr>
            <a:xfrm rot="10800000">
              <a:off x="3978275" y="4657725"/>
              <a:ext cx="285750" cy="1296988"/>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10" name="组合 9">
            <a:extLst>
              <a:ext uri="{FF2B5EF4-FFF2-40B4-BE49-F238E27FC236}">
                <a16:creationId xmlns:a16="http://schemas.microsoft.com/office/drawing/2014/main" id="{8A8E393B-8EB4-46F8-9F5E-8F2EFBFE5771}"/>
              </a:ext>
            </a:extLst>
          </p:cNvPr>
          <p:cNvGrpSpPr/>
          <p:nvPr/>
        </p:nvGrpSpPr>
        <p:grpSpPr>
          <a:xfrm>
            <a:off x="5233987" y="3664270"/>
            <a:ext cx="3874516" cy="863283"/>
            <a:chOff x="5233987" y="3664270"/>
            <a:chExt cx="3874516" cy="863283"/>
          </a:xfrm>
        </p:grpSpPr>
        <p:grpSp>
          <p:nvGrpSpPr>
            <p:cNvPr id="5" name="Group 58"/>
            <p:cNvGrpSpPr/>
            <p:nvPr/>
          </p:nvGrpSpPr>
          <p:grpSpPr>
            <a:xfrm>
              <a:off x="6834482" y="3664270"/>
              <a:ext cx="2274021" cy="863283"/>
              <a:chOff x="7120260" y="3636539"/>
              <a:chExt cx="2274024" cy="864031"/>
            </a:xfrm>
          </p:grpSpPr>
          <p:sp>
            <p:nvSpPr>
              <p:cNvPr id="71" name="TextBox 70"/>
              <p:cNvSpPr txBox="1">
                <a:spLocks noChangeArrowheads="1"/>
              </p:cNvSpPr>
              <p:nvPr/>
            </p:nvSpPr>
            <p:spPr bwMode="auto">
              <a:xfrm>
                <a:off x="7358091" y="4038207"/>
                <a:ext cx="1357314" cy="4623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ea typeface="+mn-ea"/>
                    <a:cs typeface="Times New Roman" panose="02020603050405020304" pitchFamily="18" charset="0"/>
                  </a:rPr>
                  <a:t>稳态畴</a:t>
                </a:r>
              </a:p>
            </p:txBody>
          </p:sp>
          <mc:AlternateContent xmlns:mc="http://schemas.openxmlformats.org/markup-compatibility/2006" xmlns:a14="http://schemas.microsoft.com/office/drawing/2010/main">
            <mc:Choice Requires="a14">
              <p:sp>
                <p:nvSpPr>
                  <p:cNvPr id="147490" name="Object 17"/>
                  <p:cNvSpPr txBox="1"/>
                  <p:nvPr/>
                </p:nvSpPr>
                <p:spPr>
                  <a:xfrm>
                    <a:off x="7120260" y="3636539"/>
                    <a:ext cx="2274024" cy="62936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acc>
                                <m:accPr>
                                  <m:chr m:val="⃑"/>
                                  <m:ctrlPr>
                                    <a:rPr lang="zh-CN" altLang="en-US" sz="2200" i="1">
                                      <a:solidFill>
                                        <a:srgbClr val="000000"/>
                                      </a:solidFill>
                                      <a:latin typeface="Cambria Math" panose="02040503050406030204" pitchFamily="18" charset="0"/>
                                      <a:ea typeface="+mn-ea"/>
                                    </a:rPr>
                                  </m:ctrlPr>
                                </m:accPr>
                                <m:e>
                                  <m:r>
                                    <a:rPr lang="zh-CN" altLang="en-US" sz="2200" b="1" i="1">
                                      <a:solidFill>
                                        <a:srgbClr val="000000"/>
                                      </a:solidFill>
                                      <a:latin typeface="Cambria Math" panose="02040503050406030204" pitchFamily="18" charset="0"/>
                                      <a:ea typeface="+mn-ea"/>
                                    </a:rPr>
                                    <m:t>𝒗</m:t>
                                  </m:r>
                                </m:e>
                              </m:acc>
                            </m:e>
                            <m:sub>
                              <m:r>
                                <a:rPr lang="zh-CN" altLang="en-US" sz="2200" b="1" i="1">
                                  <a:solidFill>
                                    <a:srgbClr val="000000"/>
                                  </a:solidFill>
                                  <a:latin typeface="Cambria Math" panose="02040503050406030204" pitchFamily="18" charset="0"/>
                                  <a:ea typeface="+mn-ea"/>
                                </a:rPr>
                                <m:t>𝑨</m:t>
                              </m:r>
                              <m:r>
                                <m:rPr>
                                  <m:nor/>
                                </m:rPr>
                                <a:rPr lang="zh-CN" altLang="en-US" sz="2200" i="0">
                                  <a:solidFill>
                                    <a:srgbClr val="000000"/>
                                  </a:solidFill>
                                  <a:latin typeface="+mn-ea"/>
                                  <a:ea typeface="+mn-ea"/>
                                </a:rPr>
                                <m:t>区</m:t>
                              </m:r>
                            </m:sub>
                          </m:sSub>
                          <m:r>
                            <a:rPr lang="zh-CN" altLang="en-US" sz="2200" b="1"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acc>
                                <m:accPr>
                                  <m:chr m:val="⃑"/>
                                  <m:ctrlPr>
                                    <a:rPr lang="zh-CN" altLang="en-US" sz="2200" i="1">
                                      <a:solidFill>
                                        <a:srgbClr val="000000"/>
                                      </a:solidFill>
                                      <a:latin typeface="Cambria Math" panose="02040503050406030204" pitchFamily="18" charset="0"/>
                                      <a:ea typeface="+mn-ea"/>
                                    </a:rPr>
                                  </m:ctrlPr>
                                </m:accPr>
                                <m:e>
                                  <m:r>
                                    <a:rPr lang="zh-CN" altLang="en-US" sz="2200" b="1" i="1">
                                      <a:solidFill>
                                        <a:srgbClr val="000000"/>
                                      </a:solidFill>
                                      <a:latin typeface="Cambria Math" panose="02040503050406030204" pitchFamily="18" charset="0"/>
                                      <a:ea typeface="+mn-ea"/>
                                    </a:rPr>
                                    <m:t>𝒗</m:t>
                                  </m:r>
                                </m:e>
                              </m:acc>
                            </m:e>
                            <m:sub>
                              <m:r>
                                <m:rPr>
                                  <m:nor/>
                                </m:rPr>
                                <a:rPr lang="zh-CN" altLang="en-US" sz="2200" i="0">
                                  <a:solidFill>
                                    <a:srgbClr val="000000"/>
                                  </a:solidFill>
                                  <a:latin typeface="+mn-ea"/>
                                  <a:ea typeface="+mn-ea"/>
                                </a:rPr>
                                <m:t>其它区</m:t>
                              </m:r>
                            </m:sub>
                          </m:sSub>
                        </m:oMath>
                      </m:oMathPara>
                    </a14:m>
                    <a:endParaRPr lang="zh-CN" altLang="en-US" sz="2200" dirty="0">
                      <a:ea typeface="+mn-ea"/>
                      <a:cs typeface="Times New Roman" panose="02020603050405020304" pitchFamily="18" charset="0"/>
                    </a:endParaRPr>
                  </a:p>
                </p:txBody>
              </p:sp>
            </mc:Choice>
            <mc:Fallback xmlns="">
              <p:sp>
                <p:nvSpPr>
                  <p:cNvPr id="147490" name="Object 17"/>
                  <p:cNvSpPr txBox="1">
                    <a:spLocks noRot="1" noChangeAspect="1" noMove="1" noResize="1" noEditPoints="1" noAdjustHandles="1" noChangeArrowheads="1" noChangeShapeType="1" noTextEdit="1"/>
                  </p:cNvSpPr>
                  <p:nvPr/>
                </p:nvSpPr>
                <p:spPr>
                  <a:xfrm>
                    <a:off x="7120260" y="3636539"/>
                    <a:ext cx="2274024" cy="629369"/>
                  </a:xfrm>
                  <a:prstGeom prst="rect">
                    <a:avLst/>
                  </a:prstGeom>
                  <a:blipFill>
                    <a:blip r:embed="rId12"/>
                    <a:stretch>
                      <a:fillRect/>
                    </a:stretch>
                  </a:blipFill>
                  <a:ln w="38100">
                    <a:noFill/>
                    <a:miter/>
                  </a:ln>
                </p:spPr>
                <p:txBody>
                  <a:bodyPr/>
                  <a:lstStyle/>
                  <a:p>
                    <a:r>
                      <a:rPr lang="zh-CN" altLang="en-US">
                        <a:noFill/>
                      </a:rPr>
                      <a:t> </a:t>
                    </a:r>
                  </a:p>
                </p:txBody>
              </p:sp>
            </mc:Fallback>
          </mc:AlternateContent>
        </p:grpSp>
        <p:sp>
          <p:nvSpPr>
            <p:cNvPr id="50" name="下箭头 20"/>
            <p:cNvSpPr/>
            <p:nvPr/>
          </p:nvSpPr>
          <p:spPr>
            <a:xfrm rot="-5400000">
              <a:off x="6080919" y="3296444"/>
              <a:ext cx="285750" cy="1979613"/>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11" name="组合 10">
            <a:extLst>
              <a:ext uri="{FF2B5EF4-FFF2-40B4-BE49-F238E27FC236}">
                <a16:creationId xmlns:a16="http://schemas.microsoft.com/office/drawing/2014/main" id="{B4DC9B0B-B2F8-4ECC-8E4C-E5418F65C209}"/>
              </a:ext>
            </a:extLst>
          </p:cNvPr>
          <p:cNvGrpSpPr/>
          <p:nvPr/>
        </p:nvGrpSpPr>
        <p:grpSpPr>
          <a:xfrm>
            <a:off x="6264275" y="4497388"/>
            <a:ext cx="3014663" cy="976313"/>
            <a:chOff x="6264275" y="4497388"/>
            <a:chExt cx="3014663" cy="976313"/>
          </a:xfrm>
        </p:grpSpPr>
        <p:sp>
          <p:nvSpPr>
            <p:cNvPr id="68" name="TextBox 67"/>
            <p:cNvSpPr txBox="1">
              <a:spLocks noChangeArrowheads="1"/>
            </p:cNvSpPr>
            <p:nvPr/>
          </p:nvSpPr>
          <p:spPr bwMode="auto">
            <a:xfrm>
              <a:off x="6264275" y="5011738"/>
              <a:ext cx="3014663" cy="4619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latin typeface="宋体" panose="02010600030101010101" pitchFamily="2" charset="-122"/>
                  <a:ea typeface="宋体" panose="02010600030101010101" pitchFamily="2" charset="-122"/>
                  <a:cs typeface="+mn-cs"/>
                </a:rPr>
                <a:t>稳态畴漂移到阳极</a:t>
              </a:r>
            </a:p>
          </p:txBody>
        </p:sp>
        <p:sp>
          <p:nvSpPr>
            <p:cNvPr id="64" name="下箭头 20"/>
            <p:cNvSpPr/>
            <p:nvPr/>
          </p:nvSpPr>
          <p:spPr>
            <a:xfrm>
              <a:off x="7613650" y="4497388"/>
              <a:ext cx="285750" cy="5397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12" name="组合 11">
            <a:extLst>
              <a:ext uri="{FF2B5EF4-FFF2-40B4-BE49-F238E27FC236}">
                <a16:creationId xmlns:a16="http://schemas.microsoft.com/office/drawing/2014/main" id="{42AA2BC5-147C-40EB-9DE1-053B30D9E210}"/>
              </a:ext>
            </a:extLst>
          </p:cNvPr>
          <p:cNvGrpSpPr/>
          <p:nvPr/>
        </p:nvGrpSpPr>
        <p:grpSpPr>
          <a:xfrm>
            <a:off x="6553200" y="5461000"/>
            <a:ext cx="2428875" cy="965201"/>
            <a:chOff x="6553200" y="5461000"/>
            <a:chExt cx="2428875" cy="965201"/>
          </a:xfrm>
        </p:grpSpPr>
        <p:sp>
          <p:nvSpPr>
            <p:cNvPr id="65" name="下箭头 20"/>
            <p:cNvSpPr/>
            <p:nvPr/>
          </p:nvSpPr>
          <p:spPr>
            <a:xfrm>
              <a:off x="7613650" y="5461000"/>
              <a:ext cx="285750" cy="5397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sp>
          <p:nvSpPr>
            <p:cNvPr id="73" name="TextBox 72"/>
            <p:cNvSpPr txBox="1">
              <a:spLocks noChangeArrowheads="1"/>
            </p:cNvSpPr>
            <p:nvPr/>
          </p:nvSpPr>
          <p:spPr bwMode="auto">
            <a:xfrm>
              <a:off x="6553200" y="5964238"/>
              <a:ext cx="2428875" cy="461963"/>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400" kern="0" cap="none" spc="0" normalizeH="0" baseline="0" noProof="0" dirty="0">
                  <a:solidFill>
                    <a:sysClr val="windowText" lastClr="000000"/>
                  </a:solidFill>
                  <a:latin typeface="宋体" panose="02010600030101010101" pitchFamily="2" charset="-122"/>
                  <a:ea typeface="宋体" panose="02010600030101010101" pitchFamily="2" charset="-122"/>
                  <a:cs typeface="+mn-cs"/>
                </a:rPr>
                <a:t>其它区电场增加</a:t>
              </a:r>
            </a:p>
          </p:txBody>
        </p:sp>
      </p:grpSp>
      <p:sp>
        <p:nvSpPr>
          <p:cNvPr id="80" name="TextBox 79"/>
          <p:cNvSpPr txBox="1">
            <a:spLocks noChangeArrowheads="1"/>
          </p:cNvSpPr>
          <p:nvPr/>
        </p:nvSpPr>
        <p:spPr bwMode="auto">
          <a:xfrm>
            <a:off x="6557963" y="6375400"/>
            <a:ext cx="2428875" cy="369888"/>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en-US" altLang="zh-CN" sz="1800" kern="0" cap="none" spc="0" normalizeH="0" baseline="0" noProof="0" dirty="0">
                <a:solidFill>
                  <a:srgbClr val="FF0000"/>
                </a:solidFill>
                <a:latin typeface="宋体" panose="02010600030101010101" pitchFamily="2" charset="-122"/>
                <a:ea typeface="宋体" panose="02010600030101010101" pitchFamily="2" charset="-122"/>
                <a:cs typeface="+mn-cs"/>
              </a:rPr>
              <a:t>(</a:t>
            </a:r>
            <a:r>
              <a:rPr kumimoji="0" lang="zh-CN" altLang="en-US" sz="1800" kern="0" cap="none" spc="0" normalizeH="0" baseline="0" noProof="0" dirty="0">
                <a:solidFill>
                  <a:srgbClr val="FF0000"/>
                </a:solidFill>
                <a:latin typeface="宋体" panose="02010600030101010101" pitchFamily="2" charset="-122"/>
                <a:ea typeface="宋体" panose="02010600030101010101" pitchFamily="2" charset="-122"/>
                <a:cs typeface="+mn-cs"/>
              </a:rPr>
              <a:t>完成一个周期</a:t>
            </a:r>
            <a:r>
              <a:rPr kumimoji="0" lang="en-US" altLang="zh-CN" sz="1800" kern="0" cap="none" spc="0" normalizeH="0" baseline="0" noProof="0" dirty="0">
                <a:solidFill>
                  <a:srgbClr val="FF0000"/>
                </a:solidFill>
                <a:latin typeface="宋体" panose="02010600030101010101" pitchFamily="2" charset="-122"/>
                <a:ea typeface="宋体" panose="02010600030101010101" pitchFamily="2" charset="-122"/>
                <a:cs typeface="+mn-cs"/>
              </a:rPr>
              <a:t>)</a:t>
            </a:r>
            <a:endParaRPr kumimoji="0" lang="zh-CN" altLang="en-US" sz="1800" kern="0" cap="none" spc="0" normalizeH="0" baseline="0" noProof="0" dirty="0">
              <a:solidFill>
                <a:srgbClr val="FF0000"/>
              </a:solidFill>
              <a:latin typeface="宋体" panose="02010600030101010101" pitchFamily="2" charset="-122"/>
              <a:ea typeface="宋体" panose="02010600030101010101" pitchFamily="2" charset="-122"/>
              <a:cs typeface="+mn-cs"/>
            </a:endParaRPr>
          </a:p>
        </p:txBody>
      </p:sp>
      <p:cxnSp>
        <p:nvCxnSpPr>
          <p:cNvPr id="55" name="Straight Connector 54"/>
          <p:cNvCxnSpPr/>
          <p:nvPr/>
        </p:nvCxnSpPr>
        <p:spPr>
          <a:xfrm rot="5400000" flipH="1" flipV="1">
            <a:off x="5797550" y="2347913"/>
            <a:ext cx="1584325" cy="1587"/>
          </a:xfrm>
          <a:prstGeom prst="line">
            <a:avLst/>
          </a:prstGeom>
          <a:ln w="31750" cap="flat" cmpd="sng">
            <a:solidFill>
              <a:srgbClr val="CC00CC"/>
            </a:solidFill>
            <a:prstDash val="lgDash"/>
            <a:headEnd type="none" w="med" len="med"/>
            <a:tailEnd type="none" w="med" len="med"/>
          </a:ln>
        </p:spPr>
      </p:cxnSp>
      <p:cxnSp>
        <p:nvCxnSpPr>
          <p:cNvPr id="56" name="Straight Connector 55"/>
          <p:cNvCxnSpPr/>
          <p:nvPr/>
        </p:nvCxnSpPr>
        <p:spPr>
          <a:xfrm rot="5400000" flipH="1" flipV="1">
            <a:off x="6172200" y="2481263"/>
            <a:ext cx="1260475" cy="1587"/>
          </a:xfrm>
          <a:prstGeom prst="line">
            <a:avLst/>
          </a:prstGeom>
          <a:ln w="31750" cap="flat" cmpd="sng">
            <a:solidFill>
              <a:srgbClr val="CC00CC"/>
            </a:solidFill>
            <a:prstDash val="lgDash"/>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75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par>
                                <p:cTn id="24" presetID="22" presetClass="entr" presetSubtype="4"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7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7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7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repeatCount="indefinite" accel="50000" decel="50000" autoRev="1" fill="hold" nodeType="clickEffect">
                                  <p:stCondLst>
                                    <p:cond delay="0"/>
                                  </p:stCondLst>
                                  <p:childTnLst>
                                    <p:animMotion origin="layout" path="M -0.00191 0.00023 L -0.09635 0.00023 " pathEditMode="relative" rAng="0" ptsTypes="AA">
                                      <p:cBhvr>
                                        <p:cTn id="66" dur="5000" fill="hold"/>
                                        <p:tgtEl>
                                          <p:spTgt spid="55"/>
                                        </p:tgtEl>
                                        <p:attrNameLst>
                                          <p:attrName>ppt_x</p:attrName>
                                          <p:attrName>ppt_y</p:attrName>
                                        </p:attrNameLst>
                                      </p:cBhvr>
                                      <p:rCtr x="-4700" y="0"/>
                                    </p:animMotion>
                                  </p:childTnLst>
                                </p:cTn>
                              </p:par>
                              <p:par>
                                <p:cTn id="67" presetID="0" presetClass="path" presetSubtype="0" repeatCount="indefinite" accel="50000" decel="50000" autoRev="1" fill="hold" nodeType="withEffect">
                                  <p:stCondLst>
                                    <p:cond delay="0"/>
                                  </p:stCondLst>
                                  <p:childTnLst>
                                    <p:animMotion origin="layout" path="M -0.00156 0.00139 L 0.14809 0.00139 " pathEditMode="relative" rAng="0" ptsTypes="AA">
                                      <p:cBhvr>
                                        <p:cTn id="68" dur="5000" fill="hold"/>
                                        <p:tgtEl>
                                          <p:spTgt spid="56"/>
                                        </p:tgtEl>
                                        <p:attrNameLst>
                                          <p:attrName>ppt_x</p:attrName>
                                          <p:attrName>ppt_y</p:attrName>
                                        </p:attrNameLst>
                                      </p:cBhvr>
                                      <p:rCtr x="7500" y="0"/>
                                    </p:animMotion>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left)">
                                      <p:cBhvr>
                                        <p:cTn id="73" dur="5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left)">
                                      <p:cBhvr>
                                        <p:cTn id="78" dur="75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wipe(left)">
                                      <p:cBhvr>
                                        <p:cTn id="83" dur="500"/>
                                        <p:tgtEl>
                                          <p:spTgt spid="7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wipe(up)">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up)">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0"/>
                                        </p:tgtEl>
                                        <p:attrNameLst>
                                          <p:attrName>style.visibility</p:attrName>
                                        </p:attrNameLst>
                                      </p:cBhvr>
                                      <p:to>
                                        <p:strVal val="visible"/>
                                      </p:to>
                                    </p:set>
                                    <p:anim calcmode="lin" valueType="num">
                                      <p:cBhvr additive="base">
                                        <p:cTn id="98" dur="500" fill="hold"/>
                                        <p:tgtEl>
                                          <p:spTgt spid="80"/>
                                        </p:tgtEl>
                                        <p:attrNameLst>
                                          <p:attrName>ppt_x</p:attrName>
                                        </p:attrNameLst>
                                      </p:cBhvr>
                                      <p:tavLst>
                                        <p:tav tm="0">
                                          <p:val>
                                            <p:strVal val="#ppt_x"/>
                                          </p:val>
                                        </p:tav>
                                        <p:tav tm="100000">
                                          <p:val>
                                            <p:strVal val="#ppt_x"/>
                                          </p:val>
                                        </p:tav>
                                      </p:tavLst>
                                    </p:anim>
                                    <p:anim calcmode="lin" valueType="num">
                                      <p:cBhvr additive="base">
                                        <p:cTn id="9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4" grpId="0"/>
      <p:bldP spid="75" grpId="0" animBg="1"/>
      <p:bldP spid="76" grpId="0" animBg="1"/>
      <p:bldP spid="77" grpId="0" animBg="1"/>
      <p:bldP spid="78" grpId="0" animBg="1"/>
      <p:bldP spid="8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148483" name="Group 5"/>
          <p:cNvGrpSpPr/>
          <p:nvPr/>
        </p:nvGrpSpPr>
        <p:grpSpPr>
          <a:xfrm>
            <a:off x="0" y="315913"/>
            <a:ext cx="5759450" cy="808037"/>
            <a:chOff x="0" y="315913"/>
            <a:chExt cx="4214810" cy="684212"/>
          </a:xfrm>
        </p:grpSpPr>
        <p:sp>
          <p:nvSpPr>
            <p:cNvPr id="148494" name="Oval 14"/>
            <p:cNvSpPr/>
            <p:nvPr/>
          </p:nvSpPr>
          <p:spPr>
            <a:xfrm>
              <a:off x="0" y="315913"/>
              <a:ext cx="4214810" cy="684212"/>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05487" name="Rectangle 15"/>
            <p:cNvSpPr>
              <a:spLocks noChangeArrowheads="1"/>
            </p:cNvSpPr>
            <p:nvPr/>
          </p:nvSpPr>
          <p:spPr bwMode="auto">
            <a:xfrm>
              <a:off x="245129" y="393878"/>
              <a:ext cx="3826787" cy="496020"/>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载流子的扩散</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(diffusion)</a:t>
              </a:r>
              <a:endPar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7" name="Text Box 5"/>
          <p:cNvSpPr txBox="1"/>
          <p:nvPr/>
        </p:nvSpPr>
        <p:spPr>
          <a:xfrm>
            <a:off x="571500" y="1222375"/>
            <a:ext cx="764381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FF0000"/>
                </a:solidFill>
                <a:latin typeface="宋体" panose="02010600030101010101" pitchFamily="2" charset="-122"/>
              </a:rPr>
              <a:t>扩散：</a:t>
            </a:r>
            <a:r>
              <a:rPr lang="zh-CN" altLang="en-US" sz="2800" b="1" dirty="0">
                <a:solidFill>
                  <a:srgbClr val="001010"/>
                </a:solidFill>
                <a:latin typeface="宋体" panose="02010600030101010101" pitchFamily="2" charset="-122"/>
              </a:rPr>
              <a:t>载流子依靠</a:t>
            </a:r>
            <a:r>
              <a:rPr lang="zh-CN" altLang="en-US" sz="2800" b="1" dirty="0">
                <a:solidFill>
                  <a:srgbClr val="FF0000"/>
                </a:solidFill>
                <a:latin typeface="宋体" panose="02010600030101010101" pitchFamily="2" charset="-122"/>
              </a:rPr>
              <a:t>浓度梯度</a:t>
            </a:r>
            <a:r>
              <a:rPr lang="zh-CN" altLang="en-US" sz="2800" b="1" dirty="0">
                <a:solidFill>
                  <a:srgbClr val="001010"/>
                </a:solidFill>
                <a:latin typeface="宋体" panose="02010600030101010101" pitchFamily="2" charset="-122"/>
              </a:rPr>
              <a:t>所产生的</a:t>
            </a:r>
            <a:r>
              <a:rPr lang="zh-CN" altLang="en-US" sz="2800" b="1" dirty="0">
                <a:solidFill>
                  <a:srgbClr val="FF0000"/>
                </a:solidFill>
                <a:latin typeface="宋体" panose="02010600030101010101" pitchFamily="2" charset="-122"/>
              </a:rPr>
              <a:t>定向</a:t>
            </a:r>
            <a:r>
              <a:rPr lang="zh-CN" altLang="en-US" sz="2800" b="1" dirty="0">
                <a:solidFill>
                  <a:srgbClr val="001010"/>
                </a:solidFill>
                <a:latin typeface="宋体" panose="02010600030101010101" pitchFamily="2" charset="-122"/>
              </a:rPr>
              <a:t>运动</a:t>
            </a:r>
            <a:endParaRPr lang="zh-CN" altLang="en-US" sz="2800" b="1" dirty="0">
              <a:solidFill>
                <a:schemeClr val="accent2"/>
              </a:solidFill>
              <a:latin typeface="宋体" panose="02010600030101010101" pitchFamily="2" charset="-122"/>
            </a:endParaRPr>
          </a:p>
        </p:txBody>
      </p:sp>
      <p:graphicFrame>
        <p:nvGraphicFramePr>
          <p:cNvPr id="148485" name="Object 5"/>
          <p:cNvGraphicFramePr>
            <a:graphicFrameLocks noChangeAspect="1"/>
          </p:cNvGraphicFramePr>
          <p:nvPr/>
        </p:nvGraphicFramePr>
        <p:xfrm>
          <a:off x="5983288" y="1857375"/>
          <a:ext cx="3160712" cy="2928938"/>
        </p:xfrm>
        <a:graphic>
          <a:graphicData uri="http://schemas.openxmlformats.org/presentationml/2006/ole">
            <mc:AlternateContent xmlns:mc="http://schemas.openxmlformats.org/markup-compatibility/2006">
              <mc:Choice xmlns:v="urn:schemas-microsoft-com:vml" Requires="v">
                <p:oleObj r:id="rId2" imgW="1724025" imgH="1381125" progId="PBrush">
                  <p:embed/>
                </p:oleObj>
              </mc:Choice>
              <mc:Fallback>
                <p:oleObj r:id="rId2" imgW="1724025" imgH="1381125" progId="PBrush">
                  <p:embed/>
                  <p:pic>
                    <p:nvPicPr>
                      <p:cNvPr id="0" name="图片 3591"/>
                      <p:cNvPicPr/>
                      <p:nvPr/>
                    </p:nvPicPr>
                    <p:blipFill>
                      <a:blip r:embed="rId3"/>
                      <a:stretch>
                        <a:fillRect/>
                      </a:stretch>
                    </p:blipFill>
                    <p:spPr>
                      <a:xfrm>
                        <a:off x="5983288" y="1857375"/>
                        <a:ext cx="3160712" cy="2928938"/>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340998" name="Object 2"/>
              <p:cNvSpPr txBox="1"/>
              <p:nvPr/>
            </p:nvSpPr>
            <p:spPr>
              <a:xfrm>
                <a:off x="642938" y="1982788"/>
                <a:ext cx="4361110" cy="108617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m:rPr>
                          <m:nor/>
                        </m:rPr>
                        <a:rPr lang="zh-CN" altLang="en-US" sz="2400" i="0">
                          <a:solidFill>
                            <a:srgbClr val="000000"/>
                          </a:solidFill>
                          <a:latin typeface="+mn-ea"/>
                          <a:ea typeface="+mn-ea"/>
                        </a:rPr>
                        <m:t>方向的浓度梯度</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r>
                            <a:rPr lang="zh-CN" altLang="en-US" sz="2400" i="1">
                              <a:solidFill>
                                <a:srgbClr val="000000"/>
                              </a:solidFill>
                              <a:latin typeface="Cambria Math" panose="02040503050406030204" pitchFamily="18" charset="0"/>
                              <a:ea typeface="+mn-ea"/>
                            </a:rPr>
                            <m:t>𝑑𝑥</m:t>
                          </m:r>
                        </m:den>
                      </m:f>
                    </m:oMath>
                  </m:oMathPara>
                </a14:m>
                <a:endParaRPr lang="zh-CN" altLang="en-US" sz="2400" dirty="0">
                  <a:ea typeface="+mn-ea"/>
                  <a:cs typeface="Times New Roman" panose="02020603050405020304" pitchFamily="18" charset="0"/>
                </a:endParaRPr>
              </a:p>
            </p:txBody>
          </p:sp>
        </mc:Choice>
        <mc:Fallback xmlns="">
          <p:sp>
            <p:nvSpPr>
              <p:cNvPr id="340998" name="Object 2"/>
              <p:cNvSpPr txBox="1">
                <a:spLocks noRot="1" noChangeAspect="1" noMove="1" noResize="1" noEditPoints="1" noAdjustHandles="1" noChangeArrowheads="1" noChangeShapeType="1" noTextEdit="1"/>
              </p:cNvSpPr>
              <p:nvPr/>
            </p:nvSpPr>
            <p:spPr>
              <a:xfrm>
                <a:off x="642938" y="1982788"/>
                <a:ext cx="4361110" cy="108617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对象 3"/>
              <p:cNvSpPr txBox="1"/>
              <p:nvPr/>
            </p:nvSpPr>
            <p:spPr>
              <a:xfrm>
                <a:off x="625475" y="3001963"/>
                <a:ext cx="4666605" cy="8763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扩散流密度</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𝑆</m:t>
                          </m:r>
                        </m:e>
                        <m:sub>
                          <m:r>
                            <a:rPr lang="zh-CN" altLang="en-US" sz="2400" i="1">
                              <a:solidFill>
                                <a:srgbClr val="000000"/>
                              </a:solidFill>
                              <a:latin typeface="Cambria Math" panose="02040503050406030204" pitchFamily="18" charset="0"/>
                              <a:ea typeface="+mn-ea"/>
                            </a:rPr>
                            <m:t>𝑛</m:t>
                          </m:r>
                        </m:sub>
                      </m:sSub>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r>
                            <a:rPr lang="zh-CN" altLang="en-US" sz="2400" i="1">
                              <a:solidFill>
                                <a:srgbClr val="000000"/>
                              </a:solidFill>
                              <a:latin typeface="Cambria Math" panose="02040503050406030204" pitchFamily="18" charset="0"/>
                              <a:ea typeface="+mn-ea"/>
                            </a:rPr>
                            <m:t>𝑑𝑥</m:t>
                          </m:r>
                        </m:den>
                      </m:f>
                    </m:oMath>
                  </m:oMathPara>
                </a14:m>
                <a:endParaRPr lang="zh-CN" altLang="en-US" sz="2400" dirty="0">
                  <a:ea typeface="+mn-ea"/>
                  <a:cs typeface="Times New Roman" panose="02020603050405020304" pitchFamily="18" charset="0"/>
                </a:endParaRPr>
              </a:p>
            </p:txBody>
          </p:sp>
        </mc:Choice>
        <mc:Fallback xmlns="">
          <p:sp>
            <p:nvSpPr>
              <p:cNvPr id="4" name="对象 3"/>
              <p:cNvSpPr txBox="1">
                <a:spLocks noRot="1" noChangeAspect="1" noMove="1" noResize="1" noEditPoints="1" noAdjustHandles="1" noChangeArrowheads="1" noChangeShapeType="1" noTextEdit="1"/>
              </p:cNvSpPr>
              <p:nvPr/>
            </p:nvSpPr>
            <p:spPr>
              <a:xfrm>
                <a:off x="625475" y="3001963"/>
                <a:ext cx="4666605" cy="87630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1002" name="Object 4"/>
              <p:cNvSpPr txBox="1"/>
              <p:nvPr/>
            </p:nvSpPr>
            <p:spPr>
              <a:xfrm>
                <a:off x="6276975" y="5961063"/>
                <a:ext cx="1031329" cy="539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𝑆</m:t>
                          </m:r>
                        </m:e>
                        <m:sub>
                          <m:r>
                            <a:rPr lang="zh-CN" altLang="en-US" sz="2600" i="1">
                              <a:solidFill>
                                <a:srgbClr val="000000"/>
                              </a:solidFill>
                              <a:latin typeface="Cambria Math" panose="02040503050406030204" pitchFamily="18" charset="0"/>
                              <a:ea typeface="+mn-ea"/>
                            </a:rPr>
                            <m:t>𝑛</m:t>
                          </m:r>
                        </m:sub>
                      </m:sSub>
                      <m:d>
                        <m:dPr>
                          <m:ctrlPr>
                            <a:rPr lang="zh-CN" altLang="en-US" sz="2600" i="1">
                              <a:solidFill>
                                <a:srgbClr val="000000"/>
                              </a:solidFill>
                              <a:latin typeface="Cambria Math" panose="02040503050406030204" pitchFamily="18" charset="0"/>
                              <a:ea typeface="+mn-ea"/>
                            </a:rPr>
                          </m:ctrlPr>
                        </m:dPr>
                        <m:e>
                          <m:r>
                            <a:rPr lang="zh-CN" altLang="en-US" sz="2600" i="1">
                              <a:solidFill>
                                <a:srgbClr val="000000"/>
                              </a:solidFill>
                              <a:latin typeface="Cambria Math" panose="02040503050406030204" pitchFamily="18" charset="0"/>
                              <a:ea typeface="+mn-ea"/>
                            </a:rPr>
                            <m:t>𝑥</m:t>
                          </m:r>
                        </m:e>
                      </m:d>
                    </m:oMath>
                  </m:oMathPara>
                </a14:m>
                <a:endParaRPr lang="zh-CN" altLang="en-US" sz="2600" dirty="0">
                  <a:ea typeface="+mn-ea"/>
                  <a:cs typeface="Times New Roman" panose="02020603050405020304" pitchFamily="18" charset="0"/>
                </a:endParaRPr>
              </a:p>
            </p:txBody>
          </p:sp>
        </mc:Choice>
        <mc:Fallback xmlns="">
          <p:sp>
            <p:nvSpPr>
              <p:cNvPr id="341002" name="Object 4"/>
              <p:cNvSpPr txBox="1">
                <a:spLocks noRot="1" noChangeAspect="1" noMove="1" noResize="1" noEditPoints="1" noAdjustHandles="1" noChangeArrowheads="1" noChangeShapeType="1" noTextEdit="1"/>
              </p:cNvSpPr>
              <p:nvPr/>
            </p:nvSpPr>
            <p:spPr>
              <a:xfrm>
                <a:off x="6276975" y="5961063"/>
                <a:ext cx="1031329" cy="539750"/>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4"/>
              <p:cNvSpPr txBox="1"/>
              <p:nvPr/>
            </p:nvSpPr>
            <p:spPr>
              <a:xfrm>
                <a:off x="6072188" y="4857750"/>
                <a:ext cx="1428750" cy="94751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𝑑</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d>
                            <m:dPr>
                              <m:ctrlPr>
                                <a:rPr lang="zh-CN" altLang="en-US" sz="2600" i="1">
                                  <a:solidFill>
                                    <a:srgbClr val="000000"/>
                                  </a:solidFill>
                                  <a:latin typeface="Cambria Math" panose="02040503050406030204" pitchFamily="18" charset="0"/>
                                  <a:ea typeface="+mn-ea"/>
                                </a:rPr>
                              </m:ctrlPr>
                            </m:dPr>
                            <m:e>
                              <m:r>
                                <a:rPr lang="zh-CN" altLang="en-US" sz="2600" i="1">
                                  <a:solidFill>
                                    <a:srgbClr val="000000"/>
                                  </a:solidFill>
                                  <a:latin typeface="Cambria Math" panose="02040503050406030204" pitchFamily="18" charset="0"/>
                                  <a:ea typeface="+mn-ea"/>
                                </a:rPr>
                                <m:t>𝑥</m:t>
                              </m:r>
                            </m:e>
                          </m:d>
                        </m:num>
                        <m:den>
                          <m:r>
                            <a:rPr lang="zh-CN" altLang="en-US" sz="2600" i="1">
                              <a:solidFill>
                                <a:srgbClr val="000000"/>
                              </a:solidFill>
                              <a:latin typeface="Cambria Math" panose="02040503050406030204" pitchFamily="18" charset="0"/>
                              <a:ea typeface="+mn-ea"/>
                            </a:rPr>
                            <m:t>𝑑𝑥</m:t>
                          </m:r>
                        </m:den>
                      </m:f>
                    </m:oMath>
                  </m:oMathPara>
                </a14:m>
                <a:endParaRPr lang="zh-CN" altLang="en-US" sz="2600" dirty="0">
                  <a:ea typeface="+mn-ea"/>
                  <a:cs typeface="Times New Roman" panose="02020603050405020304" pitchFamily="18" charset="0"/>
                </a:endParaRPr>
              </a:p>
            </p:txBody>
          </p:sp>
        </mc:Choice>
        <mc:Fallback xmlns="">
          <p:sp>
            <p:nvSpPr>
              <p:cNvPr id="2" name="Object 4"/>
              <p:cNvSpPr txBox="1">
                <a:spLocks noRot="1" noChangeAspect="1" noMove="1" noResize="1" noEditPoints="1" noAdjustHandles="1" noChangeArrowheads="1" noChangeShapeType="1" noTextEdit="1"/>
              </p:cNvSpPr>
              <p:nvPr/>
            </p:nvSpPr>
            <p:spPr>
              <a:xfrm>
                <a:off x="6072188" y="4857750"/>
                <a:ext cx="1428750" cy="947514"/>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4"/>
              <p:cNvSpPr txBox="1"/>
              <p:nvPr/>
            </p:nvSpPr>
            <p:spPr>
              <a:xfrm>
                <a:off x="7818065" y="5872014"/>
                <a:ext cx="714375" cy="74771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3600" i="1" smtClean="0">
                          <a:solidFill>
                            <a:srgbClr val="000000"/>
                          </a:solidFill>
                          <a:latin typeface="Cambria Math" panose="02040503050406030204" pitchFamily="18" charset="0"/>
                          <a:ea typeface="+mn-ea"/>
                        </a:rPr>
                        <m:t>⟶</m:t>
                      </m:r>
                    </m:oMath>
                  </m:oMathPara>
                </a14:m>
                <a:endParaRPr lang="zh-CN" altLang="en-US" sz="3600" dirty="0">
                  <a:ea typeface="+mn-ea"/>
                  <a:cs typeface="Times New Roman" panose="02020603050405020304" pitchFamily="18" charset="0"/>
                </a:endParaRPr>
              </a:p>
            </p:txBody>
          </p:sp>
        </mc:Choice>
        <mc:Fallback xmlns="">
          <p:sp>
            <p:nvSpPr>
              <p:cNvPr id="3" name="Object 4"/>
              <p:cNvSpPr txBox="1">
                <a:spLocks noRot="1" noChangeAspect="1" noMove="1" noResize="1" noEditPoints="1" noAdjustHandles="1" noChangeArrowheads="1" noChangeShapeType="1" noTextEdit="1"/>
              </p:cNvSpPr>
              <p:nvPr/>
            </p:nvSpPr>
            <p:spPr>
              <a:xfrm>
                <a:off x="7818065" y="5872014"/>
                <a:ext cx="714375" cy="747710"/>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4"/>
              <p:cNvSpPr txBox="1"/>
              <p:nvPr/>
            </p:nvSpPr>
            <p:spPr>
              <a:xfrm>
                <a:off x="7818065" y="4992628"/>
                <a:ext cx="714375" cy="7477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3600" i="1" smtClean="0">
                          <a:solidFill>
                            <a:srgbClr val="000000"/>
                          </a:solidFill>
                          <a:latin typeface="Cambria Math" panose="02040503050406030204" pitchFamily="18" charset="0"/>
                          <a:ea typeface="+mn-ea"/>
                        </a:rPr>
                        <m:t>⟵</m:t>
                      </m:r>
                    </m:oMath>
                  </m:oMathPara>
                </a14:m>
                <a:endParaRPr lang="zh-CN" altLang="en-US" sz="3600" dirty="0">
                  <a:ea typeface="+mn-ea"/>
                  <a:cs typeface="Times New Roman" panose="02020603050405020304" pitchFamily="18" charset="0"/>
                </a:endParaRPr>
              </a:p>
            </p:txBody>
          </p:sp>
        </mc:Choice>
        <mc:Fallback xmlns="">
          <p:sp>
            <p:nvSpPr>
              <p:cNvPr id="5" name="Object 4"/>
              <p:cNvSpPr txBox="1">
                <a:spLocks noRot="1" noChangeAspect="1" noMove="1" noResize="1" noEditPoints="1" noAdjustHandles="1" noChangeArrowheads="1" noChangeShapeType="1" noTextEdit="1"/>
              </p:cNvSpPr>
              <p:nvPr/>
            </p:nvSpPr>
            <p:spPr>
              <a:xfrm>
                <a:off x="7818065" y="4992628"/>
                <a:ext cx="714375" cy="747713"/>
              </a:xfrm>
              <a:prstGeom prst="rect">
                <a:avLst/>
              </a:prstGeom>
              <a:blipFill>
                <a:blip r:embed="rId10"/>
                <a:stretch>
                  <a:fillRect/>
                </a:stretch>
              </a:blipFill>
              <a:ln w="38100">
                <a:noFill/>
                <a:miter/>
              </a:ln>
            </p:spPr>
            <p:txBody>
              <a:bodyPr/>
              <a:lstStyle/>
              <a:p>
                <a:r>
                  <a:rPr lang="zh-CN" altLang="en-US">
                    <a:noFill/>
                  </a:rPr>
                  <a:t> </a:t>
                </a:r>
              </a:p>
            </p:txBody>
          </p:sp>
        </mc:Fallback>
      </mc:AlternateContent>
      <p:cxnSp>
        <p:nvCxnSpPr>
          <p:cNvPr id="14" name="直接连接符 2"/>
          <p:cNvCxnSpPr/>
          <p:nvPr/>
        </p:nvCxnSpPr>
        <p:spPr>
          <a:xfrm>
            <a:off x="7500938" y="2116138"/>
            <a:ext cx="0" cy="2160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对象 3"/>
              <p:cNvSpPr txBox="1"/>
              <p:nvPr/>
            </p:nvSpPr>
            <p:spPr>
              <a:xfrm>
                <a:off x="649288" y="4144963"/>
                <a:ext cx="5627684" cy="122825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扩散系数</m:t>
                      </m:r>
                      <m:r>
                        <a:rPr lang="zh-CN" altLang="en-US" sz="2400" b="1"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diffusion</m:t>
                      </m:r>
                      <m:r>
                        <m:rPr>
                          <m:nor/>
                        </m:rPr>
                        <a:rPr lang="zh-CN" altLang="en-US" sz="2400" i="0">
                          <a:solidFill>
                            <a:srgbClr val="000000"/>
                          </a:solidFill>
                          <a:latin typeface="+mn-ea"/>
                          <a:ea typeface="+mn-ea"/>
                        </a:rPr>
                        <m:t> </m:t>
                      </m:r>
                      <m:r>
                        <m:rPr>
                          <m:nor/>
                        </m:rPr>
                        <a:rPr lang="zh-CN" altLang="en-US" sz="2400" i="0">
                          <a:solidFill>
                            <a:srgbClr val="000000"/>
                          </a:solidFill>
                          <a:latin typeface="+mn-ea"/>
                          <a:ea typeface="+mn-ea"/>
                        </a:rPr>
                        <m:t>coefficient</m:t>
                      </m:r>
                      <m:r>
                        <a:rPr lang="zh-CN" altLang="en-US" sz="2400" b="1" i="1">
                          <a:solidFill>
                            <a:srgbClr val="000000"/>
                          </a:solidFill>
                          <a:latin typeface="Cambria Math" panose="02040503050406030204" pitchFamily="18" charset="0"/>
                          <a:ea typeface="+mn-ea"/>
                        </a:rPr>
                        <m:t>)</m:t>
                      </m:r>
                    </m:oMath>
                    <m:oMath xmlns:m="http://schemas.openxmlformats.org/officeDocument/2006/math">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en-US" altLang="zh-CN" sz="2400" b="1" i="1" smtClean="0">
                          <a:solidFill>
                            <a:srgbClr val="000000"/>
                          </a:solidFill>
                          <a:latin typeface="Cambria Math" panose="02040503050406030204" pitchFamily="18" charset="0"/>
                          <a:ea typeface="+mn-ea"/>
                        </a:rPr>
                        <m:t>      </m:t>
                      </m:r>
                      <m:r>
                        <a:rPr lang="zh-CN" altLang="en-US" sz="2400" i="1" smtClean="0">
                          <a:solidFill>
                            <a:srgbClr val="000000"/>
                          </a:solidFill>
                          <a:latin typeface="Cambria Math" panose="02040503050406030204" pitchFamily="18" charset="0"/>
                          <a:ea typeface="+mn-ea"/>
                        </a:rPr>
                        <m:t> </m:t>
                      </m:r>
                      <m:d>
                        <m:dPr>
                          <m:ctrlPr>
                            <a:rPr lang="en-US" altLang="zh-CN" sz="2400" i="1" smtClean="0">
                              <a:solidFill>
                                <a:srgbClr val="000000"/>
                              </a:solidFill>
                              <a:latin typeface="Cambria Math" panose="02040503050406030204" pitchFamily="18" charset="0"/>
                              <a:ea typeface="+mn-ea"/>
                            </a:rPr>
                          </m:ctrlPr>
                        </m:dPr>
                        <m:e>
                          <m:r>
                            <a:rPr lang="zh-CN" altLang="en-US" sz="2400" b="1" i="0">
                              <a:solidFill>
                                <a:srgbClr val="000000"/>
                              </a:solidFill>
                              <a:latin typeface="Cambria Math" panose="02040503050406030204" pitchFamily="18" charset="0"/>
                              <a:ea typeface="+mn-ea"/>
                            </a:rPr>
                            <m:t>𝐮𝐧𝐢𝐭</m:t>
                          </m:r>
                          <m:r>
                            <a:rPr lang="zh-CN" altLang="en-US" sz="2400" b="1" i="0">
                              <a:solidFill>
                                <a:srgbClr val="000000"/>
                              </a:solidFill>
                              <a:latin typeface="Cambria Math" panose="02040503050406030204" pitchFamily="18" charset="0"/>
                              <a:ea typeface="+mn-ea"/>
                            </a:rPr>
                            <m:t>：</m:t>
                          </m:r>
                          <m:f>
                            <m:fPr>
                              <m:type m:val="lin"/>
                              <m:ctrlPr>
                                <a:rPr lang="zh-CN" altLang="en-US" sz="2400" i="1">
                                  <a:solidFill>
                                    <a:srgbClr val="000000"/>
                                  </a:solidFill>
                                  <a:latin typeface="Cambria Math" panose="02040503050406030204" pitchFamily="18" charset="0"/>
                                  <a:ea typeface="+mn-ea"/>
                                </a:rPr>
                              </m:ctrlPr>
                            </m:fPr>
                            <m:num>
                              <m:sSup>
                                <m:sSupPr>
                                  <m:ctrlPr>
                                    <a:rPr lang="en-US" altLang="zh-CN" sz="2400" i="1">
                                      <a:solidFill>
                                        <a:srgbClr val="000000"/>
                                      </a:solidFill>
                                      <a:latin typeface="Cambria Math" panose="02040503050406030204" pitchFamily="18" charset="0"/>
                                      <a:ea typeface="+mn-ea"/>
                                    </a:rPr>
                                  </m:ctrlPr>
                                </m:sSupPr>
                                <m:e>
                                  <m:r>
                                    <a:rPr lang="en-US" altLang="zh-CN" sz="2400" i="1">
                                      <a:solidFill>
                                        <a:srgbClr val="000000"/>
                                      </a:solidFill>
                                      <a:latin typeface="Cambria Math" panose="02040503050406030204" pitchFamily="18" charset="0"/>
                                      <a:ea typeface="+mn-ea"/>
                                    </a:rPr>
                                    <m:t>𝒄𝒎</m:t>
                                  </m:r>
                                </m:e>
                                <m:sup>
                                  <m:r>
                                    <a:rPr lang="en-US" altLang="zh-CN" sz="2400" i="1">
                                      <a:solidFill>
                                        <a:srgbClr val="000000"/>
                                      </a:solidFill>
                                      <a:latin typeface="Cambria Math" panose="02040503050406030204" pitchFamily="18" charset="0"/>
                                      <a:ea typeface="+mn-ea"/>
                                    </a:rPr>
                                    <m:t>𝟐</m:t>
                                  </m:r>
                                </m:sup>
                              </m:sSup>
                            </m:num>
                            <m:den>
                              <m:r>
                                <a:rPr lang="en-US" altLang="zh-CN" sz="2400" i="1">
                                  <a:solidFill>
                                    <a:srgbClr val="000000"/>
                                  </a:solidFill>
                                  <a:latin typeface="Cambria Math" panose="02040503050406030204" pitchFamily="18" charset="0"/>
                                  <a:ea typeface="+mn-ea"/>
                                </a:rPr>
                                <m:t>𝒔</m:t>
                              </m:r>
                            </m:den>
                          </m:f>
                        </m:e>
                      </m:d>
                    </m:oMath>
                  </m:oMathPara>
                </a14:m>
                <a:endParaRPr lang="zh-CN" altLang="en-US" sz="2400" dirty="0">
                  <a:ea typeface="+mn-ea"/>
                  <a:cs typeface="Times New Roman" panose="02020603050405020304" pitchFamily="18" charset="0"/>
                </a:endParaRPr>
              </a:p>
            </p:txBody>
          </p:sp>
        </mc:Choice>
        <mc:Fallback xmlns="">
          <p:sp>
            <p:nvSpPr>
              <p:cNvPr id="6" name="对象 3"/>
              <p:cNvSpPr txBox="1">
                <a:spLocks noRot="1" noChangeAspect="1" noMove="1" noResize="1" noEditPoints="1" noAdjustHandles="1" noChangeArrowheads="1" noChangeShapeType="1" noTextEdit="1"/>
              </p:cNvSpPr>
              <p:nvPr/>
            </p:nvSpPr>
            <p:spPr>
              <a:xfrm>
                <a:off x="649288" y="4144963"/>
                <a:ext cx="5627684" cy="1228253"/>
              </a:xfrm>
              <a:prstGeom prst="rect">
                <a:avLst/>
              </a:prstGeom>
              <a:blipFill>
                <a:blip r:embed="rId11"/>
                <a:stretch>
                  <a:fillRect l="-325"/>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0998"/>
                                        </p:tgtEl>
                                        <p:attrNameLst>
                                          <p:attrName>style.visibility</p:attrName>
                                        </p:attrNameLst>
                                      </p:cBhvr>
                                      <p:to>
                                        <p:strVal val="visible"/>
                                      </p:to>
                                    </p:set>
                                    <p:animEffect transition="in" filter="wipe(left)">
                                      <p:cBhvr>
                                        <p:cTn id="12" dur="500"/>
                                        <p:tgtEl>
                                          <p:spTgt spid="3409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0998" grpId="0"/>
      <p:bldP spid="4" grpId="0"/>
      <p:bldP spid="341002" grpId="0"/>
      <p:bldP spid="2" grpId="0"/>
      <p:bldP spid="3" grpId="0"/>
      <p:bldP spid="5" grpId="0"/>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892ED3E-CD79-4E94-807B-A81DC35009E2}"/>
                  </a:ext>
                </a:extLst>
              </p:cNvPr>
              <p:cNvSpPr txBox="1"/>
              <p:nvPr/>
            </p:nvSpPr>
            <p:spPr>
              <a:xfrm>
                <a:off x="179512" y="2565555"/>
                <a:ext cx="5544616" cy="727956"/>
              </a:xfrm>
              <a:prstGeom prst="rect">
                <a:avLst/>
              </a:prstGeom>
              <a:noFill/>
            </p:spPr>
            <p:txBody>
              <a:bodyPr wrap="square">
                <a:spAutoFit/>
              </a:bodyPr>
              <a:lstStyle/>
              <a:p>
                <a14:m>
                  <m:oMath xmlns:m="http://schemas.openxmlformats.org/officeDocument/2006/math">
                    <m:f>
                      <m:fPr>
                        <m:ctrlPr>
                          <a:rPr lang="zh-CN" altLang="en-US" sz="2400" i="1" smtClean="0">
                            <a:solidFill>
                              <a:srgbClr val="000000"/>
                            </a:solidFill>
                            <a:latin typeface="Cambria Math" panose="02040503050406030204" pitchFamily="18" charset="0"/>
                            <a:ea typeface="+mn-ea"/>
                          </a:rPr>
                        </m:ctrlPr>
                      </m:fPr>
                      <m:num>
                        <m:r>
                          <m:rPr>
                            <m:nor/>
                          </m:rPr>
                          <a:rPr lang="zh-CN" altLang="en-US" sz="2400" i="0">
                            <a:solidFill>
                              <a:srgbClr val="000000"/>
                            </a:solidFill>
                            <a:latin typeface="+mn-ea"/>
                            <a:ea typeface="+mn-ea"/>
                          </a:rPr>
                          <m:t>积累</m:t>
                        </m:r>
                        <m:r>
                          <m:rPr>
                            <m:nor/>
                          </m:rPr>
                          <a:rPr lang="zh-CN" altLang="en-US" sz="2400" i="0" smtClean="0">
                            <a:solidFill>
                              <a:srgbClr val="000000"/>
                            </a:solidFill>
                            <a:latin typeface="+mn-ea"/>
                            <a:ea typeface="+mn-ea"/>
                          </a:rPr>
                          <m:t>的</m:t>
                        </m:r>
                        <m:r>
                          <m:rPr>
                            <m:nor/>
                          </m:rPr>
                          <a:rPr lang="zh-CN" altLang="en-US" sz="2400" i="0">
                            <a:solidFill>
                              <a:srgbClr val="000000"/>
                            </a:solidFill>
                            <a:latin typeface="+mn-ea"/>
                            <a:ea typeface="+mn-ea"/>
                          </a:rPr>
                          <m:t>载流子</m:t>
                        </m:r>
                        <m:r>
                          <m:rPr>
                            <m:nor/>
                          </m:rPr>
                          <a:rPr lang="zh-CN" altLang="en-US" sz="2400" i="0" smtClean="0">
                            <a:solidFill>
                              <a:srgbClr val="000000"/>
                            </a:solidFill>
                            <a:latin typeface="+mn-ea"/>
                            <a:ea typeface="+mn-ea"/>
                          </a:rPr>
                          <m:t>数</m:t>
                        </m:r>
                      </m:num>
                      <m:den>
                        <m:r>
                          <a:rPr lang="zh-CN" altLang="en-US" sz="2400" i="1" smtClean="0">
                            <a:solidFill>
                              <a:srgbClr val="000000"/>
                            </a:solidFill>
                            <a:latin typeface="Cambria Math" panose="02040503050406030204" pitchFamily="18" charset="0"/>
                            <a:ea typeface="+mn-ea"/>
                          </a:rPr>
                          <m:t>∆</m:t>
                        </m:r>
                        <m:r>
                          <a:rPr lang="en-US" altLang="zh-CN" sz="2400" b="1" i="1" smtClean="0">
                            <a:solidFill>
                              <a:srgbClr val="000000"/>
                            </a:solidFill>
                            <a:latin typeface="Cambria Math" panose="02040503050406030204" pitchFamily="18" charset="0"/>
                            <a:ea typeface="+mn-ea"/>
                          </a:rPr>
                          <m:t>𝒕</m:t>
                        </m:r>
                        <m:r>
                          <a:rPr lang="en-US" altLang="zh-CN" sz="2400" b="1" i="1" smtClean="0">
                            <a:solidFill>
                              <a:srgbClr val="000000"/>
                            </a:solidFill>
                            <a:latin typeface="Cambria Math" panose="02040503050406030204" pitchFamily="18" charset="0"/>
                            <a:ea typeface="+mn-ea"/>
                          </a:rPr>
                          <m:t>∙∆</m:t>
                        </m:r>
                        <m:r>
                          <a:rPr lang="en-US" altLang="zh-CN" sz="2400" b="1" i="1" smtClean="0">
                            <a:solidFill>
                              <a:srgbClr val="000000"/>
                            </a:solidFill>
                            <a:latin typeface="Cambria Math" panose="02040503050406030204" pitchFamily="18" charset="0"/>
                            <a:ea typeface="+mn-ea"/>
                          </a:rPr>
                          <m:t>𝒔</m:t>
                        </m:r>
                      </m:den>
                    </m:f>
                  </m:oMath>
                </a14:m>
                <a:r>
                  <a:rPr lang="zh-CN" altLang="en-US" sz="2400" dirty="0">
                    <a:latin typeface="+mn-ea"/>
                    <a:ea typeface="+mn-ea"/>
                  </a:rPr>
                  <a:t>：</a:t>
                </a:r>
                <a:r>
                  <a:rPr lang="zh-CN" altLang="en-US" sz="2400" dirty="0">
                    <a:solidFill>
                      <a:srgbClr val="000000"/>
                    </a:solidFill>
                    <a:latin typeface="+mn-ea"/>
                    <a:ea typeface="+mn-ea"/>
                  </a:rPr>
                  <a:t> </a:t>
                </a:r>
                <a14:m>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𝑆</m:t>
                        </m:r>
                      </m:e>
                      <m:sub>
                        <m:r>
                          <a:rPr lang="zh-CN" altLang="en-US" sz="2400" i="1">
                            <a:solidFill>
                              <a:srgbClr val="000000"/>
                            </a:solidFill>
                            <a:latin typeface="Cambria Math" panose="02040503050406030204" pitchFamily="18" charset="0"/>
                            <a:ea typeface="+mn-ea"/>
                          </a:rPr>
                          <m:t>𝑛</m:t>
                        </m:r>
                      </m:sub>
                    </m:sSub>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𝑆</m:t>
                        </m:r>
                      </m:e>
                      <m:sub>
                        <m:r>
                          <a:rPr lang="zh-CN" altLang="en-US" sz="2400" i="1">
                            <a:solidFill>
                              <a:srgbClr val="000000"/>
                            </a:solidFill>
                            <a:latin typeface="Cambria Math" panose="02040503050406030204" pitchFamily="18" charset="0"/>
                            <a:ea typeface="+mn-ea"/>
                          </a:rPr>
                          <m:t>𝑛</m:t>
                        </m:r>
                      </m:sub>
                    </m:sSub>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𝑥</m:t>
                        </m:r>
                      </m:e>
                    </m:d>
                  </m:oMath>
                </a14:m>
                <a:endParaRPr lang="zh-CN" altLang="en-US" sz="2400" dirty="0">
                  <a:latin typeface="+mn-ea"/>
                  <a:ea typeface="+mn-ea"/>
                </a:endParaRPr>
              </a:p>
            </p:txBody>
          </p:sp>
        </mc:Choice>
        <mc:Fallback xmlns="">
          <p:sp>
            <p:nvSpPr>
              <p:cNvPr id="19" name="文本框 18">
                <a:extLst>
                  <a:ext uri="{FF2B5EF4-FFF2-40B4-BE49-F238E27FC236}">
                    <a16:creationId xmlns:a16="http://schemas.microsoft.com/office/drawing/2014/main" id="{1892ED3E-CD79-4E94-807B-A81DC35009E2}"/>
                  </a:ext>
                </a:extLst>
              </p:cNvPr>
              <p:cNvSpPr txBox="1">
                <a:spLocks noRot="1" noChangeAspect="1" noMove="1" noResize="1" noEditPoints="1" noAdjustHandles="1" noChangeArrowheads="1" noChangeShapeType="1" noTextEdit="1"/>
              </p:cNvSpPr>
              <p:nvPr/>
            </p:nvSpPr>
            <p:spPr>
              <a:xfrm>
                <a:off x="179512" y="2565555"/>
                <a:ext cx="5544616" cy="727956"/>
              </a:xfrm>
              <a:prstGeom prst="rect">
                <a:avLst/>
              </a:prstGeom>
              <a:blipFill>
                <a:blip r:embed="rId2"/>
                <a:stretch>
                  <a:fillRect b="-4202"/>
                </a:stretch>
              </a:blipFill>
            </p:spPr>
            <p:txBody>
              <a:bodyPr/>
              <a:lstStyle/>
              <a:p>
                <a:r>
                  <a:rPr lang="zh-CN" altLang="en-US">
                    <a:noFill/>
                  </a:rPr>
                  <a:t> </a:t>
                </a:r>
              </a:p>
            </p:txBody>
          </p:sp>
        </mc:Fallback>
      </mc:AlternateContent>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 name="Picture 7"/>
          <p:cNvPicPr>
            <a:picLocks noChangeAspect="1"/>
          </p:cNvPicPr>
          <p:nvPr/>
        </p:nvPicPr>
        <p:blipFill>
          <a:blip r:embed="rId3"/>
          <a:stretch>
            <a:fillRect/>
          </a:stretch>
        </p:blipFill>
        <p:spPr>
          <a:xfrm>
            <a:off x="1979613" y="333375"/>
            <a:ext cx="4475162" cy="2114550"/>
          </a:xfrm>
          <a:prstGeom prst="rect">
            <a:avLst/>
          </a:prstGeom>
          <a:noFill/>
          <a:ln w="9525">
            <a:noFill/>
          </a:ln>
        </p:spPr>
      </p:pic>
      <mc:AlternateContent xmlns:mc="http://schemas.openxmlformats.org/markup-compatibility/2006" xmlns:a14="http://schemas.microsoft.com/office/drawing/2010/main">
        <mc:Choice Requires="a14">
          <p:sp>
            <p:nvSpPr>
              <p:cNvPr id="340998" name="Object 2"/>
              <p:cNvSpPr txBox="1"/>
              <p:nvPr/>
            </p:nvSpPr>
            <p:spPr>
              <a:xfrm>
                <a:off x="539552" y="1000124"/>
                <a:ext cx="1185267" cy="98871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340998" name="Object 2"/>
              <p:cNvSpPr txBox="1">
                <a:spLocks noRot="1" noChangeAspect="1" noMove="1" noResize="1" noEditPoints="1" noAdjustHandles="1" noChangeArrowheads="1" noChangeShapeType="1" noTextEdit="1"/>
              </p:cNvSpPr>
              <p:nvPr/>
            </p:nvSpPr>
            <p:spPr>
              <a:xfrm>
                <a:off x="539552" y="1000124"/>
                <a:ext cx="1185267" cy="988715"/>
              </a:xfrm>
              <a:prstGeom prst="rect">
                <a:avLst/>
              </a:prstGeom>
              <a:blipFill>
                <a:blip r:embed="rId4"/>
                <a:stretch>
                  <a:fillRect/>
                </a:stretch>
              </a:blipFill>
              <a:ln w="38100">
                <a:noFill/>
                <a:miter/>
              </a:ln>
            </p:spPr>
            <p:txBody>
              <a:bodyPr/>
              <a:lstStyle/>
              <a:p>
                <a:r>
                  <a:rPr lang="zh-CN" altLang="en-US">
                    <a:noFill/>
                  </a:rPr>
                  <a:t> </a:t>
                </a:r>
              </a:p>
            </p:txBody>
          </p:sp>
        </mc:Fallback>
      </mc:AlternateContent>
      <p:pic>
        <p:nvPicPr>
          <p:cNvPr id="41990" name="Picture 6"/>
          <p:cNvPicPr>
            <a:picLocks noChangeAspect="1"/>
          </p:cNvPicPr>
          <p:nvPr/>
        </p:nvPicPr>
        <p:blipFill>
          <a:blip r:embed="rId5"/>
          <a:stretch>
            <a:fillRect/>
          </a:stretch>
        </p:blipFill>
        <p:spPr>
          <a:xfrm>
            <a:off x="6588125" y="323850"/>
            <a:ext cx="2484438" cy="2128838"/>
          </a:xfrm>
          <a:prstGeom prst="rect">
            <a:avLst/>
          </a:prstGeom>
          <a:noFill/>
          <a:ln w="9525">
            <a:noFill/>
          </a:ln>
        </p:spPr>
      </p:pic>
      <p:sp>
        <p:nvSpPr>
          <p:cNvPr id="10" name="Text Box 5"/>
          <p:cNvSpPr txBox="1"/>
          <p:nvPr/>
        </p:nvSpPr>
        <p:spPr>
          <a:xfrm>
            <a:off x="7524750" y="3804824"/>
            <a:ext cx="158432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600" b="1" dirty="0">
                <a:solidFill>
                  <a:srgbClr val="FF0000"/>
                </a:solidFill>
                <a:latin typeface="宋体" panose="02010600030101010101" pitchFamily="2" charset="-122"/>
                <a:sym typeface="Symbol" panose="05050102010706020507" pitchFamily="18" charset="2"/>
              </a:rPr>
              <a:t></a:t>
            </a:r>
            <a:r>
              <a:rPr lang="zh-CN" altLang="en-US" sz="2600" b="1" dirty="0">
                <a:solidFill>
                  <a:srgbClr val="FF0000"/>
                </a:solidFill>
                <a:latin typeface="宋体" panose="02010600030101010101" pitchFamily="2" charset="-122"/>
              </a:rPr>
              <a:t>积累率</a:t>
            </a:r>
            <a:endParaRPr lang="zh-CN" altLang="en-US" sz="2600" b="1" dirty="0">
              <a:solidFill>
                <a:schemeClr val="accent2"/>
              </a:solidFill>
              <a:latin typeface="宋体" panose="02010600030101010101" pitchFamily="2" charset="-122"/>
            </a:endParaRPr>
          </a:p>
        </p:txBody>
      </p:sp>
      <p:sp>
        <p:nvSpPr>
          <p:cNvPr id="11" name="Text Box 5"/>
          <p:cNvSpPr txBox="1"/>
          <p:nvPr/>
        </p:nvSpPr>
        <p:spPr>
          <a:xfrm>
            <a:off x="53975" y="4786313"/>
            <a:ext cx="36782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FF0000"/>
                </a:solidFill>
                <a:latin typeface="宋体" panose="02010600030101010101" pitchFamily="2" charset="-122"/>
              </a:rPr>
              <a:t>稳态时，积累</a:t>
            </a:r>
            <a:r>
              <a:rPr lang="en-US" altLang="zh-CN" sz="2800" b="1" dirty="0">
                <a:solidFill>
                  <a:srgbClr val="FF0000"/>
                </a:solidFill>
                <a:latin typeface="宋体" panose="02010600030101010101" pitchFamily="2" charset="-122"/>
              </a:rPr>
              <a:t>=</a:t>
            </a:r>
            <a:r>
              <a:rPr lang="zh-CN" altLang="en-US" sz="2800" b="1" dirty="0">
                <a:solidFill>
                  <a:srgbClr val="FF0000"/>
                </a:solidFill>
                <a:latin typeface="宋体" panose="02010600030101010101" pitchFamily="2" charset="-122"/>
              </a:rPr>
              <a:t>损失</a:t>
            </a:r>
          </a:p>
        </p:txBody>
      </p:sp>
      <mc:AlternateContent xmlns:mc="http://schemas.openxmlformats.org/markup-compatibility/2006" xmlns:a14="http://schemas.microsoft.com/office/drawing/2010/main">
        <mc:Choice Requires="a14">
          <p:sp>
            <p:nvSpPr>
              <p:cNvPr id="41995" name="Object 2"/>
              <p:cNvSpPr txBox="1"/>
              <p:nvPr/>
            </p:nvSpPr>
            <p:spPr>
              <a:xfrm>
                <a:off x="211138" y="5738813"/>
                <a:ext cx="2593975" cy="9048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𝑑</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𝑆</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r>
                            <m:rPr>
                              <m:sty m:val="p"/>
                            </m:rPr>
                            <a:rPr lang="zh-CN" altLang="en-US" sz="2200" i="1">
                              <a:solidFill>
                                <a:srgbClr val="000000"/>
                              </a:solidFill>
                              <a:latin typeface="Cambria Math" panose="02040503050406030204" pitchFamily="18" charset="0"/>
                              <a:ea typeface="+mn-ea"/>
                            </a:rPr>
                            <m:t>x</m:t>
                          </m:r>
                          <m:r>
                            <a:rPr lang="zh-CN" altLang="en-US" sz="2200" i="1">
                              <a:solidFill>
                                <a:srgbClr val="000000"/>
                              </a:solidFill>
                              <a:latin typeface="Cambria Math" panose="02040503050406030204" pitchFamily="18" charset="0"/>
                              <a:ea typeface="+mn-ea"/>
                            </a:rPr>
                            <m:t>)</m:t>
                          </m:r>
                        </m:num>
                        <m:den>
                          <m:r>
                            <a:rPr lang="zh-CN" altLang="en-US" sz="2200" i="1">
                              <a:solidFill>
                                <a:srgbClr val="000000"/>
                              </a:solidFill>
                              <a:latin typeface="Cambria Math" panose="02040503050406030204" pitchFamily="18" charset="0"/>
                              <a:ea typeface="+mn-ea"/>
                            </a:rPr>
                            <m:t>𝑑𝑥</m:t>
                          </m:r>
                        </m:den>
                      </m:f>
                      <m:r>
                        <a:rPr lang="zh-CN" altLang="en-US" sz="2200" i="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𝑛</m:t>
                              </m:r>
                            </m:sub>
                          </m:sSub>
                        </m:den>
                      </m:f>
                    </m:oMath>
                  </m:oMathPara>
                </a14:m>
                <a:endParaRPr lang="zh-CN" altLang="en-US" sz="2200" dirty="0">
                  <a:ea typeface="+mn-ea"/>
                  <a:cs typeface="Times New Roman" panose="02020603050405020304" pitchFamily="18" charset="0"/>
                </a:endParaRPr>
              </a:p>
            </p:txBody>
          </p:sp>
        </mc:Choice>
        <mc:Fallback xmlns="">
          <p:sp>
            <p:nvSpPr>
              <p:cNvPr id="41995" name="Object 2"/>
              <p:cNvSpPr txBox="1">
                <a:spLocks noRot="1" noChangeAspect="1" noMove="1" noResize="1" noEditPoints="1" noAdjustHandles="1" noChangeArrowheads="1" noChangeShapeType="1" noTextEdit="1"/>
              </p:cNvSpPr>
              <p:nvPr/>
            </p:nvSpPr>
            <p:spPr>
              <a:xfrm>
                <a:off x="211138" y="5738813"/>
                <a:ext cx="2593975" cy="90487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对象 3"/>
              <p:cNvSpPr txBox="1"/>
              <p:nvPr/>
            </p:nvSpPr>
            <p:spPr>
              <a:xfrm>
                <a:off x="2737098" y="5393764"/>
                <a:ext cx="2266950" cy="7350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𝑆</m:t>
                          </m:r>
                        </m:e>
                        <m:sub>
                          <m:r>
                            <a:rPr lang="zh-CN" altLang="en-US" sz="2000" i="1">
                              <a:solidFill>
                                <a:srgbClr val="000000"/>
                              </a:solidFill>
                              <a:latin typeface="Cambria Math" panose="02040503050406030204" pitchFamily="18" charset="0"/>
                              <a:ea typeface="+mn-ea"/>
                            </a:rPr>
                            <m:t>𝑛</m:t>
                          </m:r>
                        </m:sub>
                      </m:sSub>
                      <m:d>
                        <m:dPr>
                          <m:ctrlPr>
                            <a:rPr lang="zh-CN" altLang="en-US" sz="2000" i="1">
                              <a:solidFill>
                                <a:srgbClr val="000000"/>
                              </a:solidFill>
                              <a:latin typeface="Cambria Math" panose="02040503050406030204" pitchFamily="18" charset="0"/>
                              <a:ea typeface="+mn-ea"/>
                            </a:rPr>
                          </m:ctrlPr>
                        </m:dPr>
                        <m:e>
                          <m:r>
                            <a:rPr lang="zh-CN" altLang="en-US" sz="2000" i="1">
                              <a:solidFill>
                                <a:srgbClr val="000000"/>
                              </a:solidFill>
                              <a:latin typeface="Cambria Math" panose="02040503050406030204" pitchFamily="18" charset="0"/>
                              <a:ea typeface="+mn-ea"/>
                            </a:rPr>
                            <m:t>𝑥</m:t>
                          </m:r>
                        </m:e>
                      </m:d>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𝐷</m:t>
                          </m:r>
                        </m:e>
                        <m:sub>
                          <m:r>
                            <a:rPr lang="zh-CN" altLang="en-US" sz="2000" i="1">
                              <a:solidFill>
                                <a:srgbClr val="000000"/>
                              </a:solidFill>
                              <a:latin typeface="Cambria Math" panose="02040503050406030204" pitchFamily="18" charset="0"/>
                              <a:ea typeface="+mn-ea"/>
                            </a:rPr>
                            <m:t>𝑛</m:t>
                          </m:r>
                        </m:sub>
                      </m:sSub>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𝑑</m:t>
                          </m:r>
                          <m:r>
                            <m:rPr>
                              <m:sty m:val="p"/>
                            </m:rPr>
                            <a:rPr lang="zh-CN" altLang="en-US" sz="2000" i="1">
                              <a:solidFill>
                                <a:srgbClr val="000000"/>
                              </a:solidFill>
                              <a:latin typeface="Cambria Math" panose="02040503050406030204" pitchFamily="18" charset="0"/>
                              <a:ea typeface="+mn-ea"/>
                            </a:rPr>
                            <m:t>Δ</m:t>
                          </m:r>
                          <m:r>
                            <a:rPr lang="zh-CN" altLang="en-US" sz="2000" i="1">
                              <a:solidFill>
                                <a:srgbClr val="000000"/>
                              </a:solidFill>
                              <a:latin typeface="Cambria Math" panose="02040503050406030204" pitchFamily="18" charset="0"/>
                              <a:ea typeface="+mn-ea"/>
                            </a:rPr>
                            <m:t>𝑛</m:t>
                          </m:r>
                        </m:num>
                        <m:den>
                          <m:r>
                            <a:rPr lang="zh-CN" altLang="en-US" sz="2000" i="1">
                              <a:solidFill>
                                <a:srgbClr val="000000"/>
                              </a:solidFill>
                              <a:latin typeface="Cambria Math" panose="02040503050406030204" pitchFamily="18" charset="0"/>
                              <a:ea typeface="+mn-ea"/>
                            </a:rPr>
                            <m:t>𝑑𝑥</m:t>
                          </m:r>
                        </m:den>
                      </m:f>
                    </m:oMath>
                  </m:oMathPara>
                </a14:m>
                <a:endParaRPr lang="zh-CN" altLang="en-US" sz="2000" dirty="0">
                  <a:ea typeface="+mn-ea"/>
                  <a:cs typeface="Times New Roman" panose="02020603050405020304" pitchFamily="18" charset="0"/>
                </a:endParaRPr>
              </a:p>
            </p:txBody>
          </p:sp>
        </mc:Choice>
        <mc:Fallback xmlns="">
          <p:sp>
            <p:nvSpPr>
              <p:cNvPr id="5" name="对象 3"/>
              <p:cNvSpPr txBox="1">
                <a:spLocks noRot="1" noChangeAspect="1" noMove="1" noResize="1" noEditPoints="1" noAdjustHandles="1" noChangeArrowheads="1" noChangeShapeType="1" noTextEdit="1"/>
              </p:cNvSpPr>
              <p:nvPr/>
            </p:nvSpPr>
            <p:spPr>
              <a:xfrm>
                <a:off x="2737098" y="5393764"/>
                <a:ext cx="2266950" cy="735013"/>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65FEE1F-8C7C-40C1-A70C-D21947C29A02}"/>
              </a:ext>
            </a:extLst>
          </p:cNvPr>
          <p:cNvGrpSpPr/>
          <p:nvPr/>
        </p:nvGrpSpPr>
        <p:grpSpPr>
          <a:xfrm>
            <a:off x="2571750" y="5684838"/>
            <a:ext cx="5162550" cy="958850"/>
            <a:chOff x="2571750" y="5684838"/>
            <a:chExt cx="5162550" cy="958850"/>
          </a:xfrm>
        </p:grpSpPr>
        <p:sp>
          <p:nvSpPr>
            <p:cNvPr id="14" name="下箭头 20"/>
            <p:cNvSpPr/>
            <p:nvPr/>
          </p:nvSpPr>
          <p:spPr>
            <a:xfrm rot="16200000">
              <a:off x="3652838" y="4919663"/>
              <a:ext cx="285750" cy="2447925"/>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41997" name="Object 2"/>
                <p:cNvSpPr txBox="1"/>
                <p:nvPr/>
              </p:nvSpPr>
              <p:spPr>
                <a:xfrm>
                  <a:off x="5072063" y="5684838"/>
                  <a:ext cx="2662237" cy="958850"/>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𝐷</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𝑑</m:t>
                                </m:r>
                              </m:e>
                              <m:sup>
                                <m:r>
                                  <a:rPr lang="zh-CN" altLang="en-US" i="1">
                                    <a:solidFill>
                                      <a:srgbClr val="000000"/>
                                    </a:solidFill>
                                    <a:latin typeface="Cambria Math" panose="02040503050406030204" pitchFamily="18" charset="0"/>
                                    <a:ea typeface="+mn-ea"/>
                                  </a:rPr>
                                  <m:t>2</m:t>
                                </m:r>
                              </m:sup>
                            </m:sSup>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r>
                              <a:rPr lang="zh-CN" altLang="en-US" i="1">
                                <a:solidFill>
                                  <a:srgbClr val="000000"/>
                                </a:solidFill>
                                <a:latin typeface="Cambria Math" panose="02040503050406030204" pitchFamily="18" charset="0"/>
                                <a:ea typeface="+mn-ea"/>
                              </a:rPr>
                              <m:t>)</m:t>
                            </m:r>
                          </m:num>
                          <m:den>
                            <m:r>
                              <a:rPr lang="zh-CN" altLang="en-US" i="1">
                                <a:solidFill>
                                  <a:srgbClr val="000000"/>
                                </a:solidFill>
                                <a:latin typeface="Cambria Math" panose="02040503050406030204" pitchFamily="18" charset="0"/>
                                <a:ea typeface="+mn-ea"/>
                              </a:rPr>
                              <m:t>𝑑</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𝑥</m:t>
                                </m:r>
                              </m:e>
                              <m:sup>
                                <m:r>
                                  <a:rPr lang="zh-CN" altLang="en-US" i="1">
                                    <a:solidFill>
                                      <a:srgbClr val="000000"/>
                                    </a:solidFill>
                                    <a:latin typeface="Cambria Math" panose="02040503050406030204" pitchFamily="18" charset="0"/>
                                    <a:ea typeface="+mn-ea"/>
                                  </a:rPr>
                                  <m:t>2</m:t>
                                </m:r>
                              </m:sup>
                            </m:sSup>
                          </m:den>
                        </m:f>
                        <m:r>
                          <a:rPr lang="zh-CN" altLang="en-US" i="0">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𝜏</m:t>
                                </m:r>
                              </m:e>
                              <m:sub>
                                <m:r>
                                  <a:rPr lang="zh-CN" altLang="en-US" i="1">
                                    <a:solidFill>
                                      <a:srgbClr val="000000"/>
                                    </a:solidFill>
                                    <a:latin typeface="Cambria Math" panose="02040503050406030204" pitchFamily="18" charset="0"/>
                                    <a:ea typeface="+mn-ea"/>
                                  </a:rPr>
                                  <m:t>𝑛</m:t>
                                </m:r>
                              </m:sub>
                            </m:sSub>
                          </m:den>
                        </m:f>
                      </m:oMath>
                    </m:oMathPara>
                  </a14:m>
                  <a:endParaRPr lang="zh-CN" altLang="en-US" dirty="0">
                    <a:ea typeface="+mn-ea"/>
                    <a:cs typeface="Times New Roman" panose="02020603050405020304" pitchFamily="18" charset="0"/>
                  </a:endParaRPr>
                </a:p>
              </p:txBody>
            </p:sp>
          </mc:Choice>
          <mc:Fallback xmlns="">
            <p:sp>
              <p:nvSpPr>
                <p:cNvPr id="41997" name="Object 2"/>
                <p:cNvSpPr txBox="1">
                  <a:spLocks noRot="1" noChangeAspect="1" noMove="1" noResize="1" noEditPoints="1" noAdjustHandles="1" noChangeArrowheads="1" noChangeShapeType="1" noTextEdit="1"/>
                </p:cNvSpPr>
                <p:nvPr/>
              </p:nvSpPr>
              <p:spPr>
                <a:xfrm>
                  <a:off x="5072063" y="5684838"/>
                  <a:ext cx="2662237" cy="958850"/>
                </a:xfrm>
                <a:prstGeom prst="rect">
                  <a:avLst/>
                </a:prstGeom>
                <a:blipFill>
                  <a:blip r:embed="rId8"/>
                  <a:stretch>
                    <a:fillRect/>
                  </a:stretch>
                </a:blipFill>
                <a:ln w="38100">
                  <a:noFill/>
                  <a:miter/>
                </a:ln>
              </p:spPr>
              <p:txBody>
                <a:bodyPr/>
                <a:lstStyle/>
                <a:p>
                  <a:r>
                    <a:rPr lang="zh-CN" altLang="en-US">
                      <a:noFill/>
                    </a:rPr>
                    <a:t> </a:t>
                  </a:r>
                </a:p>
              </p:txBody>
            </p:sp>
          </mc:Fallback>
        </mc:AlternateContent>
      </p:grpSp>
      <p:grpSp>
        <p:nvGrpSpPr>
          <p:cNvPr id="2" name="Group 14"/>
          <p:cNvGrpSpPr/>
          <p:nvPr/>
        </p:nvGrpSpPr>
        <p:grpSpPr>
          <a:xfrm>
            <a:off x="6375400" y="4959350"/>
            <a:ext cx="2714625" cy="612775"/>
            <a:chOff x="6071481" y="2643022"/>
            <a:chExt cx="2880717" cy="612160"/>
          </a:xfrm>
        </p:grpSpPr>
        <p:sp>
          <p:nvSpPr>
            <p:cNvPr id="20" name="Cloud Callout 19"/>
            <p:cNvSpPr/>
            <p:nvPr/>
          </p:nvSpPr>
          <p:spPr bwMode="auto">
            <a:xfrm>
              <a:off x="6071481" y="2643022"/>
              <a:ext cx="2880717" cy="612160"/>
            </a:xfrm>
            <a:prstGeom prst="cloudCallout">
              <a:avLst>
                <a:gd name="adj1" fmla="val -22196"/>
                <a:gd name="adj2" fmla="val 97433"/>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49520" name="TextBox 21"/>
            <p:cNvSpPr txBox="1">
              <a:spLocks noChangeAspect="1"/>
            </p:cNvSpPr>
            <p:nvPr/>
          </p:nvSpPr>
          <p:spPr>
            <a:xfrm>
              <a:off x="6245054" y="2699629"/>
              <a:ext cx="2527525"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稳态扩散方程</a:t>
              </a:r>
              <a:endParaRPr lang="en-US" altLang="zh-CN" sz="2200" b="1" dirty="0">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8" name="Object 18"/>
              <p:cNvSpPr txBox="1"/>
              <p:nvPr/>
            </p:nvSpPr>
            <p:spPr>
              <a:xfrm>
                <a:off x="107950" y="3689350"/>
                <a:ext cx="7992442" cy="8636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unc>
                        <m:funcPr>
                          <m:ctrlPr>
                            <a:rPr lang="zh-CN" altLang="en-US" sz="2100" i="1">
                              <a:solidFill>
                                <a:srgbClr val="000000"/>
                              </a:solidFill>
                              <a:latin typeface="Cambria Math" panose="02040503050406030204" pitchFamily="18" charset="0"/>
                              <a:ea typeface="+mn-ea"/>
                            </a:rPr>
                          </m:ctrlPr>
                        </m:funcPr>
                        <m:fName>
                          <m:limLow>
                            <m:limLowPr>
                              <m:ctrlPr>
                                <a:rPr lang="zh-CN" altLang="en-US" sz="2100" i="1">
                                  <a:solidFill>
                                    <a:srgbClr val="000000"/>
                                  </a:solidFill>
                                  <a:latin typeface="Cambria Math" panose="02040503050406030204" pitchFamily="18" charset="0"/>
                                  <a:ea typeface="+mn-ea"/>
                                </a:rPr>
                              </m:ctrlPr>
                            </m:limLowPr>
                            <m:e>
                              <m:r>
                                <m:rPr>
                                  <m:sty m:val="p"/>
                                </m:rPr>
                                <a:rPr lang="zh-CN" altLang="en-US" sz="2100" i="1">
                                  <a:solidFill>
                                    <a:srgbClr val="000000"/>
                                  </a:solidFill>
                                  <a:latin typeface="Cambria Math" panose="02040503050406030204" pitchFamily="18" charset="0"/>
                                  <a:ea typeface="+mn-ea"/>
                                </a:rPr>
                                <m:t>lim</m:t>
                              </m:r>
                            </m:e>
                            <m:lim>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→0</m:t>
                              </m:r>
                            </m:lim>
                          </m:limLow>
                        </m:fName>
                        <m:e>
                          <m:f>
                            <m:fPr>
                              <m:ctrlPr>
                                <a:rPr lang="zh-CN" altLang="en-US" sz="2100" i="1">
                                  <a:solidFill>
                                    <a:srgbClr val="000000"/>
                                  </a:solidFill>
                                  <a:latin typeface="Cambria Math" panose="02040503050406030204" pitchFamily="18" charset="0"/>
                                  <a:ea typeface="+mn-ea"/>
                                </a:rPr>
                              </m:ctrlPr>
                            </m:fPr>
                            <m:num>
                              <m:sSub>
                                <m:sSubPr>
                                  <m:ctrlPr>
                                    <a:rPr lang="zh-CN" altLang="en-US" sz="2100" i="1">
                                      <a:solidFill>
                                        <a:srgbClr val="000000"/>
                                      </a:solidFill>
                                      <a:latin typeface="Cambria Math" panose="02040503050406030204" pitchFamily="18" charset="0"/>
                                      <a:ea typeface="+mn-ea"/>
                                    </a:rPr>
                                  </m:ctrlPr>
                                </m:sSubPr>
                                <m:e>
                                  <m:r>
                                    <a:rPr lang="zh-CN" altLang="en-US" sz="2100" i="1">
                                      <a:solidFill>
                                        <a:srgbClr val="000000"/>
                                      </a:solidFill>
                                      <a:latin typeface="Cambria Math" panose="02040503050406030204" pitchFamily="18" charset="0"/>
                                      <a:ea typeface="+mn-ea"/>
                                    </a:rPr>
                                    <m:t>𝑆</m:t>
                                  </m:r>
                                </m:e>
                                <m:sub>
                                  <m:r>
                                    <a:rPr lang="zh-CN" altLang="en-US" sz="2100" i="1">
                                      <a:solidFill>
                                        <a:srgbClr val="000000"/>
                                      </a:solidFill>
                                      <a:latin typeface="Cambria Math" panose="02040503050406030204" pitchFamily="18" charset="0"/>
                                      <a:ea typeface="+mn-ea"/>
                                    </a:rPr>
                                    <m:t>𝑛</m:t>
                                  </m:r>
                                </m:sub>
                              </m:sSub>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e>
                              </m:d>
                              <m:r>
                                <a:rPr lang="zh-CN" altLang="en-US" sz="2100" i="1">
                                  <a:solidFill>
                                    <a:srgbClr val="000000"/>
                                  </a:solidFill>
                                  <a:latin typeface="Cambria Math" panose="02040503050406030204" pitchFamily="18" charset="0"/>
                                  <a:ea typeface="+mn-ea"/>
                                </a:rPr>
                                <m:t>−</m:t>
                              </m:r>
                              <m:sSub>
                                <m:sSubPr>
                                  <m:ctrlPr>
                                    <a:rPr lang="zh-CN" altLang="en-US" sz="2100" i="1">
                                      <a:solidFill>
                                        <a:srgbClr val="000000"/>
                                      </a:solidFill>
                                      <a:latin typeface="Cambria Math" panose="02040503050406030204" pitchFamily="18" charset="0"/>
                                      <a:ea typeface="+mn-ea"/>
                                    </a:rPr>
                                  </m:ctrlPr>
                                </m:sSubPr>
                                <m:e>
                                  <m:r>
                                    <a:rPr lang="zh-CN" altLang="en-US" sz="2100" i="1">
                                      <a:solidFill>
                                        <a:srgbClr val="000000"/>
                                      </a:solidFill>
                                      <a:latin typeface="Cambria Math" panose="02040503050406030204" pitchFamily="18" charset="0"/>
                                      <a:ea typeface="+mn-ea"/>
                                    </a:rPr>
                                    <m:t>𝑆</m:t>
                                  </m:r>
                                </m:e>
                                <m:sub>
                                  <m:r>
                                    <a:rPr lang="zh-CN" altLang="en-US" sz="2100" i="1">
                                      <a:solidFill>
                                        <a:srgbClr val="000000"/>
                                      </a:solidFill>
                                      <a:latin typeface="Cambria Math" panose="02040503050406030204" pitchFamily="18" charset="0"/>
                                      <a:ea typeface="+mn-ea"/>
                                    </a:rPr>
                                    <m:t>𝑛</m:t>
                                  </m:r>
                                </m:sub>
                              </m:sSub>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m:t>
                                  </m:r>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e>
                              </m:d>
                            </m:num>
                            <m:den>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den>
                          </m:f>
                        </m:e>
                      </m:func>
                      <m:r>
                        <a:rPr lang="zh-CN" altLang="en-US" sz="2100" i="1">
                          <a:solidFill>
                            <a:srgbClr val="000000"/>
                          </a:solidFill>
                          <a:latin typeface="Cambria Math" panose="02040503050406030204" pitchFamily="18" charset="0"/>
                          <a:ea typeface="+mn-ea"/>
                        </a:rPr>
                        <m:t>=−</m:t>
                      </m:r>
                      <m:func>
                        <m:funcPr>
                          <m:ctrlPr>
                            <a:rPr lang="zh-CN" altLang="en-US" sz="2100" i="1">
                              <a:solidFill>
                                <a:srgbClr val="000000"/>
                              </a:solidFill>
                              <a:latin typeface="Cambria Math" panose="02040503050406030204" pitchFamily="18" charset="0"/>
                              <a:ea typeface="+mn-ea"/>
                            </a:rPr>
                          </m:ctrlPr>
                        </m:funcPr>
                        <m:fName>
                          <m:limLow>
                            <m:limLowPr>
                              <m:ctrlPr>
                                <a:rPr lang="zh-CN" altLang="en-US" sz="2100" i="1">
                                  <a:solidFill>
                                    <a:srgbClr val="000000"/>
                                  </a:solidFill>
                                  <a:latin typeface="Cambria Math" panose="02040503050406030204" pitchFamily="18" charset="0"/>
                                  <a:ea typeface="+mn-ea"/>
                                </a:rPr>
                              </m:ctrlPr>
                            </m:limLowPr>
                            <m:e>
                              <m:r>
                                <m:rPr>
                                  <m:sty m:val="p"/>
                                </m:rPr>
                                <a:rPr lang="zh-CN" altLang="en-US" sz="2100" i="1">
                                  <a:solidFill>
                                    <a:srgbClr val="000000"/>
                                  </a:solidFill>
                                  <a:latin typeface="Cambria Math" panose="02040503050406030204" pitchFamily="18" charset="0"/>
                                  <a:ea typeface="+mn-ea"/>
                                </a:rPr>
                                <m:t>lim</m:t>
                              </m:r>
                            </m:e>
                            <m:lim>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→0</m:t>
                              </m:r>
                            </m:lim>
                          </m:limLow>
                        </m:fName>
                        <m:e>
                          <m:f>
                            <m:fPr>
                              <m:ctrlPr>
                                <a:rPr lang="zh-CN" altLang="en-US" sz="2100" i="1">
                                  <a:solidFill>
                                    <a:srgbClr val="000000"/>
                                  </a:solidFill>
                                  <a:latin typeface="Cambria Math" panose="02040503050406030204" pitchFamily="18" charset="0"/>
                                  <a:ea typeface="+mn-ea"/>
                                </a:rPr>
                              </m:ctrlPr>
                            </m:fPr>
                            <m:num>
                              <m:sSub>
                                <m:sSubPr>
                                  <m:ctrlPr>
                                    <a:rPr lang="zh-CN" altLang="en-US" sz="2100" i="1">
                                      <a:solidFill>
                                        <a:srgbClr val="000000"/>
                                      </a:solidFill>
                                      <a:latin typeface="Cambria Math" panose="02040503050406030204" pitchFamily="18" charset="0"/>
                                      <a:ea typeface="+mn-ea"/>
                                    </a:rPr>
                                  </m:ctrlPr>
                                </m:sSubPr>
                                <m:e>
                                  <m:r>
                                    <a:rPr lang="zh-CN" altLang="en-US" sz="2100" i="1">
                                      <a:solidFill>
                                        <a:srgbClr val="000000"/>
                                      </a:solidFill>
                                      <a:latin typeface="Cambria Math" panose="02040503050406030204" pitchFamily="18" charset="0"/>
                                      <a:ea typeface="+mn-ea"/>
                                    </a:rPr>
                                    <m:t>𝑆</m:t>
                                  </m:r>
                                </m:e>
                                <m:sub>
                                  <m:r>
                                    <a:rPr lang="zh-CN" altLang="en-US" sz="2100" i="1">
                                      <a:solidFill>
                                        <a:srgbClr val="000000"/>
                                      </a:solidFill>
                                      <a:latin typeface="Cambria Math" panose="02040503050406030204" pitchFamily="18" charset="0"/>
                                      <a:ea typeface="+mn-ea"/>
                                    </a:rPr>
                                    <m:t>𝑛</m:t>
                                  </m:r>
                                </m:sub>
                              </m:sSub>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e>
                              </m:d>
                              <m:r>
                                <a:rPr lang="zh-CN" altLang="en-US" sz="2100" i="1">
                                  <a:solidFill>
                                    <a:srgbClr val="000000"/>
                                  </a:solidFill>
                                  <a:latin typeface="Cambria Math" panose="02040503050406030204" pitchFamily="18" charset="0"/>
                                  <a:ea typeface="+mn-ea"/>
                                </a:rPr>
                                <m:t>−</m:t>
                              </m:r>
                              <m:sSub>
                                <m:sSubPr>
                                  <m:ctrlPr>
                                    <a:rPr lang="zh-CN" altLang="en-US" sz="2100" i="1">
                                      <a:solidFill>
                                        <a:srgbClr val="000000"/>
                                      </a:solidFill>
                                      <a:latin typeface="Cambria Math" panose="02040503050406030204" pitchFamily="18" charset="0"/>
                                      <a:ea typeface="+mn-ea"/>
                                    </a:rPr>
                                  </m:ctrlPr>
                                </m:sSubPr>
                                <m:e>
                                  <m:r>
                                    <a:rPr lang="zh-CN" altLang="en-US" sz="2100" i="1">
                                      <a:solidFill>
                                        <a:srgbClr val="000000"/>
                                      </a:solidFill>
                                      <a:latin typeface="Cambria Math" panose="02040503050406030204" pitchFamily="18" charset="0"/>
                                      <a:ea typeface="+mn-ea"/>
                                    </a:rPr>
                                    <m:t>𝑆</m:t>
                                  </m:r>
                                </m:e>
                                <m:sub>
                                  <m:r>
                                    <a:rPr lang="zh-CN" altLang="en-US" sz="2100" i="1">
                                      <a:solidFill>
                                        <a:srgbClr val="000000"/>
                                      </a:solidFill>
                                      <a:latin typeface="Cambria Math" panose="02040503050406030204" pitchFamily="18" charset="0"/>
                                      <a:ea typeface="+mn-ea"/>
                                    </a:rPr>
                                    <m:t>𝑛</m:t>
                                  </m:r>
                                </m:sub>
                              </m:sSub>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m:t>
                                  </m:r>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e>
                              </m:d>
                            </m:num>
                            <m:den>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m:t>
                              </m:r>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r>
                                    <a:rPr lang="zh-CN" altLang="en-US" sz="2100" i="1">
                                      <a:solidFill>
                                        <a:srgbClr val="000000"/>
                                      </a:solidFill>
                                      <a:latin typeface="Cambria Math" panose="02040503050406030204" pitchFamily="18" charset="0"/>
                                      <a:ea typeface="+mn-ea"/>
                                    </a:rPr>
                                    <m:t>+</m:t>
                                  </m:r>
                                  <m:r>
                                    <m:rPr>
                                      <m:sty m:val="p"/>
                                    </m:rPr>
                                    <a:rPr lang="zh-CN" altLang="en-US" sz="2100" i="1">
                                      <a:solidFill>
                                        <a:srgbClr val="000000"/>
                                      </a:solidFill>
                                      <a:latin typeface="Cambria Math" panose="02040503050406030204" pitchFamily="18" charset="0"/>
                                      <a:ea typeface="+mn-ea"/>
                                    </a:rPr>
                                    <m:t>Δ</m:t>
                                  </m:r>
                                  <m:r>
                                    <a:rPr lang="zh-CN" altLang="en-US" sz="2100" i="1">
                                      <a:solidFill>
                                        <a:srgbClr val="000000"/>
                                      </a:solidFill>
                                      <a:latin typeface="Cambria Math" panose="02040503050406030204" pitchFamily="18" charset="0"/>
                                      <a:ea typeface="+mn-ea"/>
                                    </a:rPr>
                                    <m:t>𝑥</m:t>
                                  </m:r>
                                </m:e>
                              </m:d>
                            </m:den>
                          </m:f>
                        </m:e>
                      </m:func>
                      <m:r>
                        <a:rPr lang="zh-CN" altLang="en-US" sz="2100" i="1">
                          <a:solidFill>
                            <a:srgbClr val="000000"/>
                          </a:solidFill>
                          <a:latin typeface="Cambria Math" panose="02040503050406030204" pitchFamily="18" charset="0"/>
                          <a:ea typeface="+mn-ea"/>
                        </a:rPr>
                        <m:t>=−</m:t>
                      </m:r>
                      <m:f>
                        <m:fPr>
                          <m:ctrlPr>
                            <a:rPr lang="zh-CN" altLang="en-US" sz="2100" i="1">
                              <a:solidFill>
                                <a:srgbClr val="000000"/>
                              </a:solidFill>
                              <a:latin typeface="Cambria Math" panose="02040503050406030204" pitchFamily="18" charset="0"/>
                              <a:ea typeface="+mn-ea"/>
                            </a:rPr>
                          </m:ctrlPr>
                        </m:fPr>
                        <m:num>
                          <m:r>
                            <a:rPr lang="zh-CN" altLang="en-US" sz="2100" i="1">
                              <a:solidFill>
                                <a:srgbClr val="000000"/>
                              </a:solidFill>
                              <a:latin typeface="Cambria Math" panose="02040503050406030204" pitchFamily="18" charset="0"/>
                              <a:ea typeface="+mn-ea"/>
                            </a:rPr>
                            <m:t>𝑑</m:t>
                          </m:r>
                          <m:sSub>
                            <m:sSubPr>
                              <m:ctrlPr>
                                <a:rPr lang="zh-CN" altLang="en-US" sz="2100" i="1">
                                  <a:solidFill>
                                    <a:srgbClr val="000000"/>
                                  </a:solidFill>
                                  <a:latin typeface="Cambria Math" panose="02040503050406030204" pitchFamily="18" charset="0"/>
                                  <a:ea typeface="+mn-ea"/>
                                </a:rPr>
                              </m:ctrlPr>
                            </m:sSubPr>
                            <m:e>
                              <m:r>
                                <a:rPr lang="zh-CN" altLang="en-US" sz="2100" i="1">
                                  <a:solidFill>
                                    <a:srgbClr val="000000"/>
                                  </a:solidFill>
                                  <a:latin typeface="Cambria Math" panose="02040503050406030204" pitchFamily="18" charset="0"/>
                                  <a:ea typeface="+mn-ea"/>
                                </a:rPr>
                                <m:t>𝑆</m:t>
                              </m:r>
                            </m:e>
                            <m:sub>
                              <m:r>
                                <a:rPr lang="zh-CN" altLang="en-US" sz="2100" i="1">
                                  <a:solidFill>
                                    <a:srgbClr val="000000"/>
                                  </a:solidFill>
                                  <a:latin typeface="Cambria Math" panose="02040503050406030204" pitchFamily="18" charset="0"/>
                                  <a:ea typeface="+mn-ea"/>
                                </a:rPr>
                                <m:t>𝑛</m:t>
                              </m:r>
                            </m:sub>
                          </m:sSub>
                          <m:d>
                            <m:dPr>
                              <m:ctrlPr>
                                <a:rPr lang="zh-CN" altLang="en-US" sz="2100" i="1">
                                  <a:solidFill>
                                    <a:srgbClr val="000000"/>
                                  </a:solidFill>
                                  <a:latin typeface="Cambria Math" panose="02040503050406030204" pitchFamily="18" charset="0"/>
                                  <a:ea typeface="+mn-ea"/>
                                </a:rPr>
                              </m:ctrlPr>
                            </m:dPr>
                            <m:e>
                              <m:r>
                                <a:rPr lang="zh-CN" altLang="en-US" sz="2100" i="1">
                                  <a:solidFill>
                                    <a:srgbClr val="000000"/>
                                  </a:solidFill>
                                  <a:latin typeface="Cambria Math" panose="02040503050406030204" pitchFamily="18" charset="0"/>
                                  <a:ea typeface="+mn-ea"/>
                                </a:rPr>
                                <m:t>𝑥</m:t>
                              </m:r>
                            </m:e>
                          </m:d>
                        </m:num>
                        <m:den>
                          <m:r>
                            <a:rPr lang="zh-CN" altLang="en-US" sz="2100" i="1">
                              <a:solidFill>
                                <a:srgbClr val="000000"/>
                              </a:solidFill>
                              <a:latin typeface="Cambria Math" panose="02040503050406030204" pitchFamily="18" charset="0"/>
                              <a:ea typeface="+mn-ea"/>
                            </a:rPr>
                            <m:t>𝑑𝑥</m:t>
                          </m:r>
                        </m:den>
                      </m:f>
                    </m:oMath>
                  </m:oMathPara>
                </a14:m>
                <a:endParaRPr lang="zh-CN" altLang="en-US" sz="2100" dirty="0">
                  <a:ea typeface="+mn-ea"/>
                  <a:cs typeface="Times New Roman" panose="02020603050405020304" pitchFamily="18" charset="0"/>
                </a:endParaRPr>
              </a:p>
            </p:txBody>
          </p:sp>
        </mc:Choice>
        <mc:Fallback xmlns="">
          <p:sp>
            <p:nvSpPr>
              <p:cNvPr id="18" name="Object 18"/>
              <p:cNvSpPr txBox="1">
                <a:spLocks noRot="1" noChangeAspect="1" noMove="1" noResize="1" noEditPoints="1" noAdjustHandles="1" noChangeArrowheads="1" noChangeShapeType="1" noTextEdit="1"/>
              </p:cNvSpPr>
              <p:nvPr/>
            </p:nvSpPr>
            <p:spPr>
              <a:xfrm>
                <a:off x="107950" y="3689350"/>
                <a:ext cx="7992442" cy="863600"/>
              </a:xfrm>
              <a:prstGeom prst="rect">
                <a:avLst/>
              </a:prstGeom>
              <a:blipFill>
                <a:blip r:embed="rId9"/>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8"/>
                                        </p:tgtEl>
                                        <p:attrNameLst>
                                          <p:attrName>style.visibility</p:attrName>
                                        </p:attrNameLst>
                                      </p:cBhvr>
                                      <p:to>
                                        <p:strVal val="visible"/>
                                      </p:to>
                                    </p:set>
                                    <p:animEffect transition="in" filter="wipe(left)">
                                      <p:cBhvr>
                                        <p:cTn id="7" dur="500"/>
                                        <p:tgtEl>
                                          <p:spTgt spid="3409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990"/>
                                        </p:tgtEl>
                                        <p:attrNameLst>
                                          <p:attrName>style.visibility</p:attrName>
                                        </p:attrNameLst>
                                      </p:cBhvr>
                                      <p:to>
                                        <p:strVal val="visible"/>
                                      </p:to>
                                    </p:set>
                                    <p:animEffect transition="in" filter="wipe(left)">
                                      <p:cBhvr>
                                        <p:cTn id="27" dur="500"/>
                                        <p:tgtEl>
                                          <p:spTgt spid="419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995"/>
                                        </p:tgtEl>
                                        <p:attrNameLst>
                                          <p:attrName>style.visibility</p:attrName>
                                        </p:attrNameLst>
                                      </p:cBhvr>
                                      <p:to>
                                        <p:strVal val="visible"/>
                                      </p:to>
                                    </p:set>
                                    <p:animEffect transition="in" filter="wipe(left)">
                                      <p:cBhvr>
                                        <p:cTn id="42" dur="500"/>
                                        <p:tgtEl>
                                          <p:spTgt spid="419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0998" grpId="0"/>
      <p:bldP spid="10" grpId="0"/>
      <p:bldP spid="11" grpId="0"/>
      <p:bldP spid="41995" grpId="0"/>
      <p:bldP spid="5" grpId="0"/>
      <p:bldP spid="1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43011" name="Object 2"/>
              <p:cNvSpPr txBox="1"/>
              <p:nvPr/>
            </p:nvSpPr>
            <p:spPr>
              <a:xfrm>
                <a:off x="785813" y="1071563"/>
                <a:ext cx="3494086" cy="11414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𝑛</m:t>
                          </m:r>
                        </m:sub>
                      </m:sSub>
                      <m:f>
                        <m:fPr>
                          <m:ctrlPr>
                            <a:rPr lang="zh-CN" altLang="en-US" sz="2600" i="1">
                              <a:solidFill>
                                <a:srgbClr val="000000"/>
                              </a:solidFill>
                              <a:latin typeface="Cambria Math" panose="02040503050406030204" pitchFamily="18" charset="0"/>
                              <a:ea typeface="+mn-ea"/>
                            </a:rPr>
                          </m:ctrlPr>
                        </m:fPr>
                        <m:num>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𝑑</m:t>
                              </m:r>
                            </m:e>
                            <m:sup>
                              <m:r>
                                <a:rPr lang="zh-CN" altLang="en-US" sz="2600" i="1">
                                  <a:solidFill>
                                    <a:srgbClr val="000000"/>
                                  </a:solidFill>
                                  <a:latin typeface="Cambria Math" panose="02040503050406030204" pitchFamily="18" charset="0"/>
                                  <a:ea typeface="+mn-ea"/>
                                </a:rPr>
                                <m:t>2</m:t>
                              </m:r>
                            </m:sup>
                          </m:sSup>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num>
                        <m:den>
                          <m:r>
                            <a:rPr lang="zh-CN" altLang="en-US" sz="2600" i="1">
                              <a:solidFill>
                                <a:srgbClr val="000000"/>
                              </a:solidFill>
                              <a:latin typeface="Cambria Math" panose="02040503050406030204" pitchFamily="18" charset="0"/>
                              <a:ea typeface="+mn-ea"/>
                            </a:rPr>
                            <m:t>𝑑</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𝑥</m:t>
                              </m:r>
                            </m:e>
                            <m:sup>
                              <m:r>
                                <a:rPr lang="zh-CN" altLang="en-US" sz="2600" i="1">
                                  <a:solidFill>
                                    <a:srgbClr val="000000"/>
                                  </a:solidFill>
                                  <a:latin typeface="Cambria Math" panose="02040503050406030204" pitchFamily="18" charset="0"/>
                                  <a:ea typeface="+mn-ea"/>
                                </a:rPr>
                                <m:t>2</m:t>
                              </m:r>
                            </m:sup>
                          </m:sSup>
                        </m:den>
                      </m:f>
                      <m:r>
                        <a:rPr lang="zh-CN" altLang="en-US" sz="2600" i="0">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den>
                      </m:f>
                    </m:oMath>
                  </m:oMathPara>
                </a14:m>
                <a:endParaRPr lang="zh-CN" altLang="en-US" sz="2600" dirty="0">
                  <a:ea typeface="+mn-ea"/>
                  <a:cs typeface="Times New Roman" panose="02020603050405020304" pitchFamily="18" charset="0"/>
                </a:endParaRPr>
              </a:p>
            </p:txBody>
          </p:sp>
        </mc:Choice>
        <mc:Fallback xmlns="">
          <p:sp>
            <p:nvSpPr>
              <p:cNvPr id="43011" name="Object 2"/>
              <p:cNvSpPr txBox="1">
                <a:spLocks noRot="1" noChangeAspect="1" noMove="1" noResize="1" noEditPoints="1" noAdjustHandles="1" noChangeArrowheads="1" noChangeShapeType="1" noTextEdit="1"/>
              </p:cNvSpPr>
              <p:nvPr/>
            </p:nvSpPr>
            <p:spPr>
              <a:xfrm>
                <a:off x="785813" y="1071563"/>
                <a:ext cx="3494086" cy="1141412"/>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2" name="Object 2"/>
              <p:cNvSpPr txBox="1"/>
              <p:nvPr/>
            </p:nvSpPr>
            <p:spPr>
              <a:xfrm>
                <a:off x="4109666" y="507494"/>
                <a:ext cx="2767012" cy="9048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groupChr>
                        <m:groupChrPr>
                          <m:chr m:val="→"/>
                          <m:vertJc m:val="bot"/>
                          <m:ctrlPr>
                            <a:rPr lang="zh-CN" altLang="en-US" sz="2400" i="1">
                              <a:solidFill>
                                <a:srgbClr val="000000"/>
                              </a:solidFill>
                              <a:latin typeface="Cambria Math" panose="02040503050406030204" pitchFamily="18" charset="0"/>
                              <a:ea typeface="+mn-ea"/>
                            </a:rPr>
                          </m:ctrlPr>
                        </m:groupChrPr>
                        <m:e>
                          <m:r>
                            <a:rPr lang="zh-CN" altLang="en-US" sz="2400">
                              <a:solidFill>
                                <a:srgbClr val="000000"/>
                              </a:solidFill>
                              <a:latin typeface="Cambria Math" panose="02040503050406030204" pitchFamily="18" charset="0"/>
                              <a:ea typeface="+mn-ea"/>
                            </a:rPr>
                            <m:t> </m:t>
                          </m:r>
                          <m:r>
                            <m:rPr>
                              <m:nor/>
                            </m:rPr>
                            <a:rPr lang="zh-CN" altLang="en-US" sz="2400" i="0">
                              <a:solidFill>
                                <a:srgbClr val="000000"/>
                              </a:solidFill>
                              <a:latin typeface="+mn-ea"/>
                              <a:ea typeface="+mn-ea"/>
                            </a:rPr>
                            <m:t>3维</m:t>
                          </m:r>
                          <m:r>
                            <a:rPr lang="zh-CN" altLang="en-US" sz="2400" i="1">
                              <a:solidFill>
                                <a:srgbClr val="000000"/>
                              </a:solidFill>
                              <a:latin typeface="Cambria Math" panose="02040503050406030204" pitchFamily="18" charset="0"/>
                              <a:ea typeface="+mn-ea"/>
                            </a:rPr>
                            <m:t> </m:t>
                          </m:r>
                        </m:e>
                      </m:groupCh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m:rPr>
                          <m:nor/>
                        </m:rPr>
                        <a:rPr lang="zh-CN" altLang="en-US" sz="2400" b="0" i="1">
                          <a:solidFill>
                            <a:srgbClr val="000000"/>
                          </a:solidFill>
                          <a:ea typeface="+mn-ea"/>
                          <a:cs typeface="Times New Roman" panose="02020603050405020304" pitchFamily="18" charset="0"/>
                        </a:rPr>
                        <m:t>n</m:t>
                      </m:r>
                      <m:r>
                        <m:rPr>
                          <m:nor/>
                        </m:rPr>
                        <a:rPr lang="zh-CN" altLang="en-US" sz="2400" i="0">
                          <a:solidFill>
                            <a:srgbClr val="000000"/>
                          </a:solidFill>
                          <a:ea typeface="+mn-ea"/>
                          <a:cs typeface="Times New Roman" panose="02020603050405020304" pitchFamily="18" charset="0"/>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den>
                      </m:f>
                    </m:oMath>
                  </m:oMathPara>
                </a14:m>
                <a:endParaRPr lang="zh-CN" altLang="en-US" sz="2400" dirty="0">
                  <a:ea typeface="+mn-ea"/>
                  <a:cs typeface="Times New Roman" panose="02020603050405020304" pitchFamily="18" charset="0"/>
                </a:endParaRPr>
              </a:p>
            </p:txBody>
          </p:sp>
        </mc:Choice>
        <mc:Fallback xmlns="">
          <p:sp>
            <p:nvSpPr>
              <p:cNvPr id="43012" name="Object 2"/>
              <p:cNvSpPr txBox="1">
                <a:spLocks noRot="1" noChangeAspect="1" noMove="1" noResize="1" noEditPoints="1" noAdjustHandles="1" noChangeArrowheads="1" noChangeShapeType="1" noTextEdit="1"/>
              </p:cNvSpPr>
              <p:nvPr/>
            </p:nvSpPr>
            <p:spPr>
              <a:xfrm>
                <a:off x="4109666" y="507494"/>
                <a:ext cx="2767012" cy="9048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3" name="Object 2"/>
              <p:cNvSpPr txBox="1"/>
              <p:nvPr/>
            </p:nvSpPr>
            <p:spPr>
              <a:xfrm>
                <a:off x="4109666" y="1700808"/>
                <a:ext cx="4900612" cy="9318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groupChr>
                        <m:groupChrPr>
                          <m:chr m:val="→"/>
                          <m:vertJc m:val="bot"/>
                          <m:ctrlPr>
                            <a:rPr lang="zh-CN" altLang="en-US" sz="2400" i="1">
                              <a:solidFill>
                                <a:srgbClr val="000000"/>
                              </a:solidFill>
                              <a:latin typeface="Cambria Math" panose="02040503050406030204" pitchFamily="18" charset="0"/>
                              <a:ea typeface="+mn-ea"/>
                            </a:rPr>
                          </m:ctrlPr>
                        </m:groupChrPr>
                        <m:e>
                          <m:r>
                            <a:rPr lang="zh-CN" altLang="en-US" sz="2400">
                              <a:solidFill>
                                <a:srgbClr val="000000"/>
                              </a:solidFill>
                              <a:latin typeface="Cambria Math" panose="02040503050406030204" pitchFamily="18" charset="0"/>
                              <a:ea typeface="+mn-ea"/>
                            </a:rPr>
                            <m:t> </m:t>
                          </m:r>
                          <m:r>
                            <m:rPr>
                              <m:nor/>
                            </m:rPr>
                            <a:rPr lang="zh-CN" altLang="en-US" sz="2400" i="0">
                              <a:solidFill>
                                <a:srgbClr val="000000"/>
                              </a:solidFill>
                              <a:latin typeface="+mn-ea"/>
                              <a:ea typeface="+mn-ea"/>
                            </a:rPr>
                            <m:t>球坐标</m:t>
                          </m:r>
                          <m:r>
                            <m:rPr>
                              <m:nor/>
                            </m:rPr>
                            <a:rPr lang="zh-CN" altLang="en-US" sz="2400" i="0" smtClean="0">
                              <a:solidFill>
                                <a:srgbClr val="000000"/>
                              </a:solidFill>
                              <a:latin typeface="+mn-ea"/>
                              <a:ea typeface="+mn-ea"/>
                            </a:rPr>
                            <m:t> </m:t>
                          </m:r>
                        </m:e>
                      </m:groupCh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𝑟</m:t>
                              </m:r>
                            </m:e>
                            <m:sup>
                              <m:r>
                                <a:rPr lang="zh-CN" altLang="en-US" sz="2400" i="1">
                                  <a:solidFill>
                                    <a:srgbClr val="000000"/>
                                  </a:solidFill>
                                  <a:latin typeface="Cambria Math" panose="02040503050406030204" pitchFamily="18" charset="0"/>
                                  <a:ea typeface="+mn-ea"/>
                                </a:rPr>
                                <m:t>2</m:t>
                              </m:r>
                            </m:sup>
                          </m:sSup>
                        </m:den>
                      </m:f>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num>
                        <m:den>
                          <m:r>
                            <a:rPr lang="zh-CN" altLang="en-US" sz="2400" i="1">
                              <a:solidFill>
                                <a:srgbClr val="000000"/>
                              </a:solidFill>
                              <a:latin typeface="Cambria Math" panose="02040503050406030204" pitchFamily="18" charset="0"/>
                              <a:ea typeface="+mn-ea"/>
                            </a:rPr>
                            <m:t>𝑑𝑟</m:t>
                          </m:r>
                        </m:den>
                      </m:f>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𝑟</m:t>
                              </m:r>
                            </m:e>
                            <m:sup>
                              <m:r>
                                <a:rPr lang="zh-CN" altLang="en-US" sz="2400" i="1">
                                  <a:solidFill>
                                    <a:srgbClr val="000000"/>
                                  </a:solidFill>
                                  <a:latin typeface="Cambria Math" panose="02040503050406030204" pitchFamily="18" charset="0"/>
                                  <a:ea typeface="+mn-ea"/>
                                </a:rPr>
                                <m:t>2</m:t>
                              </m:r>
                            </m:sup>
                          </m:sSup>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r>
                                <a:rPr lang="zh-CN" altLang="en-US" sz="2400" i="1">
                                  <a:solidFill>
                                    <a:srgbClr val="000000"/>
                                  </a:solidFill>
                                  <a:latin typeface="Cambria Math" panose="02040503050406030204" pitchFamily="18" charset="0"/>
                                  <a:ea typeface="+mn-ea"/>
                                </a:rPr>
                                <m:t>𝑑𝑟</m:t>
                              </m:r>
                            </m:den>
                          </m:f>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den>
                      </m:f>
                    </m:oMath>
                  </m:oMathPara>
                </a14:m>
                <a:endParaRPr lang="zh-CN" altLang="en-US" sz="2400" dirty="0">
                  <a:ea typeface="+mn-ea"/>
                  <a:cs typeface="Times New Roman" panose="02020603050405020304" pitchFamily="18" charset="0"/>
                </a:endParaRPr>
              </a:p>
            </p:txBody>
          </p:sp>
        </mc:Choice>
        <mc:Fallback xmlns="">
          <p:sp>
            <p:nvSpPr>
              <p:cNvPr id="43013" name="Object 2"/>
              <p:cNvSpPr txBox="1">
                <a:spLocks noRot="1" noChangeAspect="1" noMove="1" noResize="1" noEditPoints="1" noAdjustHandles="1" noChangeArrowheads="1" noChangeShapeType="1" noTextEdit="1"/>
              </p:cNvSpPr>
              <p:nvPr/>
            </p:nvSpPr>
            <p:spPr>
              <a:xfrm>
                <a:off x="4109666" y="1700808"/>
                <a:ext cx="4900612" cy="931863"/>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4" name="Object 2"/>
              <p:cNvSpPr txBox="1"/>
              <p:nvPr/>
            </p:nvSpPr>
            <p:spPr>
              <a:xfrm>
                <a:off x="3923928" y="887413"/>
                <a:ext cx="400050" cy="14906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r>
                            <m:mr>
                              <m:e/>
                            </m:mr>
                            <m:mr>
                              <m:e/>
                            </m:mr>
                          </m:m>
                        </m:e>
                      </m:d>
                    </m:oMath>
                  </m:oMathPara>
                </a14:m>
                <a:endParaRPr lang="zh-CN" altLang="en-US" dirty="0"/>
              </a:p>
            </p:txBody>
          </p:sp>
        </mc:Choice>
        <mc:Fallback xmlns="">
          <p:sp>
            <p:nvSpPr>
              <p:cNvPr id="43014" name="Object 2"/>
              <p:cNvSpPr txBox="1">
                <a:spLocks noRot="1" noChangeAspect="1" noMove="1" noResize="1" noEditPoints="1" noAdjustHandles="1" noChangeArrowheads="1" noChangeShapeType="1" noTextEdit="1"/>
              </p:cNvSpPr>
              <p:nvPr/>
            </p:nvSpPr>
            <p:spPr>
              <a:xfrm>
                <a:off x="3923928" y="887413"/>
                <a:ext cx="400050" cy="14906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5" name="Object 2"/>
              <p:cNvSpPr txBox="1"/>
              <p:nvPr/>
            </p:nvSpPr>
            <p:spPr>
              <a:xfrm>
                <a:off x="827584" y="2986088"/>
                <a:ext cx="1960319" cy="5588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𝑛</m:t>
                          </m:r>
                        </m:sub>
                      </m:sSub>
                      <m:r>
                        <a:rPr lang="zh-CN" altLang="en-US" sz="2400" i="0">
                          <a:solidFill>
                            <a:srgbClr val="000000"/>
                          </a:solidFill>
                          <a:latin typeface="Cambria Math" panose="02040503050406030204" pitchFamily="18" charset="0"/>
                          <a:ea typeface="+mn-ea"/>
                        </a:rPr>
                        <m:t>=</m:t>
                      </m:r>
                      <m:rad>
                        <m:radPr>
                          <m:degHide m:val="on"/>
                          <m:ctrlPr>
                            <a:rPr lang="zh-CN" altLang="en-US" sz="2400" i="1">
                              <a:solidFill>
                                <a:srgbClr val="000000"/>
                              </a:solidFill>
                              <a:latin typeface="Cambria Math" panose="02040503050406030204" pitchFamily="18" charset="0"/>
                              <a:ea typeface="+mn-ea"/>
                            </a:rPr>
                          </m:ctrlPr>
                        </m:radPr>
                        <m:deg/>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e>
                      </m:rad>
                    </m:oMath>
                  </m:oMathPara>
                </a14:m>
                <a:endParaRPr lang="zh-CN" altLang="en-US" sz="2400" dirty="0">
                  <a:ea typeface="+mn-ea"/>
                  <a:cs typeface="Times New Roman" panose="02020603050405020304" pitchFamily="18" charset="0"/>
                </a:endParaRPr>
              </a:p>
            </p:txBody>
          </p:sp>
        </mc:Choice>
        <mc:Fallback xmlns="">
          <p:sp>
            <p:nvSpPr>
              <p:cNvPr id="43015" name="Object 2"/>
              <p:cNvSpPr txBox="1">
                <a:spLocks noRot="1" noChangeAspect="1" noMove="1" noResize="1" noEditPoints="1" noAdjustHandles="1" noChangeArrowheads="1" noChangeShapeType="1" noTextEdit="1"/>
              </p:cNvSpPr>
              <p:nvPr/>
            </p:nvSpPr>
            <p:spPr>
              <a:xfrm>
                <a:off x="827584" y="2986088"/>
                <a:ext cx="1960319" cy="55880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7" name="Object 2"/>
              <p:cNvSpPr txBox="1"/>
              <p:nvPr/>
            </p:nvSpPr>
            <p:spPr>
              <a:xfrm>
                <a:off x="795304" y="5589240"/>
                <a:ext cx="3941876" cy="77102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𝐿</m:t>
                          </m:r>
                        </m:e>
                        <m:sub>
                          <m:r>
                            <a:rPr lang="zh-CN" altLang="en-US" sz="2600" i="1">
                              <a:solidFill>
                                <a:srgbClr val="000000"/>
                              </a:solidFill>
                              <a:latin typeface="Cambria Math" panose="02040503050406030204" pitchFamily="18" charset="0"/>
                              <a:ea typeface="+mn-ea"/>
                            </a:rPr>
                            <m:t>𝑛</m:t>
                          </m:r>
                        </m:sub>
                      </m:sSub>
                      <m:r>
                        <a:rPr lang="zh-CN" altLang="en-US" sz="2600" i="0">
                          <a:solidFill>
                            <a:srgbClr val="000000"/>
                          </a:solidFill>
                          <a:latin typeface="Cambria Math" panose="02040503050406030204" pitchFamily="18" charset="0"/>
                          <a:ea typeface="+mn-ea"/>
                        </a:rPr>
                        <m:t>=</m:t>
                      </m:r>
                      <m:rad>
                        <m:radPr>
                          <m:degHide m:val="on"/>
                          <m:ctrlPr>
                            <a:rPr lang="zh-CN" altLang="en-US" sz="2600" i="1">
                              <a:solidFill>
                                <a:srgbClr val="000000"/>
                              </a:solidFill>
                              <a:latin typeface="Cambria Math" panose="02040503050406030204" pitchFamily="18" charset="0"/>
                              <a:ea typeface="+mn-ea"/>
                            </a:rPr>
                          </m:ctrlPr>
                        </m:radPr>
                        <m:deg/>
                        <m:e>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𝑛</m:t>
                              </m:r>
                            </m:sub>
                          </m:sSub>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e>
                      </m:rad>
                      <m:groupChr>
                        <m:groupChrPr>
                          <m:chr m:val="→"/>
                          <m:vertJc m:val="bot"/>
                          <m:ctrlPr>
                            <a:rPr lang="zh-CN" altLang="en-US" sz="2600" i="1">
                              <a:solidFill>
                                <a:srgbClr val="000000"/>
                              </a:solidFill>
                              <a:latin typeface="Cambria Math" panose="02040503050406030204" pitchFamily="18" charset="0"/>
                              <a:ea typeface="+mn-ea"/>
                            </a:rPr>
                          </m:ctrlPr>
                        </m:groupChrPr>
                        <m:e>
                          <m:r>
                            <a:rPr lang="zh-CN" altLang="en-US" sz="2600" i="1">
                              <a:solidFill>
                                <a:srgbClr val="000000"/>
                              </a:solidFill>
                              <a:latin typeface="Cambria Math" panose="02040503050406030204" pitchFamily="18" charset="0"/>
                              <a:ea typeface="+mn-ea"/>
                            </a:rPr>
                            <m:t>  </m:t>
                          </m:r>
                        </m:e>
                      </m:groupChr>
                      <m:r>
                        <m:rPr>
                          <m:nor/>
                        </m:rPr>
                        <a:rPr lang="zh-CN" altLang="en-US" sz="2600" i="0">
                          <a:solidFill>
                            <a:srgbClr val="000000"/>
                          </a:solidFill>
                          <a:latin typeface="+mn-ea"/>
                          <a:ea typeface="+mn-ea"/>
                        </a:rPr>
                        <m:t>扩散长度</m:t>
                      </m:r>
                    </m:oMath>
                  </m:oMathPara>
                </a14:m>
                <a:endParaRPr lang="zh-CN" altLang="en-US" sz="2600" dirty="0">
                  <a:ea typeface="+mn-ea"/>
                  <a:cs typeface="Times New Roman" panose="02020603050405020304" pitchFamily="18" charset="0"/>
                </a:endParaRPr>
              </a:p>
            </p:txBody>
          </p:sp>
        </mc:Choice>
        <mc:Fallback xmlns="">
          <p:sp>
            <p:nvSpPr>
              <p:cNvPr id="43017" name="Object 2"/>
              <p:cNvSpPr txBox="1">
                <a:spLocks noRot="1" noChangeAspect="1" noMove="1" noResize="1" noEditPoints="1" noAdjustHandles="1" noChangeArrowheads="1" noChangeShapeType="1" noTextEdit="1"/>
              </p:cNvSpPr>
              <p:nvPr/>
            </p:nvSpPr>
            <p:spPr>
              <a:xfrm>
                <a:off x="795304" y="5589240"/>
                <a:ext cx="3941876" cy="771028"/>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CE368647-042E-4F61-BB2B-C64E97E601AD}"/>
              </a:ext>
            </a:extLst>
          </p:cNvPr>
          <p:cNvGrpSpPr/>
          <p:nvPr/>
        </p:nvGrpSpPr>
        <p:grpSpPr>
          <a:xfrm>
            <a:off x="786398" y="2052638"/>
            <a:ext cx="3950781" cy="3248570"/>
            <a:chOff x="786398" y="2052638"/>
            <a:chExt cx="3950781" cy="3248570"/>
          </a:xfrm>
        </p:grpSpPr>
        <p:sp>
          <p:nvSpPr>
            <p:cNvPr id="7" name="下箭头 20"/>
            <p:cNvSpPr/>
            <p:nvPr/>
          </p:nvSpPr>
          <p:spPr>
            <a:xfrm>
              <a:off x="2555776" y="2052638"/>
              <a:ext cx="285750" cy="2447925"/>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1" name="Object 2">
                  <a:extLst>
                    <a:ext uri="{FF2B5EF4-FFF2-40B4-BE49-F238E27FC236}">
                      <a16:creationId xmlns:a16="http://schemas.microsoft.com/office/drawing/2014/main" id="{74839DF7-74D3-4C9B-8A3F-BC1308FCBCC3}"/>
                    </a:ext>
                  </a:extLst>
                </p:cNvPr>
                <p:cNvSpPr txBox="1"/>
                <p:nvPr/>
              </p:nvSpPr>
              <p:spPr>
                <a:xfrm>
                  <a:off x="786398" y="4729708"/>
                  <a:ext cx="3950781" cy="571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b="0" i="0" smtClean="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nor/>
                          </m:rPr>
                          <a:rPr lang="zh-CN" altLang="en-US" sz="2600" b="0" i="0">
                            <a:solidFill>
                              <a:srgbClr val="000000"/>
                            </a:solidFill>
                            <a:ea typeface="+mn-ea"/>
                            <a:cs typeface="Times New Roman" panose="02020603050405020304" pitchFamily="18" charset="0"/>
                          </a:rPr>
                          <m:t>=</m:t>
                        </m:r>
                        <m:r>
                          <m:rPr>
                            <m:nor/>
                          </m:rPr>
                          <a:rPr lang="zh-CN" altLang="en-US" sz="2600" b="0" i="1">
                            <a:solidFill>
                              <a:srgbClr val="000000"/>
                            </a:solidFill>
                            <a:ea typeface="+mn-ea"/>
                            <a:cs typeface="Times New Roman" panose="02020603050405020304" pitchFamily="18" charset="0"/>
                          </a:rPr>
                          <m:t>A</m:t>
                        </m:r>
                        <m:func>
                          <m:funcPr>
                            <m:ctrlPr>
                              <a:rPr lang="zh-CN" altLang="en-US" sz="2600" b="0" i="1">
                                <a:solidFill>
                                  <a:srgbClr val="000000"/>
                                </a:solidFill>
                                <a:latin typeface="Cambria Math" panose="02040503050406030204" pitchFamily="18" charset="0"/>
                                <a:ea typeface="+mn-ea"/>
                              </a:rPr>
                            </m:ctrlPr>
                          </m:funcPr>
                          <m:fName>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i="0">
                                    <a:solidFill>
                                      <a:srgbClr val="000000"/>
                                    </a:solidFill>
                                    <a:latin typeface="Cambria Math" panose="02040503050406030204" pitchFamily="18" charset="0"/>
                                    <a:ea typeface="+mn-ea"/>
                                  </a:rPr>
                                  <m:t>e</m:t>
                                </m:r>
                              </m:e>
                              <m:sup>
                                <m:f>
                                  <m:fPr>
                                    <m:type m:val="lin"/>
                                    <m:ctrlPr>
                                      <a:rPr lang="zh-CN" altLang="en-US" sz="2600" b="0" i="1" smtClean="0">
                                        <a:solidFill>
                                          <a:srgbClr val="000000"/>
                                        </a:solidFill>
                                        <a:latin typeface="Cambria Math" panose="02040503050406030204" pitchFamily="18" charset="0"/>
                                        <a:ea typeface="+mn-ea"/>
                                      </a:rPr>
                                    </m:ctrlPr>
                                  </m:fPr>
                                  <m:num>
                                    <m:r>
                                      <a:rPr lang="en-US" altLang="zh-CN" sz="2600" b="0" i="1" smtClean="0">
                                        <a:solidFill>
                                          <a:srgbClr val="000000"/>
                                        </a:solidFill>
                                        <a:latin typeface="Cambria Math" panose="02040503050406030204" pitchFamily="18" charset="0"/>
                                        <a:ea typeface="+mn-ea"/>
                                      </a:rPr>
                                      <m:t>𝑥</m:t>
                                    </m:r>
                                  </m:num>
                                  <m:den>
                                    <m:sSub>
                                      <m:sSubPr>
                                        <m:ctrlPr>
                                          <a:rPr lang="en-US" altLang="zh-CN" sz="2600" b="0" i="1" smtClean="0">
                                            <a:solidFill>
                                              <a:srgbClr val="000000"/>
                                            </a:solidFill>
                                            <a:latin typeface="Cambria Math" panose="02040503050406030204" pitchFamily="18" charset="0"/>
                                            <a:ea typeface="+mn-ea"/>
                                          </a:rPr>
                                        </m:ctrlPr>
                                      </m:sSubPr>
                                      <m:e>
                                        <m:r>
                                          <a:rPr lang="en-US" altLang="zh-CN" sz="2600" b="0" i="1" smtClean="0">
                                            <a:solidFill>
                                              <a:srgbClr val="000000"/>
                                            </a:solidFill>
                                            <a:latin typeface="Cambria Math" panose="02040503050406030204" pitchFamily="18" charset="0"/>
                                            <a:ea typeface="+mn-ea"/>
                                          </a:rPr>
                                          <m:t>𝐿</m:t>
                                        </m:r>
                                      </m:e>
                                      <m:sub>
                                        <m:r>
                                          <a:rPr lang="en-US" altLang="zh-CN" sz="2600" b="0" i="1" smtClean="0">
                                            <a:solidFill>
                                              <a:srgbClr val="000000"/>
                                            </a:solidFill>
                                            <a:latin typeface="Cambria Math" panose="02040503050406030204" pitchFamily="18" charset="0"/>
                                            <a:ea typeface="+mn-ea"/>
                                          </a:rPr>
                                          <m:t>𝑛</m:t>
                                        </m:r>
                                      </m:sub>
                                    </m:sSub>
                                  </m:den>
                                </m:f>
                              </m:sup>
                            </m:sSup>
                          </m:fName>
                          <m:e>
                            <m:r>
                              <a:rPr lang="zh-CN" altLang="en-US" sz="2600" b="0" i="1">
                                <a:solidFill>
                                  <a:srgbClr val="000000"/>
                                </a:solidFill>
                                <a:latin typeface="Cambria Math" panose="02040503050406030204" pitchFamily="18" charset="0"/>
                                <a:ea typeface="+mn-ea"/>
                              </a:rPr>
                              <m:t>+</m:t>
                            </m:r>
                          </m:e>
                        </m:func>
                        <m:r>
                          <a:rPr lang="zh-CN" altLang="en-US" sz="2600" b="0" i="1">
                            <a:solidFill>
                              <a:srgbClr val="000000"/>
                            </a:solidFill>
                            <a:latin typeface="Cambria Math" panose="02040503050406030204" pitchFamily="18" charset="0"/>
                            <a:ea typeface="+mn-ea"/>
                          </a:rPr>
                          <m:t>𝐵</m:t>
                        </m:r>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a:solidFill>
                                  <a:srgbClr val="000000"/>
                                </a:solidFill>
                                <a:latin typeface="Cambria Math" panose="02040503050406030204" pitchFamily="18" charset="0"/>
                                <a:ea typeface="+mn-ea"/>
                              </a:rPr>
                              <m:t>e</m:t>
                            </m:r>
                          </m:e>
                          <m:sup>
                            <m:r>
                              <a:rPr lang="zh-CN" altLang="en-US" sz="2600" b="0" i="1">
                                <a:solidFill>
                                  <a:srgbClr val="000000"/>
                                </a:solidFill>
                                <a:latin typeface="Cambria Math" panose="02040503050406030204" pitchFamily="18" charset="0"/>
                                <a:ea typeface="+mn-ea"/>
                              </a:rPr>
                              <m:t>−</m:t>
                            </m:r>
                            <m:f>
                              <m:fPr>
                                <m:type m:val="lin"/>
                                <m:ctrlPr>
                                  <a:rPr lang="zh-CN" altLang="en-US" sz="2600" b="0" i="1">
                                    <a:solidFill>
                                      <a:srgbClr val="000000"/>
                                    </a:solidFill>
                                    <a:latin typeface="Cambria Math" panose="02040503050406030204" pitchFamily="18" charset="0"/>
                                    <a:ea typeface="+mn-ea"/>
                                  </a:rPr>
                                </m:ctrlPr>
                              </m:fPr>
                              <m:num>
                                <m:r>
                                  <a:rPr lang="en-US" altLang="zh-CN" sz="2600" b="0" i="1">
                                    <a:solidFill>
                                      <a:srgbClr val="000000"/>
                                    </a:solidFill>
                                    <a:latin typeface="Cambria Math" panose="02040503050406030204" pitchFamily="18" charset="0"/>
                                    <a:ea typeface="+mn-ea"/>
                                  </a:rPr>
                                  <m:t>𝑥</m:t>
                                </m:r>
                              </m:num>
                              <m:den>
                                <m:sSub>
                                  <m:sSubPr>
                                    <m:ctrlPr>
                                      <a:rPr lang="en-US" altLang="zh-CN" sz="2600" b="0" i="1">
                                        <a:solidFill>
                                          <a:srgbClr val="000000"/>
                                        </a:solidFill>
                                        <a:latin typeface="Cambria Math" panose="02040503050406030204" pitchFamily="18" charset="0"/>
                                        <a:ea typeface="+mn-ea"/>
                                      </a:rPr>
                                    </m:ctrlPr>
                                  </m:sSubPr>
                                  <m:e>
                                    <m:r>
                                      <a:rPr lang="en-US" altLang="zh-CN" sz="2600" b="0" i="1">
                                        <a:solidFill>
                                          <a:srgbClr val="000000"/>
                                        </a:solidFill>
                                        <a:latin typeface="Cambria Math" panose="02040503050406030204" pitchFamily="18" charset="0"/>
                                        <a:ea typeface="+mn-ea"/>
                                      </a:rPr>
                                      <m:t>𝐿</m:t>
                                    </m:r>
                                  </m:e>
                                  <m:sub>
                                    <m:r>
                                      <a:rPr lang="en-US" altLang="zh-CN" sz="2600" b="0" i="1">
                                        <a:solidFill>
                                          <a:srgbClr val="000000"/>
                                        </a:solidFill>
                                        <a:latin typeface="Cambria Math" panose="02040503050406030204" pitchFamily="18" charset="0"/>
                                        <a:ea typeface="+mn-ea"/>
                                      </a:rPr>
                                      <m:t>𝑛</m:t>
                                    </m:r>
                                  </m:sub>
                                </m:sSub>
                              </m:den>
                            </m:f>
                          </m:sup>
                        </m:sSup>
                      </m:oMath>
                    </m:oMathPara>
                  </a14:m>
                  <a:endParaRPr lang="zh-CN" altLang="en-US" sz="2600" b="0" dirty="0">
                    <a:ea typeface="+mn-ea"/>
                    <a:cs typeface="Times New Roman" panose="02020603050405020304" pitchFamily="18" charset="0"/>
                  </a:endParaRPr>
                </a:p>
              </p:txBody>
            </p:sp>
          </mc:Choice>
          <mc:Fallback xmlns="">
            <p:sp>
              <p:nvSpPr>
                <p:cNvPr id="11" name="Object 2">
                  <a:extLst>
                    <a:ext uri="{FF2B5EF4-FFF2-40B4-BE49-F238E27FC236}">
                      <a16:creationId xmlns:a16="http://schemas.microsoft.com/office/drawing/2014/main" id="{74839DF7-74D3-4C9B-8A3F-BC1308FCBCC3}"/>
                    </a:ext>
                  </a:extLst>
                </p:cNvPr>
                <p:cNvSpPr txBox="1">
                  <a:spLocks noRot="1" noChangeAspect="1" noMove="1" noResize="1" noEditPoints="1" noAdjustHandles="1" noChangeArrowheads="1" noChangeShapeType="1" noTextEdit="1"/>
                </p:cNvSpPr>
                <p:nvPr/>
              </p:nvSpPr>
              <p:spPr>
                <a:xfrm>
                  <a:off x="786398" y="4729708"/>
                  <a:ext cx="3950781" cy="571500"/>
                </a:xfrm>
                <a:prstGeom prst="rect">
                  <a:avLst/>
                </a:prstGeom>
                <a:blipFill>
                  <a:blip r:embed="rId8"/>
                  <a:stretch>
                    <a:fillRect/>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wipe(left)">
                                      <p:cBhvr>
                                        <p:cTn id="12" dur="10"/>
                                        <p:tgtEl>
                                          <p:spTgt spid="43014"/>
                                        </p:tgtEl>
                                      </p:cBhvr>
                                    </p:animEffect>
                                  </p:childTnLst>
                                </p:cTn>
                              </p:par>
                            </p:childTnLst>
                          </p:cTn>
                        </p:par>
                        <p:par>
                          <p:cTn id="13" fill="hold">
                            <p:stCondLst>
                              <p:cond delay="10"/>
                            </p:stCondLst>
                            <p:childTnLst>
                              <p:par>
                                <p:cTn id="14" presetID="22" presetClass="entr" presetSubtype="8" fill="hold" grpId="0" nodeType="afterEffect">
                                  <p:stCondLst>
                                    <p:cond delay="0"/>
                                  </p:stCondLst>
                                  <p:childTnLst>
                                    <p:set>
                                      <p:cBhvr>
                                        <p:cTn id="15" dur="1" fill="hold">
                                          <p:stCondLst>
                                            <p:cond delay="0"/>
                                          </p:stCondLst>
                                        </p:cTn>
                                        <p:tgtEl>
                                          <p:spTgt spid="43012"/>
                                        </p:tgtEl>
                                        <p:attrNameLst>
                                          <p:attrName>style.visibility</p:attrName>
                                        </p:attrNameLst>
                                      </p:cBhvr>
                                      <p:to>
                                        <p:strVal val="visible"/>
                                      </p:to>
                                    </p:set>
                                    <p:animEffect transition="in" filter="wipe(left)">
                                      <p:cBhvr>
                                        <p:cTn id="16" dur="500"/>
                                        <p:tgtEl>
                                          <p:spTgt spid="430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013"/>
                                        </p:tgtEl>
                                        <p:attrNameLst>
                                          <p:attrName>style.visibility</p:attrName>
                                        </p:attrNameLst>
                                      </p:cBhvr>
                                      <p:to>
                                        <p:strVal val="visible"/>
                                      </p:to>
                                    </p:set>
                                    <p:animEffect transition="in" filter="wipe(left)">
                                      <p:cBhvr>
                                        <p:cTn id="21" dur="500"/>
                                        <p:tgtEl>
                                          <p:spTgt spid="430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015"/>
                                        </p:tgtEl>
                                        <p:attrNameLst>
                                          <p:attrName>style.visibility</p:attrName>
                                        </p:attrNameLst>
                                      </p:cBhvr>
                                      <p:to>
                                        <p:strVal val="visible"/>
                                      </p:to>
                                    </p:set>
                                    <p:animEffect transition="in" filter="wipe(left)">
                                      <p:cBhvr>
                                        <p:cTn id="26" dur="500"/>
                                        <p:tgtEl>
                                          <p:spTgt spid="430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017"/>
                                        </p:tgtEl>
                                        <p:attrNameLst>
                                          <p:attrName>style.visibility</p:attrName>
                                        </p:attrNameLst>
                                      </p:cBhvr>
                                      <p:to>
                                        <p:strVal val="visible"/>
                                      </p:to>
                                    </p:set>
                                    <p:animEffect transition="in" filter="wipe(left)">
                                      <p:cBhvr>
                                        <p:cTn id="36"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2" grpId="0"/>
      <p:bldP spid="43013" grpId="0"/>
      <p:bldP spid="43014" grpId="0"/>
      <p:bldP spid="43015" grpId="0"/>
      <p:bldP spid="4301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3" name="Text Box 5"/>
          <p:cNvSpPr txBox="1"/>
          <p:nvPr/>
        </p:nvSpPr>
        <p:spPr>
          <a:xfrm>
            <a:off x="179388" y="333375"/>
            <a:ext cx="1368425" cy="549275"/>
          </a:xfrm>
          <a:prstGeom prst="rect">
            <a:avLst/>
          </a:prstGeom>
          <a:solidFill>
            <a:srgbClr val="FFD1D1"/>
          </a:solidFill>
          <a:ln w="9525">
            <a:noFill/>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3000" b="1" dirty="0">
                <a:latin typeface="Times New Roman" panose="02020603050405020304" pitchFamily="18" charset="0"/>
              </a:rPr>
              <a:t>讨论：</a:t>
            </a:r>
          </a:p>
        </p:txBody>
      </p:sp>
      <p:sp>
        <p:nvSpPr>
          <p:cNvPr id="4" name="TextBox 2"/>
          <p:cNvSpPr txBox="1"/>
          <p:nvPr/>
        </p:nvSpPr>
        <p:spPr>
          <a:xfrm>
            <a:off x="71438" y="1089025"/>
            <a:ext cx="4000500" cy="554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514350" lvl="0" indent="-514350" algn="just" eaLnBrk="1" hangingPunct="1">
              <a:spcBef>
                <a:spcPct val="0"/>
              </a:spcBef>
              <a:buNone/>
            </a:pPr>
            <a:r>
              <a:rPr lang="en-US" altLang="zh-CN" sz="30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a</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若样品足够厚</a:t>
            </a:r>
            <a:endParaRPr lang="en-US" altLang="zh-CN" sz="18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44035" name="Object 2"/>
              <p:cNvSpPr txBox="1"/>
              <p:nvPr/>
            </p:nvSpPr>
            <p:spPr>
              <a:xfrm>
                <a:off x="504825" y="1817688"/>
                <a:ext cx="3567113" cy="539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nor/>
                        </m:rPr>
                        <a:rPr lang="zh-CN" altLang="en-US" sz="2600" i="0">
                          <a:solidFill>
                            <a:srgbClr val="000000"/>
                          </a:solidFill>
                          <a:latin typeface="+mn-ea"/>
                          <a:ea typeface="+mn-ea"/>
                        </a:rPr>
                        <m:t>时</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)→0</m:t>
                      </m:r>
                    </m:oMath>
                  </m:oMathPara>
                </a14:m>
                <a:endParaRPr lang="zh-CN" altLang="en-US" sz="2600" b="0" dirty="0">
                  <a:ea typeface="+mn-ea"/>
                  <a:cs typeface="Times New Roman" panose="02020603050405020304" pitchFamily="18" charset="0"/>
                </a:endParaRPr>
              </a:p>
            </p:txBody>
          </p:sp>
        </mc:Choice>
        <mc:Fallback xmlns="">
          <p:sp>
            <p:nvSpPr>
              <p:cNvPr id="44035" name="Object 2"/>
              <p:cNvSpPr txBox="1">
                <a:spLocks noRot="1" noChangeAspect="1" noMove="1" noResize="1" noEditPoints="1" noAdjustHandles="1" noChangeArrowheads="1" noChangeShapeType="1" noTextEdit="1"/>
              </p:cNvSpPr>
              <p:nvPr/>
            </p:nvSpPr>
            <p:spPr>
              <a:xfrm>
                <a:off x="504825" y="1817688"/>
                <a:ext cx="3567113" cy="53975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7" name="Object 2"/>
              <p:cNvSpPr txBox="1"/>
              <p:nvPr/>
            </p:nvSpPr>
            <p:spPr>
              <a:xfrm>
                <a:off x="504824" y="2574925"/>
                <a:ext cx="3970339" cy="5730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=0</m:t>
                      </m:r>
                      <m:r>
                        <m:rPr>
                          <m:nor/>
                        </m:rPr>
                        <a:rPr lang="zh-CN" altLang="en-US" sz="2600" i="0">
                          <a:solidFill>
                            <a:srgbClr val="000000"/>
                          </a:solidFill>
                          <a:latin typeface="+mn-ea"/>
                          <a:ea typeface="+mn-ea"/>
                        </a:rPr>
                        <m:t>时</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sSub>
                        <m:sSubPr>
                          <m:ctrlPr>
                            <a:rPr lang="zh-CN" altLang="en-US" sz="2600" b="0" i="1">
                              <a:solidFill>
                                <a:srgbClr val="000000"/>
                              </a:solidFill>
                              <a:latin typeface="Cambria Math" panose="02040503050406030204" pitchFamily="18" charset="0"/>
                              <a:ea typeface="+mn-ea"/>
                            </a:rPr>
                          </m:ctrlPr>
                        </m:sSubPr>
                        <m:e>
                          <m:r>
                            <a:rPr lang="zh-CN" altLang="en-US" sz="2600" b="0" i="1">
                              <a:solidFill>
                                <a:srgbClr val="000000"/>
                              </a:solidFill>
                              <a:latin typeface="Cambria Math" panose="02040503050406030204" pitchFamily="18" charset="0"/>
                              <a:ea typeface="+mn-ea"/>
                            </a:rPr>
                            <m:t>)</m:t>
                          </m:r>
                        </m:e>
                        <m:sub>
                          <m:r>
                            <a:rPr lang="zh-CN" altLang="en-US" sz="2600" b="0" i="1">
                              <a:solidFill>
                                <a:srgbClr val="000000"/>
                              </a:solidFill>
                              <a:latin typeface="Cambria Math" panose="02040503050406030204" pitchFamily="18" charset="0"/>
                              <a:ea typeface="+mn-ea"/>
                            </a:rPr>
                            <m:t>0</m:t>
                          </m:r>
                        </m:sub>
                      </m:sSub>
                    </m:oMath>
                  </m:oMathPara>
                </a14:m>
                <a:endParaRPr lang="zh-CN" altLang="en-US" sz="2600" b="0" dirty="0">
                  <a:ea typeface="+mn-ea"/>
                  <a:cs typeface="Times New Roman" panose="02020603050405020304" pitchFamily="18" charset="0"/>
                </a:endParaRPr>
              </a:p>
            </p:txBody>
          </p:sp>
        </mc:Choice>
        <mc:Fallback xmlns="">
          <p:sp>
            <p:nvSpPr>
              <p:cNvPr id="44037" name="Object 2"/>
              <p:cNvSpPr txBox="1">
                <a:spLocks noRot="1" noChangeAspect="1" noMove="1" noResize="1" noEditPoints="1" noAdjustHandles="1" noChangeArrowheads="1" noChangeShapeType="1" noTextEdit="1"/>
              </p:cNvSpPr>
              <p:nvPr/>
            </p:nvSpPr>
            <p:spPr>
              <a:xfrm>
                <a:off x="504824" y="2574925"/>
                <a:ext cx="3970339" cy="573088"/>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8" name="Object 2"/>
              <p:cNvSpPr txBox="1"/>
              <p:nvPr/>
            </p:nvSpPr>
            <p:spPr>
              <a:xfrm>
                <a:off x="4860032" y="1814497"/>
                <a:ext cx="1218480" cy="4460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𝐴</m:t>
                      </m:r>
                      <m:r>
                        <a:rPr lang="zh-CN" altLang="en-US" sz="2600" b="0" i="1">
                          <a:solidFill>
                            <a:srgbClr val="000000"/>
                          </a:solidFill>
                          <a:latin typeface="Cambria Math" panose="02040503050406030204" pitchFamily="18" charset="0"/>
                          <a:ea typeface="+mn-ea"/>
                        </a:rPr>
                        <m:t>=0</m:t>
                      </m:r>
                    </m:oMath>
                  </m:oMathPara>
                </a14:m>
                <a:endParaRPr lang="zh-CN" altLang="en-US" sz="2600" b="0" dirty="0">
                  <a:ea typeface="+mn-ea"/>
                  <a:cs typeface="Times New Roman" panose="02020603050405020304" pitchFamily="18" charset="0"/>
                </a:endParaRPr>
              </a:p>
            </p:txBody>
          </p:sp>
        </mc:Choice>
        <mc:Fallback xmlns="">
          <p:sp>
            <p:nvSpPr>
              <p:cNvPr id="44038" name="Object 2"/>
              <p:cNvSpPr txBox="1">
                <a:spLocks noRot="1" noChangeAspect="1" noMove="1" noResize="1" noEditPoints="1" noAdjustHandles="1" noChangeArrowheads="1" noChangeShapeType="1" noTextEdit="1"/>
              </p:cNvSpPr>
              <p:nvPr/>
            </p:nvSpPr>
            <p:spPr>
              <a:xfrm>
                <a:off x="4860032" y="1814497"/>
                <a:ext cx="1218480" cy="446088"/>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9" name="Object 2"/>
              <p:cNvSpPr txBox="1"/>
              <p:nvPr/>
            </p:nvSpPr>
            <p:spPr>
              <a:xfrm>
                <a:off x="4869557" y="2575569"/>
                <a:ext cx="1929035" cy="5730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𝐵</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𝛥</m:t>
                      </m:r>
                      <m:r>
                        <a:rPr lang="zh-CN" altLang="en-US" sz="2600" b="0" i="1">
                          <a:solidFill>
                            <a:srgbClr val="000000"/>
                          </a:solidFill>
                          <a:latin typeface="Cambria Math" panose="02040503050406030204" pitchFamily="18" charset="0"/>
                          <a:ea typeface="+mn-ea"/>
                        </a:rPr>
                        <m:t>𝑛</m:t>
                      </m:r>
                      <m:sSub>
                        <m:sSubPr>
                          <m:ctrlPr>
                            <a:rPr lang="zh-CN" altLang="en-US" sz="2600" b="0" i="1">
                              <a:solidFill>
                                <a:srgbClr val="000000"/>
                              </a:solidFill>
                              <a:latin typeface="Cambria Math" panose="02040503050406030204" pitchFamily="18" charset="0"/>
                              <a:ea typeface="+mn-ea"/>
                            </a:rPr>
                          </m:ctrlPr>
                        </m:sSubPr>
                        <m:e>
                          <m:r>
                            <a:rPr lang="zh-CN" altLang="en-US" sz="2600" b="0" i="1">
                              <a:solidFill>
                                <a:srgbClr val="000000"/>
                              </a:solidFill>
                              <a:latin typeface="Cambria Math" panose="02040503050406030204" pitchFamily="18" charset="0"/>
                              <a:ea typeface="+mn-ea"/>
                            </a:rPr>
                            <m:t>)</m:t>
                          </m:r>
                        </m:e>
                        <m:sub>
                          <m:r>
                            <a:rPr lang="zh-CN" altLang="en-US" sz="2600" b="0" i="1">
                              <a:solidFill>
                                <a:srgbClr val="000000"/>
                              </a:solidFill>
                              <a:latin typeface="Cambria Math" panose="02040503050406030204" pitchFamily="18" charset="0"/>
                              <a:ea typeface="+mn-ea"/>
                            </a:rPr>
                            <m:t>0</m:t>
                          </m:r>
                        </m:sub>
                      </m:sSub>
                    </m:oMath>
                  </m:oMathPara>
                </a14:m>
                <a:endParaRPr lang="zh-CN" altLang="en-US" sz="2600" b="0" dirty="0">
                  <a:ea typeface="+mn-ea"/>
                  <a:cs typeface="Times New Roman" panose="02020603050405020304" pitchFamily="18" charset="0"/>
                </a:endParaRPr>
              </a:p>
            </p:txBody>
          </p:sp>
        </mc:Choice>
        <mc:Fallback xmlns="">
          <p:sp>
            <p:nvSpPr>
              <p:cNvPr id="44039" name="Object 2"/>
              <p:cNvSpPr txBox="1">
                <a:spLocks noRot="1" noChangeAspect="1" noMove="1" noResize="1" noEditPoints="1" noAdjustHandles="1" noChangeArrowheads="1" noChangeShapeType="1" noTextEdit="1"/>
              </p:cNvSpPr>
              <p:nvPr/>
            </p:nvSpPr>
            <p:spPr>
              <a:xfrm>
                <a:off x="4869557" y="2575569"/>
                <a:ext cx="1929035" cy="573088"/>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0" name="Object 2"/>
              <p:cNvSpPr txBox="1"/>
              <p:nvPr/>
            </p:nvSpPr>
            <p:spPr>
              <a:xfrm>
                <a:off x="2030413" y="3371850"/>
                <a:ext cx="3333675" cy="6032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m:t>
                          </m:r>
                        </m:e>
                        <m:sub>
                          <m:r>
                            <a:rPr lang="zh-CN" altLang="en-US" sz="2600" i="1">
                              <a:solidFill>
                                <a:srgbClr val="000000"/>
                              </a:solidFill>
                              <a:latin typeface="Cambria Math" panose="02040503050406030204" pitchFamily="18" charset="0"/>
                              <a:ea typeface="+mn-ea"/>
                            </a:rPr>
                            <m:t>0</m:t>
                          </m:r>
                        </m:sub>
                      </m:sSub>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a:solidFill>
                                <a:srgbClr val="000000"/>
                              </a:solidFill>
                              <a:latin typeface="Cambria Math" panose="02040503050406030204" pitchFamily="18" charset="0"/>
                              <a:ea typeface="+mn-ea"/>
                            </a:rPr>
                            <m:t>e</m:t>
                          </m:r>
                        </m:e>
                        <m:sup>
                          <m:r>
                            <a:rPr lang="zh-CN" altLang="en-US" sz="2600" b="0" i="1">
                              <a:solidFill>
                                <a:srgbClr val="000000"/>
                              </a:solidFill>
                              <a:latin typeface="Cambria Math" panose="02040503050406030204" pitchFamily="18" charset="0"/>
                              <a:ea typeface="+mn-ea"/>
                            </a:rPr>
                            <m:t>−</m:t>
                          </m:r>
                          <m:f>
                            <m:fPr>
                              <m:type m:val="lin"/>
                              <m:ctrlPr>
                                <a:rPr lang="zh-CN" altLang="en-US" sz="2600" b="0" i="1">
                                  <a:solidFill>
                                    <a:srgbClr val="000000"/>
                                  </a:solidFill>
                                  <a:latin typeface="Cambria Math" panose="02040503050406030204" pitchFamily="18" charset="0"/>
                                  <a:ea typeface="+mn-ea"/>
                                </a:rPr>
                              </m:ctrlPr>
                            </m:fPr>
                            <m:num>
                              <m:r>
                                <a:rPr lang="en-US" altLang="zh-CN" sz="2600" b="0" i="1">
                                  <a:solidFill>
                                    <a:srgbClr val="000000"/>
                                  </a:solidFill>
                                  <a:latin typeface="Cambria Math" panose="02040503050406030204" pitchFamily="18" charset="0"/>
                                  <a:ea typeface="+mn-ea"/>
                                </a:rPr>
                                <m:t>𝑥</m:t>
                              </m:r>
                            </m:num>
                            <m:den>
                              <m:sSub>
                                <m:sSubPr>
                                  <m:ctrlPr>
                                    <a:rPr lang="en-US" altLang="zh-CN" sz="2600" b="0" i="1">
                                      <a:solidFill>
                                        <a:srgbClr val="000000"/>
                                      </a:solidFill>
                                      <a:latin typeface="Cambria Math" panose="02040503050406030204" pitchFamily="18" charset="0"/>
                                      <a:ea typeface="+mn-ea"/>
                                    </a:rPr>
                                  </m:ctrlPr>
                                </m:sSubPr>
                                <m:e>
                                  <m:r>
                                    <a:rPr lang="en-US" altLang="zh-CN" sz="2600" b="0" i="1">
                                      <a:solidFill>
                                        <a:srgbClr val="000000"/>
                                      </a:solidFill>
                                      <a:latin typeface="Cambria Math" panose="02040503050406030204" pitchFamily="18" charset="0"/>
                                      <a:ea typeface="+mn-ea"/>
                                    </a:rPr>
                                    <m:t>𝐿</m:t>
                                  </m:r>
                                </m:e>
                                <m:sub>
                                  <m:r>
                                    <a:rPr lang="en-US" altLang="zh-CN" sz="2600" b="0" i="1">
                                      <a:solidFill>
                                        <a:srgbClr val="000000"/>
                                      </a:solidFill>
                                      <a:latin typeface="Cambria Math" panose="02040503050406030204" pitchFamily="18" charset="0"/>
                                      <a:ea typeface="+mn-ea"/>
                                    </a:rPr>
                                    <m:t>𝑛</m:t>
                                  </m:r>
                                </m:sub>
                              </m:sSub>
                            </m:den>
                          </m:f>
                        </m:sup>
                      </m:sSup>
                    </m:oMath>
                  </m:oMathPara>
                </a14:m>
                <a:endParaRPr lang="zh-CN" altLang="en-US" sz="2600" dirty="0">
                  <a:ea typeface="+mn-ea"/>
                  <a:cs typeface="Times New Roman" panose="02020603050405020304" pitchFamily="18" charset="0"/>
                </a:endParaRPr>
              </a:p>
            </p:txBody>
          </p:sp>
        </mc:Choice>
        <mc:Fallback xmlns="">
          <p:sp>
            <p:nvSpPr>
              <p:cNvPr id="44040" name="Object 2"/>
              <p:cNvSpPr txBox="1">
                <a:spLocks noRot="1" noChangeAspect="1" noMove="1" noResize="1" noEditPoints="1" noAdjustHandles="1" noChangeArrowheads="1" noChangeShapeType="1" noTextEdit="1"/>
              </p:cNvSpPr>
              <p:nvPr/>
            </p:nvSpPr>
            <p:spPr>
              <a:xfrm>
                <a:off x="2030413" y="3371850"/>
                <a:ext cx="3333675" cy="60325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1" name="Object 2"/>
              <p:cNvSpPr txBox="1"/>
              <p:nvPr/>
            </p:nvSpPr>
            <p:spPr>
              <a:xfrm>
                <a:off x="4283968" y="5332120"/>
                <a:ext cx="4859337" cy="9874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1800" i="1" smtClean="0">
                              <a:solidFill>
                                <a:srgbClr val="000000"/>
                              </a:solidFill>
                              <a:latin typeface="Cambria Math" panose="02040503050406030204" pitchFamily="18" charset="0"/>
                              <a:ea typeface="+mn-ea"/>
                            </a:rPr>
                          </m:ctrlPr>
                        </m:sSubPr>
                        <m:e>
                          <m:r>
                            <m:rPr>
                              <m:nor/>
                            </m:rPr>
                            <a:rPr lang="zh-CN" altLang="en-US" sz="1800" i="1">
                              <a:solidFill>
                                <a:srgbClr val="000000"/>
                              </a:solidFill>
                              <a:ea typeface="+mn-ea"/>
                              <a:cs typeface="Times New Roman" panose="02020603050405020304" pitchFamily="18" charset="0"/>
                            </a:rPr>
                            <m:t>L</m:t>
                          </m:r>
                        </m:e>
                        <m:sub>
                          <m:r>
                            <m:rPr>
                              <m:nor/>
                            </m:rPr>
                            <a:rPr lang="zh-CN" altLang="en-US" sz="1800" i="1">
                              <a:solidFill>
                                <a:srgbClr val="000000"/>
                              </a:solidFill>
                              <a:ea typeface="+mn-ea"/>
                              <a:cs typeface="Times New Roman" panose="02020603050405020304" pitchFamily="18" charset="0"/>
                            </a:rPr>
                            <m:t>n</m:t>
                          </m:r>
                        </m:sub>
                      </m:sSub>
                      <m:r>
                        <a:rPr lang="zh-CN" altLang="en-US" sz="1800" i="1">
                          <a:solidFill>
                            <a:srgbClr val="000000"/>
                          </a:solidFill>
                          <a:latin typeface="Cambria Math" panose="02040503050406030204" pitchFamily="18" charset="0"/>
                          <a:ea typeface="+mn-ea"/>
                        </a:rPr>
                        <m:t>：</m:t>
                      </m:r>
                      <m:d>
                        <m:dPr>
                          <m:begChr m:val="{"/>
                          <m:endChr m:val=""/>
                          <m:ctrlPr>
                            <a:rPr lang="zh-CN" altLang="en-US" sz="18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1800" i="1">
                                  <a:solidFill>
                                    <a:srgbClr val="000000"/>
                                  </a:solidFill>
                                  <a:latin typeface="Cambria Math" panose="02040503050406030204" pitchFamily="18" charset="0"/>
                                  <a:ea typeface="+mn-ea"/>
                                </a:rPr>
                              </m:ctrlPr>
                            </m:mPr>
                            <m:mr>
                              <m:e>
                                <m:r>
                                  <m:rPr>
                                    <m:nor/>
                                  </m:rPr>
                                  <a:rPr lang="zh-CN" altLang="en-US" sz="1800" i="0">
                                    <a:solidFill>
                                      <a:srgbClr val="000000"/>
                                    </a:solidFill>
                                    <a:latin typeface="+mn-ea"/>
                                    <a:ea typeface="+mn-ea"/>
                                  </a:rPr>
                                  <m:t>载流子浓度减少为原来</m:t>
                                </m:r>
                                <m:f>
                                  <m:fPr>
                                    <m:ctrlPr>
                                      <a:rPr lang="zh-CN" altLang="en-US" sz="1800" i="1">
                                        <a:solidFill>
                                          <a:srgbClr val="000000"/>
                                        </a:solidFill>
                                        <a:latin typeface="Cambria Math" panose="02040503050406030204" pitchFamily="18" charset="0"/>
                                        <a:ea typeface="+mn-ea"/>
                                      </a:rPr>
                                    </m:ctrlPr>
                                  </m:fPr>
                                  <m:num>
                                    <m:r>
                                      <a:rPr lang="zh-CN" altLang="en-US" sz="1800" i="1">
                                        <a:solidFill>
                                          <a:srgbClr val="000000"/>
                                        </a:solidFill>
                                        <a:latin typeface="Cambria Math" panose="02040503050406030204" pitchFamily="18" charset="0"/>
                                        <a:ea typeface="+mn-ea"/>
                                      </a:rPr>
                                      <m:t>1</m:t>
                                    </m:r>
                                  </m:num>
                                  <m:den>
                                    <m:r>
                                      <m:rPr>
                                        <m:sty m:val="p"/>
                                      </m:rPr>
                                      <a:rPr lang="zh-CN" altLang="en-US" sz="1800" i="0">
                                        <a:solidFill>
                                          <a:srgbClr val="000000"/>
                                        </a:solidFill>
                                        <a:latin typeface="Cambria Math" panose="02040503050406030204" pitchFamily="18" charset="0"/>
                                        <a:ea typeface="+mn-ea"/>
                                      </a:rPr>
                                      <m:t>e</m:t>
                                    </m:r>
                                  </m:den>
                                </m:f>
                                <m:r>
                                  <m:rPr>
                                    <m:nor/>
                                  </m:rPr>
                                  <a:rPr lang="zh-CN" altLang="en-US" sz="1800" i="0">
                                    <a:solidFill>
                                      <a:srgbClr val="000000"/>
                                    </a:solidFill>
                                    <a:latin typeface="+mn-ea"/>
                                    <a:ea typeface="+mn-ea"/>
                                  </a:rPr>
                                  <m:t>所走过的路程</m:t>
                                </m:r>
                              </m:e>
                            </m:mr>
                            <m:mr>
                              <m:e>
                                <m:r>
                                  <m:rPr>
                                    <m:nor/>
                                  </m:rPr>
                                  <a:rPr lang="zh-CN" altLang="en-US" sz="1800" i="0">
                                    <a:solidFill>
                                      <a:srgbClr val="000000"/>
                                    </a:solidFill>
                                    <a:latin typeface="+mn-ea"/>
                                    <a:ea typeface="+mn-ea"/>
                                  </a:rPr>
                                  <m:t>载流子深入半导体的平均距离</m:t>
                                </m:r>
                                <m:r>
                                  <m:rPr>
                                    <m:nor/>
                                  </m:rPr>
                                  <a:rPr lang="en-US" altLang="zh-CN" sz="1800" b="1" i="0" smtClean="0">
                                    <a:solidFill>
                                      <a:srgbClr val="000000"/>
                                    </a:solidFill>
                                    <a:latin typeface="Cambria Math" panose="02040503050406030204" pitchFamily="18" charset="0"/>
                                    <a:ea typeface="+mn-ea"/>
                                  </a:rPr>
                                  <m:t>                  </m:t>
                                </m:r>
                              </m:e>
                            </m:mr>
                          </m:m>
                        </m:e>
                      </m:d>
                    </m:oMath>
                  </m:oMathPara>
                </a14:m>
                <a:endParaRPr lang="zh-CN" altLang="en-US" sz="1800" dirty="0">
                  <a:ea typeface="+mn-ea"/>
                  <a:cs typeface="Times New Roman" panose="02020603050405020304" pitchFamily="18" charset="0"/>
                </a:endParaRPr>
              </a:p>
            </p:txBody>
          </p:sp>
        </mc:Choice>
        <mc:Fallback xmlns="">
          <p:sp>
            <p:nvSpPr>
              <p:cNvPr id="44041" name="Object 2"/>
              <p:cNvSpPr txBox="1">
                <a:spLocks noRot="1" noChangeAspect="1" noMove="1" noResize="1" noEditPoints="1" noAdjustHandles="1" noChangeArrowheads="1" noChangeShapeType="1" noTextEdit="1"/>
              </p:cNvSpPr>
              <p:nvPr/>
            </p:nvSpPr>
            <p:spPr>
              <a:xfrm>
                <a:off x="4283968" y="5332120"/>
                <a:ext cx="4859337" cy="98742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2" name="Object 2"/>
              <p:cNvSpPr txBox="1"/>
              <p:nvPr/>
            </p:nvSpPr>
            <p:spPr>
              <a:xfrm>
                <a:off x="500062" y="4214813"/>
                <a:ext cx="4287961" cy="987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𝐿</m:t>
                          </m:r>
                        </m:e>
                        <m:sub>
                          <m:r>
                            <a:rPr lang="zh-CN" altLang="en-US" sz="2600" i="1">
                              <a:solidFill>
                                <a:srgbClr val="000000"/>
                              </a:solidFill>
                              <a:latin typeface="Cambria Math" panose="02040503050406030204" pitchFamily="18" charset="0"/>
                              <a:ea typeface="+mn-ea"/>
                            </a:rPr>
                            <m:t>𝑛</m:t>
                          </m:r>
                        </m:sub>
                      </m:sSub>
                      <m:r>
                        <m:rPr>
                          <m:nor/>
                        </m:rPr>
                        <a:rPr lang="zh-CN" altLang="en-US" sz="2600" i="0">
                          <a:solidFill>
                            <a:srgbClr val="000000"/>
                          </a:solidFill>
                          <a:latin typeface="+mn-ea"/>
                          <a:ea typeface="+mn-ea"/>
                        </a:rPr>
                        <m:t>时</m:t>
                      </m:r>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m:t>
                              </m:r>
                            </m:e>
                            <m:sub>
                              <m:r>
                                <a:rPr lang="zh-CN" altLang="en-US" sz="2600" i="1">
                                  <a:solidFill>
                                    <a:srgbClr val="000000"/>
                                  </a:solidFill>
                                  <a:latin typeface="Cambria Math" panose="02040503050406030204" pitchFamily="18" charset="0"/>
                                  <a:ea typeface="+mn-ea"/>
                                </a:rPr>
                                <m:t>0</m:t>
                              </m:r>
                            </m:sub>
                          </m:sSub>
                        </m:num>
                        <m:den>
                          <m:r>
                            <m:rPr>
                              <m:sty m:val="p"/>
                            </m:rPr>
                            <a:rPr lang="zh-CN" altLang="en-US" sz="2600" i="0">
                              <a:solidFill>
                                <a:srgbClr val="000000"/>
                              </a:solidFill>
                              <a:latin typeface="Cambria Math" panose="02040503050406030204" pitchFamily="18" charset="0"/>
                              <a:ea typeface="+mn-ea"/>
                            </a:rPr>
                            <m:t>e</m:t>
                          </m:r>
                        </m:den>
                      </m:f>
                    </m:oMath>
                  </m:oMathPara>
                </a14:m>
                <a:endParaRPr lang="zh-CN" altLang="en-US" sz="2600" dirty="0">
                  <a:ea typeface="+mn-ea"/>
                  <a:cs typeface="Times New Roman" panose="02020603050405020304" pitchFamily="18" charset="0"/>
                </a:endParaRPr>
              </a:p>
            </p:txBody>
          </p:sp>
        </mc:Choice>
        <mc:Fallback xmlns="">
          <p:sp>
            <p:nvSpPr>
              <p:cNvPr id="44042" name="Object 2"/>
              <p:cNvSpPr txBox="1">
                <a:spLocks noRot="1" noChangeAspect="1" noMove="1" noResize="1" noEditPoints="1" noAdjustHandles="1" noChangeArrowheads="1" noChangeShapeType="1" noTextEdit="1"/>
              </p:cNvSpPr>
              <p:nvPr/>
            </p:nvSpPr>
            <p:spPr>
              <a:xfrm>
                <a:off x="500062" y="4214813"/>
                <a:ext cx="4287961" cy="98742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3" name="Object 2"/>
              <p:cNvSpPr txBox="1"/>
              <p:nvPr/>
            </p:nvSpPr>
            <p:spPr>
              <a:xfrm>
                <a:off x="500062" y="5214938"/>
                <a:ext cx="3571875" cy="13096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600" i="1">
                              <a:solidFill>
                                <a:srgbClr val="000000"/>
                              </a:solidFill>
                              <a:latin typeface="Cambria Math" panose="02040503050406030204" pitchFamily="18" charset="0"/>
                              <a:ea typeface="+mn-ea"/>
                            </a:rPr>
                          </m:ctrlPr>
                        </m:accPr>
                        <m:e>
                          <m:r>
                            <a:rPr lang="zh-CN" altLang="en-US" sz="2600" i="1">
                              <a:solidFill>
                                <a:srgbClr val="000000"/>
                              </a:solidFill>
                              <a:latin typeface="Cambria Math" panose="02040503050406030204" pitchFamily="18" charset="0"/>
                              <a:ea typeface="+mn-ea"/>
                            </a:rPr>
                            <m:t>𝑥</m:t>
                          </m:r>
                        </m:e>
                      </m:acc>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nary>
                            <m:naryPr>
                              <m:ctrlPr>
                                <a:rPr lang="zh-CN" altLang="en-US" sz="2600" i="1">
                                  <a:solidFill>
                                    <a:srgbClr val="000000"/>
                                  </a:solidFill>
                                  <a:latin typeface="Cambria Math" panose="02040503050406030204" pitchFamily="18" charset="0"/>
                                  <a:ea typeface="+mn-ea"/>
                                </a:rPr>
                              </m:ctrlPr>
                            </m:naryPr>
                            <m:sub>
                              <m:r>
                                <a:rPr lang="zh-CN" altLang="en-US" sz="2600" i="1">
                                  <a:solidFill>
                                    <a:srgbClr val="000000"/>
                                  </a:solidFill>
                                  <a:latin typeface="Cambria Math" panose="02040503050406030204" pitchFamily="18" charset="0"/>
                                  <a:ea typeface="+mn-ea"/>
                                </a:rPr>
                                <m:t>0</m:t>
                              </m:r>
                            </m:sub>
                            <m:sup>
                              <m:r>
                                <a:rPr lang="zh-CN" altLang="en-US" sz="2600" i="1">
                                  <a:solidFill>
                                    <a:srgbClr val="000000"/>
                                  </a:solidFill>
                                  <a:latin typeface="Cambria Math" panose="02040503050406030204" pitchFamily="18" charset="0"/>
                                  <a:ea typeface="+mn-ea"/>
                                </a:rPr>
                                <m:t>∞</m:t>
                              </m:r>
                            </m:sup>
                            <m:e>
                              <m:r>
                                <a:rPr lang="zh-CN" altLang="en-US" sz="2600" i="1">
                                  <a:solidFill>
                                    <a:srgbClr val="000000"/>
                                  </a:solidFill>
                                  <a:latin typeface="Cambria Math" panose="02040503050406030204" pitchFamily="18" charset="0"/>
                                  <a:ea typeface="+mn-ea"/>
                                </a:rPr>
                                <m:t>𝑥</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𝑑𝑥</m:t>
                              </m:r>
                            </m:e>
                          </m:nary>
                        </m:num>
                        <m:den>
                          <m:nary>
                            <m:naryPr>
                              <m:ctrlPr>
                                <a:rPr lang="zh-CN" altLang="en-US" sz="2600" i="1">
                                  <a:solidFill>
                                    <a:srgbClr val="000000"/>
                                  </a:solidFill>
                                  <a:latin typeface="Cambria Math" panose="02040503050406030204" pitchFamily="18" charset="0"/>
                                  <a:ea typeface="+mn-ea"/>
                                </a:rPr>
                              </m:ctrlPr>
                            </m:naryPr>
                            <m:sub>
                              <m:r>
                                <a:rPr lang="zh-CN" altLang="en-US" sz="2600" i="1">
                                  <a:solidFill>
                                    <a:srgbClr val="000000"/>
                                  </a:solidFill>
                                  <a:latin typeface="Cambria Math" panose="02040503050406030204" pitchFamily="18" charset="0"/>
                                  <a:ea typeface="+mn-ea"/>
                                </a:rPr>
                                <m:t>0</m:t>
                              </m:r>
                            </m:sub>
                            <m:sup>
                              <m:r>
                                <a:rPr lang="zh-CN" altLang="en-US" sz="2600" i="1">
                                  <a:solidFill>
                                    <a:srgbClr val="000000"/>
                                  </a:solidFill>
                                  <a:latin typeface="Cambria Math" panose="02040503050406030204" pitchFamily="18" charset="0"/>
                                  <a:ea typeface="+mn-ea"/>
                                </a:rPr>
                                <m:t>∞</m:t>
                              </m:r>
                            </m:sup>
                            <m:e>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𝑑𝑥</m:t>
                              </m:r>
                            </m:e>
                          </m:nary>
                        </m:den>
                      </m:f>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𝐿</m:t>
                          </m:r>
                        </m:e>
                        <m:sub>
                          <m:r>
                            <a:rPr lang="zh-CN" altLang="en-US" sz="2600" i="1">
                              <a:solidFill>
                                <a:srgbClr val="000000"/>
                              </a:solidFill>
                              <a:latin typeface="Cambria Math" panose="02040503050406030204" pitchFamily="18" charset="0"/>
                              <a:ea typeface="+mn-ea"/>
                            </a:rPr>
                            <m:t>𝑛</m:t>
                          </m:r>
                        </m:sub>
                      </m:sSub>
                    </m:oMath>
                  </m:oMathPara>
                </a14:m>
                <a:endParaRPr lang="zh-CN" altLang="en-US" sz="2600" dirty="0">
                  <a:ea typeface="+mn-ea"/>
                  <a:cs typeface="Times New Roman" panose="02020603050405020304" pitchFamily="18" charset="0"/>
                </a:endParaRPr>
              </a:p>
            </p:txBody>
          </p:sp>
        </mc:Choice>
        <mc:Fallback xmlns="">
          <p:sp>
            <p:nvSpPr>
              <p:cNvPr id="44043" name="Object 2"/>
              <p:cNvSpPr txBox="1">
                <a:spLocks noRot="1" noChangeAspect="1" noMove="1" noResize="1" noEditPoints="1" noAdjustHandles="1" noChangeArrowheads="1" noChangeShapeType="1" noTextEdit="1"/>
              </p:cNvSpPr>
              <p:nvPr/>
            </p:nvSpPr>
            <p:spPr>
              <a:xfrm>
                <a:off x="500062" y="5214938"/>
                <a:ext cx="3571875" cy="1309687"/>
              </a:xfrm>
              <a:prstGeom prst="rect">
                <a:avLst/>
              </a:prstGeom>
              <a:blipFill>
                <a:blip r:embed="rId9"/>
                <a:stretch>
                  <a:fillRect/>
                </a:stretch>
              </a:blipFill>
              <a:ln w="38100">
                <a:noFill/>
                <a:miter/>
              </a:ln>
            </p:spPr>
            <p:txBody>
              <a:bodyPr/>
              <a:lstStyle/>
              <a:p>
                <a:r>
                  <a:rPr lang="zh-CN" altLang="en-US">
                    <a:noFill/>
                  </a:rPr>
                  <a:t> </a:t>
                </a:r>
              </a:p>
            </p:txBody>
          </p:sp>
        </mc:Fallback>
      </mc:AlternateContent>
      <p:pic>
        <p:nvPicPr>
          <p:cNvPr id="14" name="Picture 11"/>
          <p:cNvPicPr>
            <a:picLocks noChangeAspect="1"/>
          </p:cNvPicPr>
          <p:nvPr/>
        </p:nvPicPr>
        <p:blipFill>
          <a:blip r:embed="rId10"/>
          <a:stretch>
            <a:fillRect/>
          </a:stretch>
        </p:blipFill>
        <p:spPr>
          <a:xfrm>
            <a:off x="3714750" y="1038225"/>
            <a:ext cx="5162550" cy="563563"/>
          </a:xfrm>
          <a:prstGeom prst="rect">
            <a:avLst/>
          </a:prstGeom>
          <a:noFill/>
          <a:ln w="9525">
            <a:noFill/>
          </a:ln>
        </p:spPr>
      </p:pic>
      <mc:AlternateContent xmlns:mc="http://schemas.openxmlformats.org/markup-compatibility/2006" xmlns:a14="http://schemas.microsoft.com/office/drawing/2010/main">
        <mc:Choice Requires="a14">
          <p:sp>
            <p:nvSpPr>
              <p:cNvPr id="15" name="Object 2">
                <a:extLst>
                  <a:ext uri="{FF2B5EF4-FFF2-40B4-BE49-F238E27FC236}">
                    <a16:creationId xmlns:a16="http://schemas.microsoft.com/office/drawing/2014/main" id="{1EA6D0B3-B72F-4A43-BC44-D415A94E5ECE}"/>
                  </a:ext>
                </a:extLst>
              </p:cNvPr>
              <p:cNvSpPr txBox="1"/>
              <p:nvPr/>
            </p:nvSpPr>
            <p:spPr>
              <a:xfrm>
                <a:off x="2692907" y="363609"/>
                <a:ext cx="3950781" cy="571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b="0" i="0" smtClean="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nor/>
                        </m:rPr>
                        <a:rPr lang="zh-CN" altLang="en-US" sz="2600" b="0" i="0">
                          <a:solidFill>
                            <a:srgbClr val="000000"/>
                          </a:solidFill>
                          <a:ea typeface="+mn-ea"/>
                          <a:cs typeface="Times New Roman" panose="02020603050405020304" pitchFamily="18" charset="0"/>
                        </a:rPr>
                        <m:t>=</m:t>
                      </m:r>
                      <m:r>
                        <m:rPr>
                          <m:nor/>
                        </m:rPr>
                        <a:rPr lang="zh-CN" altLang="en-US" sz="2600" b="0" i="1">
                          <a:solidFill>
                            <a:srgbClr val="000000"/>
                          </a:solidFill>
                          <a:ea typeface="+mn-ea"/>
                          <a:cs typeface="Times New Roman" panose="02020603050405020304" pitchFamily="18" charset="0"/>
                        </a:rPr>
                        <m:t>A</m:t>
                      </m:r>
                      <m:func>
                        <m:funcPr>
                          <m:ctrlPr>
                            <a:rPr lang="zh-CN" altLang="en-US" sz="2600" b="0" i="1">
                              <a:solidFill>
                                <a:srgbClr val="000000"/>
                              </a:solidFill>
                              <a:latin typeface="Cambria Math" panose="02040503050406030204" pitchFamily="18" charset="0"/>
                              <a:ea typeface="+mn-ea"/>
                            </a:rPr>
                          </m:ctrlPr>
                        </m:funcPr>
                        <m:fName>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i="0">
                                  <a:solidFill>
                                    <a:srgbClr val="000000"/>
                                  </a:solidFill>
                                  <a:latin typeface="Cambria Math" panose="02040503050406030204" pitchFamily="18" charset="0"/>
                                  <a:ea typeface="+mn-ea"/>
                                </a:rPr>
                                <m:t>e</m:t>
                              </m:r>
                            </m:e>
                            <m:sup>
                              <m:f>
                                <m:fPr>
                                  <m:type m:val="lin"/>
                                  <m:ctrlPr>
                                    <a:rPr lang="zh-CN" altLang="en-US" sz="2600" b="0" i="1" smtClean="0">
                                      <a:solidFill>
                                        <a:srgbClr val="000000"/>
                                      </a:solidFill>
                                      <a:latin typeface="Cambria Math" panose="02040503050406030204" pitchFamily="18" charset="0"/>
                                      <a:ea typeface="+mn-ea"/>
                                    </a:rPr>
                                  </m:ctrlPr>
                                </m:fPr>
                                <m:num>
                                  <m:r>
                                    <a:rPr lang="en-US" altLang="zh-CN" sz="2600" b="0" i="1" smtClean="0">
                                      <a:solidFill>
                                        <a:srgbClr val="000000"/>
                                      </a:solidFill>
                                      <a:latin typeface="Cambria Math" panose="02040503050406030204" pitchFamily="18" charset="0"/>
                                      <a:ea typeface="+mn-ea"/>
                                    </a:rPr>
                                    <m:t>𝑥</m:t>
                                  </m:r>
                                </m:num>
                                <m:den>
                                  <m:sSub>
                                    <m:sSubPr>
                                      <m:ctrlPr>
                                        <a:rPr lang="en-US" altLang="zh-CN" sz="2600" b="0" i="1" smtClean="0">
                                          <a:solidFill>
                                            <a:srgbClr val="000000"/>
                                          </a:solidFill>
                                          <a:latin typeface="Cambria Math" panose="02040503050406030204" pitchFamily="18" charset="0"/>
                                          <a:ea typeface="+mn-ea"/>
                                        </a:rPr>
                                      </m:ctrlPr>
                                    </m:sSubPr>
                                    <m:e>
                                      <m:r>
                                        <a:rPr lang="en-US" altLang="zh-CN" sz="2600" b="0" i="1" smtClean="0">
                                          <a:solidFill>
                                            <a:srgbClr val="000000"/>
                                          </a:solidFill>
                                          <a:latin typeface="Cambria Math" panose="02040503050406030204" pitchFamily="18" charset="0"/>
                                          <a:ea typeface="+mn-ea"/>
                                        </a:rPr>
                                        <m:t>𝐿</m:t>
                                      </m:r>
                                    </m:e>
                                    <m:sub>
                                      <m:r>
                                        <a:rPr lang="en-US" altLang="zh-CN" sz="2600" b="0" i="1" smtClean="0">
                                          <a:solidFill>
                                            <a:srgbClr val="000000"/>
                                          </a:solidFill>
                                          <a:latin typeface="Cambria Math" panose="02040503050406030204" pitchFamily="18" charset="0"/>
                                          <a:ea typeface="+mn-ea"/>
                                        </a:rPr>
                                        <m:t>𝑛</m:t>
                                      </m:r>
                                    </m:sub>
                                  </m:sSub>
                                </m:den>
                              </m:f>
                            </m:sup>
                          </m:sSup>
                        </m:fName>
                        <m:e>
                          <m:r>
                            <a:rPr lang="zh-CN" altLang="en-US" sz="2600" b="0" i="1">
                              <a:solidFill>
                                <a:srgbClr val="000000"/>
                              </a:solidFill>
                              <a:latin typeface="Cambria Math" panose="02040503050406030204" pitchFamily="18" charset="0"/>
                              <a:ea typeface="+mn-ea"/>
                            </a:rPr>
                            <m:t>+</m:t>
                          </m:r>
                        </m:e>
                      </m:func>
                      <m:r>
                        <a:rPr lang="zh-CN" altLang="en-US" sz="2600" b="0" i="1">
                          <a:solidFill>
                            <a:srgbClr val="000000"/>
                          </a:solidFill>
                          <a:latin typeface="Cambria Math" panose="02040503050406030204" pitchFamily="18" charset="0"/>
                          <a:ea typeface="+mn-ea"/>
                        </a:rPr>
                        <m:t>𝐵</m:t>
                      </m:r>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a:solidFill>
                                <a:srgbClr val="000000"/>
                              </a:solidFill>
                              <a:latin typeface="Cambria Math" panose="02040503050406030204" pitchFamily="18" charset="0"/>
                              <a:ea typeface="+mn-ea"/>
                            </a:rPr>
                            <m:t>e</m:t>
                          </m:r>
                        </m:e>
                        <m:sup>
                          <m:r>
                            <a:rPr lang="zh-CN" altLang="en-US" sz="2600" b="0" i="1">
                              <a:solidFill>
                                <a:srgbClr val="000000"/>
                              </a:solidFill>
                              <a:latin typeface="Cambria Math" panose="02040503050406030204" pitchFamily="18" charset="0"/>
                              <a:ea typeface="+mn-ea"/>
                            </a:rPr>
                            <m:t>−</m:t>
                          </m:r>
                          <m:f>
                            <m:fPr>
                              <m:type m:val="lin"/>
                              <m:ctrlPr>
                                <a:rPr lang="zh-CN" altLang="en-US" sz="2600" b="0" i="1">
                                  <a:solidFill>
                                    <a:srgbClr val="000000"/>
                                  </a:solidFill>
                                  <a:latin typeface="Cambria Math" panose="02040503050406030204" pitchFamily="18" charset="0"/>
                                  <a:ea typeface="+mn-ea"/>
                                </a:rPr>
                              </m:ctrlPr>
                            </m:fPr>
                            <m:num>
                              <m:r>
                                <a:rPr lang="en-US" altLang="zh-CN" sz="2600" b="0" i="1">
                                  <a:solidFill>
                                    <a:srgbClr val="000000"/>
                                  </a:solidFill>
                                  <a:latin typeface="Cambria Math" panose="02040503050406030204" pitchFamily="18" charset="0"/>
                                  <a:ea typeface="+mn-ea"/>
                                </a:rPr>
                                <m:t>𝑥</m:t>
                              </m:r>
                            </m:num>
                            <m:den>
                              <m:sSub>
                                <m:sSubPr>
                                  <m:ctrlPr>
                                    <a:rPr lang="en-US" altLang="zh-CN" sz="2600" b="0" i="1">
                                      <a:solidFill>
                                        <a:srgbClr val="000000"/>
                                      </a:solidFill>
                                      <a:latin typeface="Cambria Math" panose="02040503050406030204" pitchFamily="18" charset="0"/>
                                      <a:ea typeface="+mn-ea"/>
                                    </a:rPr>
                                  </m:ctrlPr>
                                </m:sSubPr>
                                <m:e>
                                  <m:r>
                                    <a:rPr lang="en-US" altLang="zh-CN" sz="2600" b="0" i="1">
                                      <a:solidFill>
                                        <a:srgbClr val="000000"/>
                                      </a:solidFill>
                                      <a:latin typeface="Cambria Math" panose="02040503050406030204" pitchFamily="18" charset="0"/>
                                      <a:ea typeface="+mn-ea"/>
                                    </a:rPr>
                                    <m:t>𝐿</m:t>
                                  </m:r>
                                </m:e>
                                <m:sub>
                                  <m:r>
                                    <a:rPr lang="en-US" altLang="zh-CN" sz="2600" b="0" i="1">
                                      <a:solidFill>
                                        <a:srgbClr val="000000"/>
                                      </a:solidFill>
                                      <a:latin typeface="Cambria Math" panose="02040503050406030204" pitchFamily="18" charset="0"/>
                                      <a:ea typeface="+mn-ea"/>
                                    </a:rPr>
                                    <m:t>𝑛</m:t>
                                  </m:r>
                                </m:sub>
                              </m:sSub>
                            </m:den>
                          </m:f>
                        </m:sup>
                      </m:sSup>
                    </m:oMath>
                  </m:oMathPara>
                </a14:m>
                <a:endParaRPr lang="zh-CN" altLang="en-US" sz="2600" b="0" dirty="0">
                  <a:ea typeface="+mn-ea"/>
                  <a:cs typeface="Times New Roman" panose="02020603050405020304" pitchFamily="18" charset="0"/>
                </a:endParaRPr>
              </a:p>
            </p:txBody>
          </p:sp>
        </mc:Choice>
        <mc:Fallback xmlns="">
          <p:sp>
            <p:nvSpPr>
              <p:cNvPr id="15" name="Object 2">
                <a:extLst>
                  <a:ext uri="{FF2B5EF4-FFF2-40B4-BE49-F238E27FC236}">
                    <a16:creationId xmlns:a16="http://schemas.microsoft.com/office/drawing/2014/main" id="{1EA6D0B3-B72F-4A43-BC44-D415A94E5ECE}"/>
                  </a:ext>
                </a:extLst>
              </p:cNvPr>
              <p:cNvSpPr txBox="1">
                <a:spLocks noRot="1" noChangeAspect="1" noMove="1" noResize="1" noEditPoints="1" noAdjustHandles="1" noChangeArrowheads="1" noChangeShapeType="1" noTextEdit="1"/>
              </p:cNvSpPr>
              <p:nvPr/>
            </p:nvSpPr>
            <p:spPr>
              <a:xfrm>
                <a:off x="2692907" y="363609"/>
                <a:ext cx="3950781" cy="571500"/>
              </a:xfrm>
              <a:prstGeom prst="rect">
                <a:avLst/>
              </a:prstGeom>
              <a:blipFill>
                <a:blip r:embed="rId11"/>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4035"/>
                                        </p:tgtEl>
                                        <p:attrNameLst>
                                          <p:attrName>style.visibility</p:attrName>
                                        </p:attrNameLst>
                                      </p:cBhvr>
                                      <p:to>
                                        <p:strVal val="visible"/>
                                      </p:to>
                                    </p:set>
                                    <p:animEffect transition="in" filter="wipe(left)">
                                      <p:cBhvr>
                                        <p:cTn id="23" dur="500"/>
                                        <p:tgtEl>
                                          <p:spTgt spid="440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4038"/>
                                        </p:tgtEl>
                                        <p:attrNameLst>
                                          <p:attrName>style.visibility</p:attrName>
                                        </p:attrNameLst>
                                      </p:cBhvr>
                                      <p:to>
                                        <p:strVal val="visible"/>
                                      </p:to>
                                    </p:set>
                                    <p:animEffect transition="in" filter="wipe(left)">
                                      <p:cBhvr>
                                        <p:cTn id="28" dur="500"/>
                                        <p:tgtEl>
                                          <p:spTgt spid="4403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037"/>
                                        </p:tgtEl>
                                        <p:attrNameLst>
                                          <p:attrName>style.visibility</p:attrName>
                                        </p:attrNameLst>
                                      </p:cBhvr>
                                      <p:to>
                                        <p:strVal val="visible"/>
                                      </p:to>
                                    </p:set>
                                    <p:animEffect transition="in" filter="wipe(left)">
                                      <p:cBhvr>
                                        <p:cTn id="33" dur="500"/>
                                        <p:tgtEl>
                                          <p:spTgt spid="440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4039"/>
                                        </p:tgtEl>
                                        <p:attrNameLst>
                                          <p:attrName>style.visibility</p:attrName>
                                        </p:attrNameLst>
                                      </p:cBhvr>
                                      <p:to>
                                        <p:strVal val="visible"/>
                                      </p:to>
                                    </p:set>
                                    <p:animEffect transition="in" filter="wipe(left)">
                                      <p:cBhvr>
                                        <p:cTn id="38" dur="500"/>
                                        <p:tgtEl>
                                          <p:spTgt spid="440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4040"/>
                                        </p:tgtEl>
                                        <p:attrNameLst>
                                          <p:attrName>style.visibility</p:attrName>
                                        </p:attrNameLst>
                                      </p:cBhvr>
                                      <p:to>
                                        <p:strVal val="visible"/>
                                      </p:to>
                                    </p:set>
                                    <p:animEffect transition="in" filter="wipe(left)">
                                      <p:cBhvr>
                                        <p:cTn id="43" dur="500"/>
                                        <p:tgtEl>
                                          <p:spTgt spid="440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4042"/>
                                        </p:tgtEl>
                                        <p:attrNameLst>
                                          <p:attrName>style.visibility</p:attrName>
                                        </p:attrNameLst>
                                      </p:cBhvr>
                                      <p:to>
                                        <p:strVal val="visible"/>
                                      </p:to>
                                    </p:set>
                                    <p:animEffect transition="in" filter="wipe(left)">
                                      <p:cBhvr>
                                        <p:cTn id="48" dur="500"/>
                                        <p:tgtEl>
                                          <p:spTgt spid="440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4043"/>
                                        </p:tgtEl>
                                        <p:attrNameLst>
                                          <p:attrName>style.visibility</p:attrName>
                                        </p:attrNameLst>
                                      </p:cBhvr>
                                      <p:to>
                                        <p:strVal val="visible"/>
                                      </p:to>
                                    </p:set>
                                    <p:animEffect transition="in" filter="wipe(left)">
                                      <p:cBhvr>
                                        <p:cTn id="53" dur="500"/>
                                        <p:tgtEl>
                                          <p:spTgt spid="440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4041"/>
                                        </p:tgtEl>
                                        <p:attrNameLst>
                                          <p:attrName>style.visibility</p:attrName>
                                        </p:attrNameLst>
                                      </p:cBhvr>
                                      <p:to>
                                        <p:strVal val="visible"/>
                                      </p:to>
                                    </p:set>
                                    <p:animEffect transition="in" filter="wipe(left)">
                                      <p:cBhvr>
                                        <p:cTn id="58" dur="500"/>
                                        <p:tgtEl>
                                          <p:spTgt spid="44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4035" grpId="0"/>
      <p:bldP spid="44037" grpId="0"/>
      <p:bldP spid="44038" grpId="0"/>
      <p:bldP spid="44039" grpId="0"/>
      <p:bldP spid="44040" grpId="0"/>
      <p:bldP spid="44041" grpId="0"/>
      <p:bldP spid="44042" grpId="0"/>
      <p:bldP spid="4404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2579" name="Object 2"/>
              <p:cNvSpPr txBox="1"/>
              <p:nvPr/>
            </p:nvSpPr>
            <p:spPr>
              <a:xfrm>
                <a:off x="2692907" y="363609"/>
                <a:ext cx="3950781" cy="571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b="0" i="0" smtClean="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nor/>
                        </m:rPr>
                        <a:rPr lang="zh-CN" altLang="en-US" sz="2600" b="0" i="0">
                          <a:solidFill>
                            <a:srgbClr val="000000"/>
                          </a:solidFill>
                          <a:ea typeface="+mn-ea"/>
                          <a:cs typeface="Times New Roman" panose="02020603050405020304" pitchFamily="18" charset="0"/>
                        </a:rPr>
                        <m:t>=</m:t>
                      </m:r>
                      <m:r>
                        <m:rPr>
                          <m:nor/>
                        </m:rPr>
                        <a:rPr lang="zh-CN" altLang="en-US" sz="2600" b="0" i="1">
                          <a:solidFill>
                            <a:srgbClr val="000000"/>
                          </a:solidFill>
                          <a:ea typeface="+mn-ea"/>
                          <a:cs typeface="Times New Roman" panose="02020603050405020304" pitchFamily="18" charset="0"/>
                        </a:rPr>
                        <m:t>A</m:t>
                      </m:r>
                      <m:func>
                        <m:funcPr>
                          <m:ctrlPr>
                            <a:rPr lang="zh-CN" altLang="en-US" sz="2600" b="0" i="1">
                              <a:solidFill>
                                <a:srgbClr val="000000"/>
                              </a:solidFill>
                              <a:latin typeface="Cambria Math" panose="02040503050406030204" pitchFamily="18" charset="0"/>
                              <a:ea typeface="+mn-ea"/>
                            </a:rPr>
                          </m:ctrlPr>
                        </m:funcPr>
                        <m:fName>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i="0">
                                  <a:solidFill>
                                    <a:srgbClr val="000000"/>
                                  </a:solidFill>
                                  <a:latin typeface="Cambria Math" panose="02040503050406030204" pitchFamily="18" charset="0"/>
                                  <a:ea typeface="+mn-ea"/>
                                </a:rPr>
                                <m:t>e</m:t>
                              </m:r>
                            </m:e>
                            <m:sup>
                              <m:f>
                                <m:fPr>
                                  <m:type m:val="lin"/>
                                  <m:ctrlPr>
                                    <a:rPr lang="zh-CN" altLang="en-US" sz="2600" b="0" i="1" smtClean="0">
                                      <a:solidFill>
                                        <a:srgbClr val="000000"/>
                                      </a:solidFill>
                                      <a:latin typeface="Cambria Math" panose="02040503050406030204" pitchFamily="18" charset="0"/>
                                      <a:ea typeface="+mn-ea"/>
                                    </a:rPr>
                                  </m:ctrlPr>
                                </m:fPr>
                                <m:num>
                                  <m:r>
                                    <a:rPr lang="en-US" altLang="zh-CN" sz="2600" b="0" i="1" smtClean="0">
                                      <a:solidFill>
                                        <a:srgbClr val="000000"/>
                                      </a:solidFill>
                                      <a:latin typeface="Cambria Math" panose="02040503050406030204" pitchFamily="18" charset="0"/>
                                      <a:ea typeface="+mn-ea"/>
                                    </a:rPr>
                                    <m:t>𝑥</m:t>
                                  </m:r>
                                </m:num>
                                <m:den>
                                  <m:sSub>
                                    <m:sSubPr>
                                      <m:ctrlPr>
                                        <a:rPr lang="en-US" altLang="zh-CN" sz="2600" b="0" i="1" smtClean="0">
                                          <a:solidFill>
                                            <a:srgbClr val="000000"/>
                                          </a:solidFill>
                                          <a:latin typeface="Cambria Math" panose="02040503050406030204" pitchFamily="18" charset="0"/>
                                          <a:ea typeface="+mn-ea"/>
                                        </a:rPr>
                                      </m:ctrlPr>
                                    </m:sSubPr>
                                    <m:e>
                                      <m:r>
                                        <a:rPr lang="en-US" altLang="zh-CN" sz="2600" b="0" i="1" smtClean="0">
                                          <a:solidFill>
                                            <a:srgbClr val="000000"/>
                                          </a:solidFill>
                                          <a:latin typeface="Cambria Math" panose="02040503050406030204" pitchFamily="18" charset="0"/>
                                          <a:ea typeface="+mn-ea"/>
                                        </a:rPr>
                                        <m:t>𝐿</m:t>
                                      </m:r>
                                    </m:e>
                                    <m:sub>
                                      <m:r>
                                        <a:rPr lang="en-US" altLang="zh-CN" sz="2600" b="0" i="1" smtClean="0">
                                          <a:solidFill>
                                            <a:srgbClr val="000000"/>
                                          </a:solidFill>
                                          <a:latin typeface="Cambria Math" panose="02040503050406030204" pitchFamily="18" charset="0"/>
                                          <a:ea typeface="+mn-ea"/>
                                        </a:rPr>
                                        <m:t>𝑛</m:t>
                                      </m:r>
                                    </m:sub>
                                  </m:sSub>
                                </m:den>
                              </m:f>
                            </m:sup>
                          </m:sSup>
                        </m:fName>
                        <m:e>
                          <m:r>
                            <a:rPr lang="zh-CN" altLang="en-US" sz="2600" b="0" i="1">
                              <a:solidFill>
                                <a:srgbClr val="000000"/>
                              </a:solidFill>
                              <a:latin typeface="Cambria Math" panose="02040503050406030204" pitchFamily="18" charset="0"/>
                              <a:ea typeface="+mn-ea"/>
                            </a:rPr>
                            <m:t>+</m:t>
                          </m:r>
                        </m:e>
                      </m:func>
                      <m:r>
                        <a:rPr lang="zh-CN" altLang="en-US" sz="2600" b="0" i="1">
                          <a:solidFill>
                            <a:srgbClr val="000000"/>
                          </a:solidFill>
                          <a:latin typeface="Cambria Math" panose="02040503050406030204" pitchFamily="18" charset="0"/>
                          <a:ea typeface="+mn-ea"/>
                        </a:rPr>
                        <m:t>𝐵</m:t>
                      </m:r>
                      <m:sSup>
                        <m:sSupPr>
                          <m:ctrlPr>
                            <a:rPr lang="zh-CN" altLang="en-US" sz="2600" b="0" i="1">
                              <a:solidFill>
                                <a:srgbClr val="000000"/>
                              </a:solidFill>
                              <a:latin typeface="Cambria Math" panose="02040503050406030204" pitchFamily="18" charset="0"/>
                              <a:ea typeface="+mn-ea"/>
                            </a:rPr>
                          </m:ctrlPr>
                        </m:sSupPr>
                        <m:e>
                          <m:r>
                            <m:rPr>
                              <m:sty m:val="p"/>
                            </m:rPr>
                            <a:rPr lang="zh-CN" altLang="en-US" sz="2600" b="0">
                              <a:solidFill>
                                <a:srgbClr val="000000"/>
                              </a:solidFill>
                              <a:latin typeface="Cambria Math" panose="02040503050406030204" pitchFamily="18" charset="0"/>
                              <a:ea typeface="+mn-ea"/>
                            </a:rPr>
                            <m:t>e</m:t>
                          </m:r>
                        </m:e>
                        <m:sup>
                          <m:r>
                            <a:rPr lang="zh-CN" altLang="en-US" sz="2600" b="0" i="1">
                              <a:solidFill>
                                <a:srgbClr val="000000"/>
                              </a:solidFill>
                              <a:latin typeface="Cambria Math" panose="02040503050406030204" pitchFamily="18" charset="0"/>
                              <a:ea typeface="+mn-ea"/>
                            </a:rPr>
                            <m:t>−</m:t>
                          </m:r>
                          <m:f>
                            <m:fPr>
                              <m:type m:val="lin"/>
                              <m:ctrlPr>
                                <a:rPr lang="zh-CN" altLang="en-US" sz="2600" b="0" i="1">
                                  <a:solidFill>
                                    <a:srgbClr val="000000"/>
                                  </a:solidFill>
                                  <a:latin typeface="Cambria Math" panose="02040503050406030204" pitchFamily="18" charset="0"/>
                                  <a:ea typeface="+mn-ea"/>
                                </a:rPr>
                              </m:ctrlPr>
                            </m:fPr>
                            <m:num>
                              <m:r>
                                <a:rPr lang="en-US" altLang="zh-CN" sz="2600" b="0" i="1">
                                  <a:solidFill>
                                    <a:srgbClr val="000000"/>
                                  </a:solidFill>
                                  <a:latin typeface="Cambria Math" panose="02040503050406030204" pitchFamily="18" charset="0"/>
                                  <a:ea typeface="+mn-ea"/>
                                </a:rPr>
                                <m:t>𝑥</m:t>
                              </m:r>
                            </m:num>
                            <m:den>
                              <m:sSub>
                                <m:sSubPr>
                                  <m:ctrlPr>
                                    <a:rPr lang="en-US" altLang="zh-CN" sz="2600" b="0" i="1">
                                      <a:solidFill>
                                        <a:srgbClr val="000000"/>
                                      </a:solidFill>
                                      <a:latin typeface="Cambria Math" panose="02040503050406030204" pitchFamily="18" charset="0"/>
                                      <a:ea typeface="+mn-ea"/>
                                    </a:rPr>
                                  </m:ctrlPr>
                                </m:sSubPr>
                                <m:e>
                                  <m:r>
                                    <a:rPr lang="en-US" altLang="zh-CN" sz="2600" b="0" i="1">
                                      <a:solidFill>
                                        <a:srgbClr val="000000"/>
                                      </a:solidFill>
                                      <a:latin typeface="Cambria Math" panose="02040503050406030204" pitchFamily="18" charset="0"/>
                                      <a:ea typeface="+mn-ea"/>
                                    </a:rPr>
                                    <m:t>𝐿</m:t>
                                  </m:r>
                                </m:e>
                                <m:sub>
                                  <m:r>
                                    <a:rPr lang="en-US" altLang="zh-CN" sz="2600" b="0" i="1">
                                      <a:solidFill>
                                        <a:srgbClr val="000000"/>
                                      </a:solidFill>
                                      <a:latin typeface="Cambria Math" panose="02040503050406030204" pitchFamily="18" charset="0"/>
                                      <a:ea typeface="+mn-ea"/>
                                    </a:rPr>
                                    <m:t>𝑛</m:t>
                                  </m:r>
                                </m:sub>
                              </m:sSub>
                            </m:den>
                          </m:f>
                        </m:sup>
                      </m:sSup>
                    </m:oMath>
                  </m:oMathPara>
                </a14:m>
                <a:endParaRPr lang="zh-CN" altLang="en-US" sz="2600" b="0" dirty="0">
                  <a:ea typeface="+mn-ea"/>
                  <a:cs typeface="Times New Roman" panose="02020603050405020304" pitchFamily="18" charset="0"/>
                </a:endParaRPr>
              </a:p>
            </p:txBody>
          </p:sp>
        </mc:Choice>
        <mc:Fallback xmlns="">
          <p:sp>
            <p:nvSpPr>
              <p:cNvPr id="152579" name="Object 2"/>
              <p:cNvSpPr txBox="1">
                <a:spLocks noRot="1" noChangeAspect="1" noMove="1" noResize="1" noEditPoints="1" noAdjustHandles="1" noChangeArrowheads="1" noChangeShapeType="1" noTextEdit="1"/>
              </p:cNvSpPr>
              <p:nvPr/>
            </p:nvSpPr>
            <p:spPr>
              <a:xfrm>
                <a:off x="2692907" y="363609"/>
                <a:ext cx="3950781" cy="571500"/>
              </a:xfrm>
              <a:prstGeom prst="rect">
                <a:avLst/>
              </a:prstGeom>
              <a:blipFill>
                <a:blip r:embed="rId2"/>
                <a:stretch>
                  <a:fillRect/>
                </a:stretch>
              </a:blipFill>
              <a:ln w="38100">
                <a:noFill/>
                <a:miter/>
              </a:ln>
            </p:spPr>
            <p:txBody>
              <a:bodyPr/>
              <a:lstStyle/>
              <a:p>
                <a:r>
                  <a:rPr lang="zh-CN" altLang="en-US">
                    <a:noFill/>
                  </a:rPr>
                  <a:t> </a:t>
                </a:r>
              </a:p>
            </p:txBody>
          </p:sp>
        </mc:Fallback>
      </mc:AlternateContent>
      <p:grpSp>
        <p:nvGrpSpPr>
          <p:cNvPr id="3" name="Group 14"/>
          <p:cNvGrpSpPr/>
          <p:nvPr/>
        </p:nvGrpSpPr>
        <p:grpSpPr>
          <a:xfrm>
            <a:off x="71438" y="1000125"/>
            <a:ext cx="5572125" cy="646113"/>
            <a:chOff x="71406" y="1045078"/>
            <a:chExt cx="5572164" cy="646331"/>
          </a:xfrm>
        </p:grpSpPr>
        <p:sp>
          <p:nvSpPr>
            <p:cNvPr id="152600" name="TextBox 2"/>
            <p:cNvSpPr txBox="1"/>
            <p:nvPr/>
          </p:nvSpPr>
          <p:spPr>
            <a:xfrm>
              <a:off x="71406" y="1089052"/>
              <a:ext cx="5572164" cy="55399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514350" lvl="0" indent="-514350" algn="just" eaLnBrk="1" hangingPunct="1">
                <a:spcBef>
                  <a:spcPct val="0"/>
                </a:spcBef>
                <a:buNone/>
              </a:pPr>
              <a:r>
                <a:rPr lang="en-US" altLang="zh-CN" sz="3000" b="1" i="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b</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若样品厚度一定</a:t>
              </a:r>
              <a:r>
                <a:rPr lang="en-US" altLang="zh-CN" sz="3000" b="1" dirty="0">
                  <a:solidFill>
                    <a:srgbClr val="FF33CC"/>
                  </a:solidFill>
                  <a:latin typeface="Times New Roman" panose="02020603050405020304" pitchFamily="18" charset="0"/>
                  <a:cs typeface="Times New Roman" panose="02020603050405020304" pitchFamily="18" charset="0"/>
                  <a:sym typeface="Symbol" panose="05050102010706020507" pitchFamily="18" charset="2"/>
                </a:rPr>
                <a:t>(W)</a:t>
              </a:r>
              <a:endParaRPr lang="en-US" altLang="zh-CN" sz="1800" b="1" dirty="0">
                <a:solidFill>
                  <a:srgbClr val="FF33CC"/>
                </a:solidFill>
                <a:latin typeface="Times New Roman" panose="02020603050405020304" pitchFamily="18" charset="0"/>
                <a:ea typeface="Times New Roman" panose="02020603050405020304" pitchFamily="18" charset="0"/>
                <a:sym typeface="Symbol" panose="05050102010706020507" pitchFamily="18" charset="2"/>
              </a:endParaRPr>
            </a:p>
          </p:txBody>
        </p:sp>
        <p:sp>
          <p:nvSpPr>
            <p:cNvPr id="152601" name="TextBox 13"/>
            <p:cNvSpPr txBox="1"/>
            <p:nvPr/>
          </p:nvSpPr>
          <p:spPr>
            <a:xfrm>
              <a:off x="3365520" y="1045078"/>
              <a:ext cx="1071570"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3600" b="1" dirty="0">
                  <a:solidFill>
                    <a:srgbClr val="FF0000"/>
                  </a:solidFill>
                  <a:latin typeface="Times New Roman" panose="02020603050405020304" pitchFamily="18" charset="0"/>
                  <a:ea typeface="楷体_GB2312" pitchFamily="49" charset="-122"/>
                  <a:sym typeface="Symbol" panose="05050102010706020507" pitchFamily="18" charset="2"/>
                </a:rPr>
                <a:t></a:t>
              </a:r>
              <a:endParaRPr lang="en-US" altLang="zh-CN" sz="3600" b="1" dirty="0">
                <a:solidFill>
                  <a:srgbClr val="FF0000"/>
                </a:solidFill>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74763" name="Object 2"/>
              <p:cNvSpPr txBox="1"/>
              <p:nvPr/>
            </p:nvSpPr>
            <p:spPr>
              <a:xfrm>
                <a:off x="500063" y="2500313"/>
                <a:ext cx="3639889" cy="539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𝑊</m:t>
                      </m:r>
                      <m:r>
                        <m:rPr>
                          <m:nor/>
                        </m:rPr>
                        <a:rPr lang="zh-CN" altLang="en-US" sz="2600" i="0">
                          <a:solidFill>
                            <a:srgbClr val="000000"/>
                          </a:solidFill>
                          <a:latin typeface="+mn-ea"/>
                          <a:ea typeface="+mn-ea"/>
                        </a:rPr>
                        <m:t>时</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𝑊</m:t>
                      </m:r>
                      <m:r>
                        <a:rPr lang="zh-CN" altLang="en-US" sz="2600" b="0" i="1">
                          <a:solidFill>
                            <a:srgbClr val="000000"/>
                          </a:solidFill>
                          <a:latin typeface="Cambria Math" panose="02040503050406030204" pitchFamily="18" charset="0"/>
                          <a:ea typeface="+mn-ea"/>
                        </a:rPr>
                        <m:t>)=0</m:t>
                      </m:r>
                    </m:oMath>
                  </m:oMathPara>
                </a14:m>
                <a:endParaRPr lang="zh-CN" altLang="en-US" sz="2600" b="0" dirty="0">
                  <a:ea typeface="+mn-ea"/>
                  <a:cs typeface="Times New Roman" panose="02020603050405020304" pitchFamily="18" charset="0"/>
                </a:endParaRPr>
              </a:p>
            </p:txBody>
          </p:sp>
        </mc:Choice>
        <mc:Fallback xmlns="">
          <p:sp>
            <p:nvSpPr>
              <p:cNvPr id="74763" name="Object 2"/>
              <p:cNvSpPr txBox="1">
                <a:spLocks noRot="1" noChangeAspect="1" noMove="1" noResize="1" noEditPoints="1" noAdjustHandles="1" noChangeArrowheads="1" noChangeShapeType="1" noTextEdit="1"/>
              </p:cNvSpPr>
              <p:nvPr/>
            </p:nvSpPr>
            <p:spPr>
              <a:xfrm>
                <a:off x="500063" y="2500313"/>
                <a:ext cx="3639889" cy="53975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764" name="Object 2"/>
              <p:cNvSpPr txBox="1"/>
              <p:nvPr/>
            </p:nvSpPr>
            <p:spPr>
              <a:xfrm>
                <a:off x="504824" y="1785938"/>
                <a:ext cx="3932267" cy="5699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=0</m:t>
                      </m:r>
                      <m:r>
                        <m:rPr>
                          <m:nor/>
                        </m:rPr>
                        <a:rPr lang="zh-CN" altLang="en-US" sz="2600" b="1" i="0">
                          <a:solidFill>
                            <a:srgbClr val="000000"/>
                          </a:solidFill>
                          <a:latin typeface="+mn-ea"/>
                          <a:ea typeface="+mn-ea"/>
                        </a:rPr>
                        <m:t>时</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r>
                        <a:rPr lang="zh-CN" altLang="en-US" sz="2600" b="0" i="1">
                          <a:solidFill>
                            <a:srgbClr val="000000"/>
                          </a:solidFill>
                          <a:latin typeface="Cambria Math" panose="02040503050406030204" pitchFamily="18" charset="0"/>
                          <a:ea typeface="+mn-ea"/>
                        </a:rPr>
                        <m:t>(</m:t>
                      </m:r>
                      <m:r>
                        <a:rPr lang="zh-CN" altLang="en-US" sz="2600" b="0" i="1">
                          <a:solidFill>
                            <a:srgbClr val="000000"/>
                          </a:solidFill>
                          <a:latin typeface="Cambria Math" panose="02040503050406030204" pitchFamily="18" charset="0"/>
                          <a:ea typeface="+mn-ea"/>
                        </a:rPr>
                        <m:t>𝑥</m:t>
                      </m:r>
                      <m:r>
                        <a:rPr lang="zh-CN" altLang="en-US" sz="2600" b="0" i="1">
                          <a:solidFill>
                            <a:srgbClr val="000000"/>
                          </a:solidFill>
                          <a:latin typeface="Cambria Math" panose="02040503050406030204" pitchFamily="18" charset="0"/>
                          <a:ea typeface="+mn-ea"/>
                        </a:rPr>
                        <m:t>)=(</m:t>
                      </m:r>
                      <m:r>
                        <m:rPr>
                          <m:sty m:val="p"/>
                        </m:rPr>
                        <a:rPr lang="zh-CN" altLang="en-US" sz="2600" b="0" i="0">
                          <a:solidFill>
                            <a:srgbClr val="000000"/>
                          </a:solidFill>
                          <a:latin typeface="Cambria Math" panose="02040503050406030204" pitchFamily="18" charset="0"/>
                          <a:ea typeface="+mn-ea"/>
                        </a:rPr>
                        <m:t>Δ</m:t>
                      </m:r>
                      <m:r>
                        <a:rPr lang="zh-CN" altLang="en-US" sz="2600" b="0" i="1">
                          <a:solidFill>
                            <a:srgbClr val="000000"/>
                          </a:solidFill>
                          <a:latin typeface="Cambria Math" panose="02040503050406030204" pitchFamily="18" charset="0"/>
                          <a:ea typeface="+mn-ea"/>
                        </a:rPr>
                        <m:t>𝑛</m:t>
                      </m:r>
                      <m:sSub>
                        <m:sSubPr>
                          <m:ctrlPr>
                            <a:rPr lang="zh-CN" altLang="en-US" sz="2600" b="0" i="1">
                              <a:solidFill>
                                <a:srgbClr val="000000"/>
                              </a:solidFill>
                              <a:latin typeface="Cambria Math" panose="02040503050406030204" pitchFamily="18" charset="0"/>
                              <a:ea typeface="+mn-ea"/>
                            </a:rPr>
                          </m:ctrlPr>
                        </m:sSubPr>
                        <m:e>
                          <m:r>
                            <a:rPr lang="zh-CN" altLang="en-US" sz="2600" b="0" i="1">
                              <a:solidFill>
                                <a:srgbClr val="000000"/>
                              </a:solidFill>
                              <a:latin typeface="Cambria Math" panose="02040503050406030204" pitchFamily="18" charset="0"/>
                              <a:ea typeface="+mn-ea"/>
                            </a:rPr>
                            <m:t>)</m:t>
                          </m:r>
                        </m:e>
                        <m:sub>
                          <m:r>
                            <a:rPr lang="zh-CN" altLang="en-US" sz="2600" b="0" i="1">
                              <a:solidFill>
                                <a:srgbClr val="000000"/>
                              </a:solidFill>
                              <a:latin typeface="Cambria Math" panose="02040503050406030204" pitchFamily="18" charset="0"/>
                              <a:ea typeface="+mn-ea"/>
                            </a:rPr>
                            <m:t>0</m:t>
                          </m:r>
                        </m:sub>
                      </m:sSub>
                    </m:oMath>
                  </m:oMathPara>
                </a14:m>
                <a:endParaRPr lang="zh-CN" altLang="en-US" sz="2600" b="0" dirty="0">
                  <a:ea typeface="+mn-ea"/>
                  <a:cs typeface="Times New Roman" panose="02020603050405020304" pitchFamily="18" charset="0"/>
                </a:endParaRPr>
              </a:p>
            </p:txBody>
          </p:sp>
        </mc:Choice>
        <mc:Fallback xmlns="">
          <p:sp>
            <p:nvSpPr>
              <p:cNvPr id="74764" name="Object 2"/>
              <p:cNvSpPr txBox="1">
                <a:spLocks noRot="1" noChangeAspect="1" noMove="1" noResize="1" noEditPoints="1" noAdjustHandles="1" noChangeArrowheads="1" noChangeShapeType="1" noTextEdit="1"/>
              </p:cNvSpPr>
              <p:nvPr/>
            </p:nvSpPr>
            <p:spPr>
              <a:xfrm>
                <a:off x="504824" y="1785938"/>
                <a:ext cx="3932267" cy="569912"/>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7149" name="Object 3"/>
              <p:cNvSpPr txBox="1"/>
              <p:nvPr/>
            </p:nvSpPr>
            <p:spPr>
              <a:xfrm>
                <a:off x="2041525" y="3071813"/>
                <a:ext cx="4887913" cy="96043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b="0" i="0" smtClean="0">
                          <a:solidFill>
                            <a:srgbClr val="000000"/>
                          </a:solidFill>
                          <a:latin typeface="Cambria Math" panose="02040503050406030204" pitchFamily="18" charset="0"/>
                          <a:ea typeface="+mn-ea"/>
                        </a:rPr>
                        <m:t>Δ</m:t>
                      </m:r>
                      <m:r>
                        <a:rPr lang="zh-CN" altLang="en-US" sz="2400" b="0" i="1" smtClean="0">
                          <a:solidFill>
                            <a:srgbClr val="000000"/>
                          </a:solidFill>
                          <a:latin typeface="Cambria Math" panose="02040503050406030204" pitchFamily="18" charset="0"/>
                          <a:ea typeface="+mn-ea"/>
                        </a:rPr>
                        <m:t>𝑛</m:t>
                      </m:r>
                      <m:r>
                        <a:rPr lang="zh-CN" altLang="en-US" sz="2400" b="0" i="1" smtClean="0">
                          <a:solidFill>
                            <a:srgbClr val="000000"/>
                          </a:solidFill>
                          <a:latin typeface="Cambria Math" panose="02040503050406030204" pitchFamily="18" charset="0"/>
                          <a:ea typeface="+mn-ea"/>
                        </a:rPr>
                        <m:t>(</m:t>
                      </m:r>
                      <m:r>
                        <a:rPr lang="zh-CN" altLang="en-US" sz="2400" b="0" i="1" smtClean="0">
                          <a:solidFill>
                            <a:srgbClr val="000000"/>
                          </a:solidFill>
                          <a:latin typeface="Cambria Math" panose="02040503050406030204" pitchFamily="18" charset="0"/>
                          <a:ea typeface="+mn-ea"/>
                        </a:rPr>
                        <m:t>𝑥</m:t>
                      </m:r>
                      <m:r>
                        <a:rPr lang="zh-CN" altLang="en-US" sz="2400" b="0" i="1" smtClean="0">
                          <a:solidFill>
                            <a:srgbClr val="000000"/>
                          </a:solidFill>
                          <a:latin typeface="Cambria Math" panose="02040503050406030204" pitchFamily="18" charset="0"/>
                          <a:ea typeface="+mn-ea"/>
                        </a:rPr>
                        <m:t>)=(</m:t>
                      </m:r>
                      <m:r>
                        <m:rPr>
                          <m:sty m:val="p"/>
                        </m:rPr>
                        <a:rPr lang="zh-CN" altLang="en-US" sz="2400" b="0" i="0" smtClean="0">
                          <a:solidFill>
                            <a:srgbClr val="000000"/>
                          </a:solidFill>
                          <a:latin typeface="Cambria Math" panose="02040503050406030204" pitchFamily="18" charset="0"/>
                          <a:ea typeface="+mn-ea"/>
                        </a:rPr>
                        <m:t>Δ</m:t>
                      </m:r>
                      <m:r>
                        <a:rPr lang="zh-CN" altLang="en-US" sz="2400" b="0" i="1" smtClean="0">
                          <a:solidFill>
                            <a:srgbClr val="000000"/>
                          </a:solidFill>
                          <a:latin typeface="Cambria Math" panose="02040503050406030204" pitchFamily="18" charset="0"/>
                          <a:ea typeface="+mn-ea"/>
                        </a:rPr>
                        <m:t>𝑛</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m:t>
                          </m:r>
                        </m:e>
                        <m:sub>
                          <m:r>
                            <a:rPr lang="zh-CN" altLang="en-US" sz="2400" b="0" i="1">
                              <a:solidFill>
                                <a:srgbClr val="000000"/>
                              </a:solidFill>
                              <a:latin typeface="Cambria Math" panose="02040503050406030204" pitchFamily="18" charset="0"/>
                              <a:ea typeface="+mn-ea"/>
                            </a:rPr>
                            <m:t>0</m:t>
                          </m:r>
                        </m:sub>
                      </m:sSub>
                      <m:f>
                        <m:fPr>
                          <m:ctrlPr>
                            <a:rPr lang="zh-CN" altLang="en-US" sz="2400" b="0" i="1">
                              <a:solidFill>
                                <a:srgbClr val="000000"/>
                              </a:solidFill>
                              <a:latin typeface="Cambria Math" panose="02040503050406030204" pitchFamily="18" charset="0"/>
                              <a:ea typeface="+mn-ea"/>
                            </a:rPr>
                          </m:ctrlPr>
                        </m:fPr>
                        <m:num>
                          <m:r>
                            <m:rPr>
                              <m:sty m:val="p"/>
                            </m:rPr>
                            <a:rPr lang="zh-CN" altLang="en-US" sz="2400" b="0">
                              <a:solidFill>
                                <a:srgbClr val="000000"/>
                              </a:solidFill>
                              <a:latin typeface="Cambria Math" panose="02040503050406030204" pitchFamily="18" charset="0"/>
                              <a:ea typeface="+mn-ea"/>
                            </a:rPr>
                            <m:t>sinh</m:t>
                          </m:r>
                          <m:d>
                            <m:dPr>
                              <m:begChr m:val="["/>
                              <m:endChr m:val="]"/>
                              <m:ctrlPr>
                                <a:rPr lang="en-US" altLang="zh-CN" sz="2400" b="0" i="1">
                                  <a:solidFill>
                                    <a:srgbClr val="000000"/>
                                  </a:solidFill>
                                  <a:latin typeface="Cambria Math" panose="02040503050406030204" pitchFamily="18" charset="0"/>
                                  <a:ea typeface="+mn-ea"/>
                                </a:rPr>
                              </m:ctrlPr>
                            </m:dPr>
                            <m:e>
                              <m:f>
                                <m:fPr>
                                  <m:type m:val="lin"/>
                                  <m:ctrlPr>
                                    <a:rPr lang="en-US" altLang="zh-CN" sz="2400" b="0" i="1">
                                      <a:solidFill>
                                        <a:srgbClr val="000000"/>
                                      </a:solidFill>
                                      <a:latin typeface="Cambria Math" panose="02040503050406030204" pitchFamily="18" charset="0"/>
                                      <a:ea typeface="+mn-ea"/>
                                    </a:rPr>
                                  </m:ctrlPr>
                                </m:fPr>
                                <m:num>
                                  <m:d>
                                    <m:dPr>
                                      <m:ctrlPr>
                                        <a:rPr lang="en-US" altLang="zh-CN" sz="2400" b="0" i="1">
                                          <a:solidFill>
                                            <a:srgbClr val="000000"/>
                                          </a:solidFill>
                                          <a:latin typeface="Cambria Math" panose="02040503050406030204" pitchFamily="18" charset="0"/>
                                          <a:ea typeface="+mn-ea"/>
                                        </a:rPr>
                                      </m:ctrlPr>
                                    </m:dPr>
                                    <m:e>
                                      <m:r>
                                        <a:rPr lang="en-US" altLang="zh-CN" sz="2400" b="0" i="1">
                                          <a:solidFill>
                                            <a:srgbClr val="000000"/>
                                          </a:solidFill>
                                          <a:latin typeface="Cambria Math" panose="02040503050406030204" pitchFamily="18" charset="0"/>
                                          <a:ea typeface="+mn-ea"/>
                                        </a:rPr>
                                        <m:t>𝑊</m:t>
                                      </m:r>
                                      <m:r>
                                        <a:rPr lang="en-US" altLang="zh-CN" sz="2400" b="0" i="1">
                                          <a:solidFill>
                                            <a:srgbClr val="000000"/>
                                          </a:solidFill>
                                          <a:latin typeface="Cambria Math" panose="02040503050406030204" pitchFamily="18" charset="0"/>
                                          <a:ea typeface="+mn-ea"/>
                                        </a:rPr>
                                        <m:t>−</m:t>
                                      </m:r>
                                      <m:r>
                                        <a:rPr lang="en-US" altLang="zh-CN" sz="2400" b="0" i="1">
                                          <a:solidFill>
                                            <a:srgbClr val="000000"/>
                                          </a:solidFill>
                                          <a:latin typeface="Cambria Math" panose="02040503050406030204" pitchFamily="18" charset="0"/>
                                          <a:ea typeface="+mn-ea"/>
                                        </a:rPr>
                                        <m:t>𝑥</m:t>
                                      </m:r>
                                    </m:e>
                                  </m:d>
                                </m:num>
                                <m:den>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𝐿</m:t>
                                      </m:r>
                                    </m:e>
                                    <m:sub>
                                      <m:r>
                                        <a:rPr lang="en-US" altLang="zh-CN" sz="2400" b="0" i="1">
                                          <a:solidFill>
                                            <a:srgbClr val="000000"/>
                                          </a:solidFill>
                                          <a:latin typeface="Cambria Math" panose="02040503050406030204" pitchFamily="18" charset="0"/>
                                          <a:ea typeface="+mn-ea"/>
                                        </a:rPr>
                                        <m:t>𝑛</m:t>
                                      </m:r>
                                    </m:sub>
                                  </m:sSub>
                                </m:den>
                              </m:f>
                            </m:e>
                          </m:d>
                        </m:num>
                        <m:den>
                          <m:func>
                            <m:funcPr>
                              <m:ctrlPr>
                                <a:rPr lang="zh-CN" altLang="en-US" sz="2400" b="0" i="1">
                                  <a:solidFill>
                                    <a:srgbClr val="000000"/>
                                  </a:solidFill>
                                  <a:latin typeface="Cambria Math" panose="02040503050406030204" pitchFamily="18" charset="0"/>
                                  <a:ea typeface="+mn-ea"/>
                                </a:rPr>
                              </m:ctrlPr>
                            </m:funcPr>
                            <m:fName>
                              <m:r>
                                <m:rPr>
                                  <m:sty m:val="p"/>
                                </m:rPr>
                                <a:rPr lang="zh-CN" altLang="en-US" sz="2400" b="0">
                                  <a:solidFill>
                                    <a:srgbClr val="000000"/>
                                  </a:solidFill>
                                  <a:latin typeface="Cambria Math" panose="02040503050406030204" pitchFamily="18" charset="0"/>
                                  <a:ea typeface="+mn-ea"/>
                                </a:rPr>
                                <m:t>sinh</m:t>
                              </m:r>
                            </m:fName>
                            <m:e>
                              <m:d>
                                <m:dPr>
                                  <m:ctrlPr>
                                    <a:rPr lang="en-US" altLang="zh-CN" sz="2400" b="0" i="1">
                                      <a:solidFill>
                                        <a:srgbClr val="000000"/>
                                      </a:solidFill>
                                      <a:latin typeface="Cambria Math" panose="02040503050406030204" pitchFamily="18" charset="0"/>
                                      <a:ea typeface="+mn-ea"/>
                                    </a:rPr>
                                  </m:ctrlPr>
                                </m:dPr>
                                <m:e>
                                  <m:f>
                                    <m:fPr>
                                      <m:type m:val="lin"/>
                                      <m:ctrlPr>
                                        <a:rPr lang="en-US" altLang="zh-CN" sz="2400" b="0" i="1">
                                          <a:solidFill>
                                            <a:srgbClr val="000000"/>
                                          </a:solidFill>
                                          <a:latin typeface="Cambria Math" panose="02040503050406030204" pitchFamily="18" charset="0"/>
                                          <a:ea typeface="+mn-ea"/>
                                        </a:rPr>
                                      </m:ctrlPr>
                                    </m:fPr>
                                    <m:num>
                                      <m:r>
                                        <a:rPr lang="en-US" altLang="zh-CN" sz="2400" b="0" i="1">
                                          <a:solidFill>
                                            <a:srgbClr val="000000"/>
                                          </a:solidFill>
                                          <a:latin typeface="Cambria Math" panose="02040503050406030204" pitchFamily="18" charset="0"/>
                                          <a:ea typeface="+mn-ea"/>
                                        </a:rPr>
                                        <m:t>𝑊</m:t>
                                      </m:r>
                                    </m:num>
                                    <m:den>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𝐿</m:t>
                                          </m:r>
                                        </m:e>
                                        <m:sub>
                                          <m:r>
                                            <a:rPr lang="en-US" altLang="zh-CN" sz="2400" b="0" i="1">
                                              <a:solidFill>
                                                <a:srgbClr val="000000"/>
                                              </a:solidFill>
                                              <a:latin typeface="Cambria Math" panose="02040503050406030204" pitchFamily="18" charset="0"/>
                                              <a:ea typeface="+mn-ea"/>
                                            </a:rPr>
                                            <m:t>𝑛</m:t>
                                          </m:r>
                                        </m:sub>
                                      </m:sSub>
                                    </m:den>
                                  </m:f>
                                </m:e>
                              </m:d>
                            </m:e>
                          </m:func>
                        </m:den>
                      </m:f>
                    </m:oMath>
                  </m:oMathPara>
                </a14:m>
                <a:endParaRPr lang="zh-CN" altLang="en-US" sz="2400" b="0" dirty="0">
                  <a:ea typeface="+mn-ea"/>
                  <a:cs typeface="Times New Roman" panose="02020603050405020304" pitchFamily="18" charset="0"/>
                </a:endParaRPr>
              </a:p>
            </p:txBody>
          </p:sp>
        </mc:Choice>
        <mc:Fallback xmlns="">
          <p:sp>
            <p:nvSpPr>
              <p:cNvPr id="347149" name="Object 3"/>
              <p:cNvSpPr txBox="1">
                <a:spLocks noRot="1" noChangeAspect="1" noMove="1" noResize="1" noEditPoints="1" noAdjustHandles="1" noChangeArrowheads="1" noChangeShapeType="1" noTextEdit="1"/>
              </p:cNvSpPr>
              <p:nvPr/>
            </p:nvSpPr>
            <p:spPr>
              <a:xfrm>
                <a:off x="2041525" y="3071813"/>
                <a:ext cx="4887913" cy="960436"/>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768" name="Object 2"/>
              <p:cNvSpPr txBox="1"/>
              <p:nvPr/>
            </p:nvSpPr>
            <p:spPr>
              <a:xfrm>
                <a:off x="1614791" y="4121150"/>
                <a:ext cx="3066177" cy="571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000000"/>
                          </a:solidFill>
                          <a:latin typeface="+mn-ea"/>
                          <a:ea typeface="+mn-ea"/>
                        </a:rPr>
                        <m:t>样品很薄</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en-US" altLang="zh-CN" sz="2400" b="1" i="0" smtClean="0">
                          <a:solidFill>
                            <a:srgbClr val="000000"/>
                          </a:solidFill>
                          <a:latin typeface="Cambria Math" panose="02040503050406030204" pitchFamily="18" charset="0"/>
                          <a:ea typeface="+mn-ea"/>
                        </a:rPr>
                        <m:t>     </m:t>
                      </m:r>
                      <m:r>
                        <a:rPr lang="zh-CN" altLang="en-US" sz="2400" i="1">
                          <a:solidFill>
                            <a:srgbClr val="000000"/>
                          </a:solidFill>
                          <a:latin typeface="Cambria Math" panose="02040503050406030204" pitchFamily="18" charset="0"/>
                          <a:ea typeface="+mn-ea"/>
                        </a:rPr>
                        <m:t>𝑊</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i="1" dirty="0">
                  <a:ea typeface="+mn-ea"/>
                  <a:cs typeface="Times New Roman" panose="02020603050405020304" pitchFamily="18" charset="0"/>
                </a:endParaRPr>
              </a:p>
            </p:txBody>
          </p:sp>
        </mc:Choice>
        <mc:Fallback xmlns="">
          <p:sp>
            <p:nvSpPr>
              <p:cNvPr id="74768" name="Object 2"/>
              <p:cNvSpPr txBox="1">
                <a:spLocks noRot="1" noChangeAspect="1" noMove="1" noResize="1" noEditPoints="1" noAdjustHandles="1" noChangeArrowheads="1" noChangeShapeType="1" noTextEdit="1"/>
              </p:cNvSpPr>
              <p:nvPr/>
            </p:nvSpPr>
            <p:spPr>
              <a:xfrm>
                <a:off x="1614791" y="4121150"/>
                <a:ext cx="3066177" cy="571500"/>
              </a:xfrm>
              <a:prstGeom prst="rect">
                <a:avLst/>
              </a:prstGeom>
              <a:blipFill>
                <a:blip r:embed="rId6"/>
                <a:stretch>
                  <a:fillRect l="-1789"/>
                </a:stretch>
              </a:blipFill>
              <a:ln w="38100">
                <a:noFill/>
                <a:miter/>
              </a:ln>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09372C52-81EB-492B-B04E-8DA691095C6D}"/>
              </a:ext>
            </a:extLst>
          </p:cNvPr>
          <p:cNvGrpSpPr/>
          <p:nvPr/>
        </p:nvGrpSpPr>
        <p:grpSpPr>
          <a:xfrm>
            <a:off x="2036851" y="3717032"/>
            <a:ext cx="3570199" cy="1893568"/>
            <a:chOff x="2036851" y="3717032"/>
            <a:chExt cx="3570199" cy="1893568"/>
          </a:xfrm>
        </p:grpSpPr>
        <p:sp>
          <p:nvSpPr>
            <p:cNvPr id="21" name="下箭头 20"/>
            <p:cNvSpPr/>
            <p:nvPr/>
          </p:nvSpPr>
          <p:spPr>
            <a:xfrm>
              <a:off x="2969558" y="3717032"/>
              <a:ext cx="285750" cy="126000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9218" name="Object 2"/>
                <p:cNvSpPr txBox="1"/>
                <p:nvPr/>
              </p:nvSpPr>
              <p:spPr>
                <a:xfrm>
                  <a:off x="2036851" y="4817839"/>
                  <a:ext cx="3570199" cy="79276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0</m:t>
                            </m:r>
                          </m:sub>
                        </m:sSub>
                        <m:d>
                          <m:dPr>
                            <m:ctrlPr>
                              <a:rPr lang="en-US" altLang="zh-CN" sz="2400" i="1" smtClean="0">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rPr>
                              <m:t>1−</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𝑥</m:t>
                                </m:r>
                              </m:num>
                              <m:den>
                                <m:r>
                                  <a:rPr lang="zh-CN" altLang="en-US" sz="2400" i="1">
                                    <a:solidFill>
                                      <a:srgbClr val="000000"/>
                                    </a:solidFill>
                                    <a:latin typeface="Cambria Math" panose="02040503050406030204" pitchFamily="18" charset="0"/>
                                  </a:rPr>
                                  <m:t>𝑊</m:t>
                                </m:r>
                              </m:den>
                            </m:f>
                          </m:e>
                        </m:d>
                      </m:oMath>
                    </m:oMathPara>
                  </a14:m>
                  <a:endParaRPr lang="zh-CN" altLang="en-US" sz="2400" dirty="0">
                    <a:ea typeface="+mn-ea"/>
                    <a:cs typeface="Times New Roman" panose="02020603050405020304" pitchFamily="18" charset="0"/>
                  </a:endParaRPr>
                </a:p>
              </p:txBody>
            </p:sp>
          </mc:Choice>
          <mc:Fallback xmlns="">
            <p:sp>
              <p:nvSpPr>
                <p:cNvPr id="9218" name="Object 2"/>
                <p:cNvSpPr txBox="1">
                  <a:spLocks noRot="1" noChangeAspect="1" noMove="1" noResize="1" noEditPoints="1" noAdjustHandles="1" noChangeArrowheads="1" noChangeShapeType="1" noTextEdit="1"/>
                </p:cNvSpPr>
                <p:nvPr/>
              </p:nvSpPr>
              <p:spPr>
                <a:xfrm>
                  <a:off x="2036851" y="4817839"/>
                  <a:ext cx="3570199" cy="792761"/>
                </a:xfrm>
                <a:prstGeom prst="rect">
                  <a:avLst/>
                </a:prstGeom>
                <a:blipFill>
                  <a:blip r:embed="rId7"/>
                  <a:stretch>
                    <a:fillRect/>
                  </a:stretch>
                </a:blipFill>
                <a:ln w="38100">
                  <a:noFill/>
                  <a:miter/>
                </a:ln>
              </p:spPr>
              <p:txBody>
                <a:bodyPr/>
                <a:lstStyle/>
                <a:p>
                  <a:r>
                    <a:rPr lang="zh-CN" altLang="en-US">
                      <a:noFill/>
                    </a:rPr>
                    <a:t> </a:t>
                  </a:r>
                </a:p>
              </p:txBody>
            </p:sp>
          </mc:Fallback>
        </mc:AlternateContent>
      </p:grpSp>
      <p:grpSp>
        <p:nvGrpSpPr>
          <p:cNvPr id="4" name="组合 18"/>
          <p:cNvGrpSpPr/>
          <p:nvPr/>
        </p:nvGrpSpPr>
        <p:grpSpPr>
          <a:xfrm>
            <a:off x="6732240" y="1052736"/>
            <a:ext cx="2135188" cy="2368550"/>
            <a:chOff x="5941592" y="2795810"/>
            <a:chExt cx="2021242" cy="2087421"/>
          </a:xfrm>
        </p:grpSpPr>
        <p:cxnSp>
          <p:nvCxnSpPr>
            <p:cNvPr id="25" name="直接箭头连接符 5"/>
            <p:cNvCxnSpPr/>
            <p:nvPr/>
          </p:nvCxnSpPr>
          <p:spPr>
            <a:xfrm flipV="1">
              <a:off x="6617844" y="3124592"/>
              <a:ext cx="0" cy="1441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7"/>
            <p:cNvCxnSpPr/>
            <p:nvPr/>
          </p:nvCxnSpPr>
          <p:spPr>
            <a:xfrm>
              <a:off x="6617844" y="4565640"/>
              <a:ext cx="10805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10"/>
            <p:cNvCxnSpPr/>
            <p:nvPr/>
          </p:nvCxnSpPr>
          <p:spPr>
            <a:xfrm>
              <a:off x="6617844" y="3628260"/>
              <a:ext cx="647699" cy="937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2596" name="TextBox 11"/>
            <p:cNvSpPr txBox="1"/>
            <p:nvPr/>
          </p:nvSpPr>
          <p:spPr>
            <a:xfrm>
              <a:off x="7658972" y="4323038"/>
              <a:ext cx="303862" cy="40680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i="1" dirty="0">
                  <a:latin typeface="Times New Roman" panose="02020603050405020304" pitchFamily="18" charset="0"/>
                  <a:ea typeface="楷体_GB2312" pitchFamily="49" charset="-122"/>
                </a:rPr>
                <a:t>x</a:t>
              </a:r>
              <a:endParaRPr lang="zh-CN" altLang="en-US" sz="2400" b="1" i="1" dirty="0">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152597" name="对象 15"/>
                <p:cNvSpPr txBox="1"/>
                <p:nvPr/>
              </p:nvSpPr>
              <p:spPr>
                <a:xfrm>
                  <a:off x="6274828" y="2795810"/>
                  <a:ext cx="730513" cy="365098"/>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Δn</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52597" name="对象 15"/>
                <p:cNvSpPr txBox="1">
                  <a:spLocks noRot="1" noChangeAspect="1" noMove="1" noResize="1" noEditPoints="1" noAdjustHandles="1" noChangeArrowheads="1" noChangeShapeType="1" noTextEdit="1"/>
                </p:cNvSpPr>
                <p:nvPr/>
              </p:nvSpPr>
              <p:spPr>
                <a:xfrm>
                  <a:off x="6274828" y="2795810"/>
                  <a:ext cx="730513" cy="365098"/>
                </a:xfrm>
                <a:prstGeom prst="rect">
                  <a:avLst/>
                </a:prstGeom>
                <a:blipFill>
                  <a:blip r:embed="rId8"/>
                  <a:stretch>
                    <a:fillRect r="-8730" b="-11765"/>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598" name="对象 16"/>
                <p:cNvSpPr txBox="1"/>
                <p:nvPr/>
              </p:nvSpPr>
              <p:spPr>
                <a:xfrm>
                  <a:off x="5941592" y="3426473"/>
                  <a:ext cx="662874" cy="41126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Δn</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52598" name="对象 16"/>
                <p:cNvSpPr txBox="1">
                  <a:spLocks noRot="1" noChangeAspect="1" noMove="1" noResize="1" noEditPoints="1" noAdjustHandles="1" noChangeArrowheads="1" noChangeShapeType="1" noTextEdit="1"/>
                </p:cNvSpPr>
                <p:nvPr/>
              </p:nvSpPr>
              <p:spPr>
                <a:xfrm>
                  <a:off x="5941592" y="3426473"/>
                  <a:ext cx="662874" cy="411260"/>
                </a:xfrm>
                <a:prstGeom prst="rect">
                  <a:avLst/>
                </a:prstGeom>
                <a:blipFill>
                  <a:blip r:embed="rId9"/>
                  <a:stretch>
                    <a:fillRect l="-4348" r="-9565"/>
                  </a:stretch>
                </a:blipFill>
                <a:ln w="38100">
                  <a:noFill/>
                  <a:miter/>
                </a:ln>
              </p:spPr>
              <p:txBody>
                <a:bodyPr/>
                <a:lstStyle/>
                <a:p>
                  <a:r>
                    <a:rPr lang="zh-CN" altLang="en-US">
                      <a:noFill/>
                    </a:rPr>
                    <a:t> </a:t>
                  </a:r>
                </a:p>
              </p:txBody>
            </p:sp>
          </mc:Fallback>
        </mc:AlternateContent>
        <p:sp>
          <p:nvSpPr>
            <p:cNvPr id="152599" name="TextBox 17"/>
            <p:cNvSpPr txBox="1"/>
            <p:nvPr/>
          </p:nvSpPr>
          <p:spPr>
            <a:xfrm>
              <a:off x="7141510" y="4476430"/>
              <a:ext cx="295201" cy="40680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i="1" dirty="0">
                  <a:latin typeface="Times New Roman" panose="02020603050405020304" pitchFamily="18" charset="0"/>
                  <a:ea typeface="楷体_GB2312" pitchFamily="49" charset="-122"/>
                </a:rPr>
                <a:t>W</a:t>
              </a:r>
              <a:endParaRPr lang="zh-CN" altLang="en-US" sz="2400" b="1" i="1" dirty="0">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9225" name="Object 9"/>
              <p:cNvSpPr txBox="1"/>
              <p:nvPr/>
            </p:nvSpPr>
            <p:spPr>
              <a:xfrm>
                <a:off x="512762" y="5865812"/>
                <a:ext cx="4563293" cy="992187"/>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𝑆</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𝑛</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𝑑</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r>
                            <a:rPr lang="zh-CN" altLang="en-US" sz="2600" i="1">
                              <a:solidFill>
                                <a:srgbClr val="000000"/>
                              </a:solidFill>
                              <a:latin typeface="Cambria Math" panose="02040503050406030204" pitchFamily="18" charset="0"/>
                              <a:ea typeface="+mn-ea"/>
                            </a:rPr>
                            <m:t>)</m:t>
                          </m:r>
                        </m:num>
                        <m:den>
                          <m:r>
                            <a:rPr lang="zh-CN" altLang="en-US" sz="2600" i="1">
                              <a:solidFill>
                                <a:srgbClr val="000000"/>
                              </a:solidFill>
                              <a:latin typeface="Cambria Math" panose="02040503050406030204" pitchFamily="18" charset="0"/>
                              <a:ea typeface="+mn-ea"/>
                            </a:rPr>
                            <m:t>𝑑𝑥</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𝑛</m:t>
                              </m:r>
                            </m:sub>
                          </m:sSub>
                        </m:num>
                        <m:den>
                          <m:r>
                            <a:rPr lang="zh-CN" altLang="en-US" sz="2600" i="1">
                              <a:solidFill>
                                <a:srgbClr val="000000"/>
                              </a:solidFill>
                              <a:latin typeface="Cambria Math" panose="02040503050406030204" pitchFamily="18" charset="0"/>
                              <a:ea typeface="+mn-ea"/>
                            </a:rPr>
                            <m:t>𝑊</m:t>
                          </m:r>
                        </m:den>
                      </m:f>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m:t>
                          </m:r>
                        </m:e>
                        <m:sub>
                          <m:r>
                            <a:rPr lang="zh-CN" altLang="en-US" sz="2600" i="1">
                              <a:solidFill>
                                <a:srgbClr val="000000"/>
                              </a:solidFill>
                              <a:latin typeface="Cambria Math" panose="02040503050406030204" pitchFamily="18" charset="0"/>
                              <a:ea typeface="+mn-ea"/>
                            </a:rPr>
                            <m:t>0</m:t>
                          </m:r>
                        </m:sub>
                      </m:sSub>
                    </m:oMath>
                  </m:oMathPara>
                </a14:m>
                <a:endParaRPr lang="zh-CN" altLang="en-US" sz="2600" dirty="0">
                  <a:ea typeface="+mn-ea"/>
                  <a:cs typeface="Times New Roman" panose="02020603050405020304" pitchFamily="18" charset="0"/>
                </a:endParaRPr>
              </a:p>
            </p:txBody>
          </p:sp>
        </mc:Choice>
        <mc:Fallback xmlns="">
          <p:sp>
            <p:nvSpPr>
              <p:cNvPr id="9225" name="Object 9"/>
              <p:cNvSpPr txBox="1">
                <a:spLocks noRot="1" noChangeAspect="1" noMove="1" noResize="1" noEditPoints="1" noAdjustHandles="1" noChangeArrowheads="1" noChangeShapeType="1" noTextEdit="1"/>
              </p:cNvSpPr>
              <p:nvPr/>
            </p:nvSpPr>
            <p:spPr>
              <a:xfrm>
                <a:off x="512762" y="5865812"/>
                <a:ext cx="4563293" cy="992187"/>
              </a:xfrm>
              <a:prstGeom prst="rect">
                <a:avLst/>
              </a:prstGeom>
              <a:blipFill>
                <a:blip r:embed="rId10"/>
                <a:stretch>
                  <a:fillRect/>
                </a:stretch>
              </a:blipFill>
              <a:ln w="38100">
                <a:noFill/>
                <a:miter/>
              </a:ln>
            </p:spPr>
            <p:txBody>
              <a:bodyPr/>
              <a:lstStyle/>
              <a:p>
                <a:r>
                  <a:rPr lang="zh-CN" altLang="en-US">
                    <a:noFill/>
                  </a:rPr>
                  <a:t> </a:t>
                </a:r>
              </a:p>
            </p:txBody>
          </p:sp>
        </mc:Fallback>
      </mc:AlternateContent>
      <p:sp>
        <p:nvSpPr>
          <p:cNvPr id="33" name="椭圆 12"/>
          <p:cNvSpPr/>
          <p:nvPr/>
        </p:nvSpPr>
        <p:spPr>
          <a:xfrm>
            <a:off x="3563888" y="5795963"/>
            <a:ext cx="1296144" cy="1008063"/>
          </a:xfrm>
          <a:prstGeom prst="ellipse">
            <a:avLst/>
          </a:prstGeom>
          <a:solidFill>
            <a:srgbClr val="3333FF">
              <a:alpha val="0"/>
            </a:srgbClr>
          </a:solidFill>
          <a:ln w="38100">
            <a:solidFill>
              <a:srgbClr val="3333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 name="Object 2"/>
              <p:cNvSpPr txBox="1"/>
              <p:nvPr/>
            </p:nvSpPr>
            <p:spPr>
              <a:xfrm>
                <a:off x="4903961" y="6056313"/>
                <a:ext cx="892175" cy="5095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600" i="0">
                          <a:solidFill>
                            <a:srgbClr val="000000"/>
                          </a:solidFill>
                          <a:latin typeface="+mn-ea"/>
                          <a:ea typeface="+mn-ea"/>
                        </a:rPr>
                        <m:t>常数</m:t>
                      </m:r>
                    </m:oMath>
                  </m:oMathPara>
                </a14:m>
                <a:endParaRPr lang="zh-CN" altLang="en-US" sz="26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4903961" y="6056313"/>
                <a:ext cx="892175" cy="509587"/>
              </a:xfrm>
              <a:prstGeom prst="rect">
                <a:avLst/>
              </a:prstGeom>
              <a:blipFill>
                <a:blip r:embed="rId11"/>
                <a:stretch>
                  <a:fillRect/>
                </a:stretch>
              </a:blipFill>
              <a:ln w="38100">
                <a:noFill/>
                <a:miter/>
              </a:ln>
            </p:spPr>
            <p:txBody>
              <a:bodyPr/>
              <a:lstStyle/>
              <a:p>
                <a:r>
                  <a:rPr lang="zh-CN" altLang="en-US">
                    <a:noFill/>
                  </a:rPr>
                  <a:t> </a:t>
                </a:r>
              </a:p>
            </p:txBody>
          </p:sp>
        </mc:Fallback>
      </mc:AlternateContent>
      <p:pic>
        <p:nvPicPr>
          <p:cNvPr id="28" name="Picture 16"/>
          <p:cNvPicPr>
            <a:picLocks noChangeAspect="1"/>
          </p:cNvPicPr>
          <p:nvPr/>
        </p:nvPicPr>
        <p:blipFill>
          <a:blip r:embed="rId12"/>
          <a:stretch>
            <a:fillRect/>
          </a:stretch>
        </p:blipFill>
        <p:spPr>
          <a:xfrm>
            <a:off x="6643688" y="3645024"/>
            <a:ext cx="2500312" cy="2286000"/>
          </a:xfrm>
          <a:prstGeom prst="rect">
            <a:avLst/>
          </a:prstGeom>
          <a:noFill/>
          <a:ln w="9525">
            <a:noFill/>
          </a:ln>
        </p:spPr>
      </p:pic>
      <mc:AlternateContent xmlns:mc="http://schemas.openxmlformats.org/markup-compatibility/2006" xmlns:a14="http://schemas.microsoft.com/office/drawing/2010/main">
        <mc:Choice Requires="a14">
          <p:sp>
            <p:nvSpPr>
              <p:cNvPr id="5" name="Object 2"/>
              <p:cNvSpPr txBox="1"/>
              <p:nvPr/>
            </p:nvSpPr>
            <p:spPr>
              <a:xfrm>
                <a:off x="5819800" y="6045200"/>
                <a:ext cx="1560512" cy="5095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m:t>
                      </m:r>
                      <m:r>
                        <m:rPr>
                          <m:nor/>
                        </m:rPr>
                        <a:rPr lang="zh-CN" altLang="en-US" sz="2600" i="0">
                          <a:solidFill>
                            <a:srgbClr val="000000"/>
                          </a:solidFill>
                          <a:latin typeface="+mn-ea"/>
                          <a:ea typeface="+mn-ea"/>
                        </a:rPr>
                        <m:t>无复合</m:t>
                      </m:r>
                    </m:oMath>
                  </m:oMathPara>
                </a14:m>
                <a:endParaRPr lang="zh-CN" altLang="en-US" sz="2600" dirty="0">
                  <a:ea typeface="+mn-ea"/>
                  <a:cs typeface="Times New Roman" panose="02020603050405020304" pitchFamily="18" charset="0"/>
                </a:endParaRPr>
              </a:p>
            </p:txBody>
          </p:sp>
        </mc:Choice>
        <mc:Fallback xmlns="">
          <p:sp>
            <p:nvSpPr>
              <p:cNvPr id="5" name="Object 2"/>
              <p:cNvSpPr txBox="1">
                <a:spLocks noRot="1" noChangeAspect="1" noMove="1" noResize="1" noEditPoints="1" noAdjustHandles="1" noChangeArrowheads="1" noChangeShapeType="1" noTextEdit="1"/>
              </p:cNvSpPr>
              <p:nvPr/>
            </p:nvSpPr>
            <p:spPr>
              <a:xfrm>
                <a:off x="5819800" y="6045200"/>
                <a:ext cx="1560512" cy="509588"/>
              </a:xfrm>
              <a:prstGeom prst="rect">
                <a:avLst/>
              </a:prstGeom>
              <a:blipFill>
                <a:blip r:embed="rId1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64"/>
                                        </p:tgtEl>
                                        <p:attrNameLst>
                                          <p:attrName>style.visibility</p:attrName>
                                        </p:attrNameLst>
                                      </p:cBhvr>
                                      <p:to>
                                        <p:strVal val="visible"/>
                                      </p:to>
                                    </p:set>
                                    <p:animEffect transition="in" filter="wipe(left)">
                                      <p:cBhvr>
                                        <p:cTn id="12" dur="500"/>
                                        <p:tgtEl>
                                          <p:spTgt spid="747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763"/>
                                        </p:tgtEl>
                                        <p:attrNameLst>
                                          <p:attrName>style.visibility</p:attrName>
                                        </p:attrNameLst>
                                      </p:cBhvr>
                                      <p:to>
                                        <p:strVal val="visible"/>
                                      </p:to>
                                    </p:set>
                                    <p:animEffect transition="in" filter="wipe(left)">
                                      <p:cBhvr>
                                        <p:cTn id="17" dur="500"/>
                                        <p:tgtEl>
                                          <p:spTgt spid="747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7149"/>
                                        </p:tgtEl>
                                        <p:attrNameLst>
                                          <p:attrName>style.visibility</p:attrName>
                                        </p:attrNameLst>
                                      </p:cBhvr>
                                      <p:to>
                                        <p:strVal val="visible"/>
                                      </p:to>
                                    </p:set>
                                    <p:animEffect transition="in" filter="wipe(left)">
                                      <p:cBhvr>
                                        <p:cTn id="22" dur="500"/>
                                        <p:tgtEl>
                                          <p:spTgt spid="3471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4768"/>
                                        </p:tgtEl>
                                        <p:attrNameLst>
                                          <p:attrName>style.visibility</p:attrName>
                                        </p:attrNameLst>
                                      </p:cBhvr>
                                      <p:to>
                                        <p:strVal val="visible"/>
                                      </p:to>
                                    </p:set>
                                    <p:animEffect transition="in" filter="wipe(left)">
                                      <p:cBhvr>
                                        <p:cTn id="27" dur="500"/>
                                        <p:tgtEl>
                                          <p:spTgt spid="747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225"/>
                                        </p:tgtEl>
                                        <p:attrNameLst>
                                          <p:attrName>style.visibility</p:attrName>
                                        </p:attrNameLst>
                                      </p:cBhvr>
                                      <p:to>
                                        <p:strVal val="visible"/>
                                      </p:to>
                                    </p:set>
                                    <p:animEffect transition="in" filter="wipe(left)">
                                      <p:cBhvr>
                                        <p:cTn id="43" dur="500"/>
                                        <p:tgtEl>
                                          <p:spTgt spid="922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3" grpId="0"/>
      <p:bldP spid="74764" grpId="0"/>
      <p:bldP spid="347149" grpId="0"/>
      <p:bldP spid="74768" grpId="0"/>
      <p:bldP spid="9225" grpId="0"/>
      <p:bldP spid="33" grpId="0" animBg="1"/>
      <p:bldP spid="2" grpId="0"/>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53604" name="Line 4"/>
          <p:cNvSpPr/>
          <p:nvPr/>
        </p:nvSpPr>
        <p:spPr>
          <a:xfrm>
            <a:off x="4572000" y="339725"/>
            <a:ext cx="0" cy="6515100"/>
          </a:xfrm>
          <a:prstGeom prst="line">
            <a:avLst/>
          </a:prstGeom>
          <a:ln w="38100" cap="flat" cmpd="sng">
            <a:solidFill>
              <a:srgbClr val="FF33CC"/>
            </a:solidFill>
            <a:prstDash val="solid"/>
            <a:headEnd type="none" w="med" len="med"/>
            <a:tailEnd type="none" w="med" len="med"/>
          </a:ln>
        </p:spPr>
      </p:sp>
      <p:sp>
        <p:nvSpPr>
          <p:cNvPr id="110604" name="Text Box 4"/>
          <p:cNvSpPr txBox="1">
            <a:spLocks noChangeArrowheads="1"/>
          </p:cNvSpPr>
          <p:nvPr/>
        </p:nvSpPr>
        <p:spPr bwMode="auto">
          <a:xfrm>
            <a:off x="250825" y="1196975"/>
            <a:ext cx="4176713" cy="519113"/>
          </a:xfrm>
          <a:prstGeom prst="rect">
            <a:avLst/>
          </a:prstGeom>
          <a:solidFill>
            <a:srgbClr val="CCFF99"/>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样品足够厚</a:t>
            </a: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 </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&gt;&gt;</a:t>
            </a: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a:t>
            </a:r>
            <a:r>
              <a:rPr kumimoji="1" lang="en-US" altLang="zh-CN" sz="28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8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L</a:t>
            </a:r>
            <a:r>
              <a:rPr kumimoji="1" lang="en-US" altLang="zh-CN" sz="28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a:t>
            </a:r>
            <a:endParaRPr kumimoji="1" lang="en-US" altLang="zh-CN" sz="28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0605" name="Text Box 4"/>
          <p:cNvSpPr txBox="1">
            <a:spLocks noChangeArrowheads="1"/>
          </p:cNvSpPr>
          <p:nvPr/>
        </p:nvSpPr>
        <p:spPr bwMode="auto">
          <a:xfrm>
            <a:off x="4716463" y="1196975"/>
            <a:ext cx="4176713" cy="519113"/>
          </a:xfrm>
          <a:prstGeom prst="rect">
            <a:avLst/>
          </a:prstGeom>
          <a:solidFill>
            <a:srgbClr val="CCFF99"/>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样品足够薄</a:t>
            </a:r>
            <a:r>
              <a:rPr kumimoji="1"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W</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&lt;&lt; </a:t>
            </a:r>
            <a:r>
              <a:rPr kumimoji="1"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L</a:t>
            </a:r>
            <a:r>
              <a:rPr kumimoji="1" lang="en-US" altLang="zh-CN" sz="2800" b="1" i="1" u="none" strike="noStrike" kern="1200" cap="none" spc="0" normalizeH="0" baseline="-25000" noProof="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L</a:t>
            </a:r>
            <a:r>
              <a:rPr kumimoji="1" lang="en-US" altLang="zh-CN" sz="2800" b="1" i="1" u="none" strike="noStrike" kern="1200" cap="none" spc="0" normalizeH="0" baseline="-25000" noProof="0">
                <a:ln>
                  <a:noFill/>
                </a:ln>
                <a:solidFill>
                  <a:schemeClr val="tx1"/>
                </a:solidFill>
                <a:effectLst/>
                <a:uLnTx/>
                <a:uFillTx/>
                <a:latin typeface="Times New Roman" panose="02020603050405020304" pitchFamily="18" charset="0"/>
                <a:ea typeface="+mn-ea"/>
                <a:cs typeface="Times New Roman" panose="02020603050405020304" pitchFamily="18" charset="0"/>
              </a:rPr>
              <a:t>p</a:t>
            </a:r>
            <a:endPar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Object 4"/>
              <p:cNvSpPr txBox="1"/>
              <p:nvPr/>
            </p:nvSpPr>
            <p:spPr>
              <a:xfrm>
                <a:off x="1004764" y="1879120"/>
                <a:ext cx="2991170" cy="5683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smtClean="0">
                          <a:solidFill>
                            <a:srgbClr val="000000"/>
                          </a:solidFill>
                          <a:latin typeface="Cambria Math" panose="02040503050406030204" pitchFamily="18" charset="0"/>
                          <a:ea typeface="+mn-ea"/>
                        </a:rPr>
                        <m:t>Δ</m:t>
                      </m:r>
                      <m:r>
                        <a:rPr lang="zh-CN" altLang="en-US" sz="2200" i="1" smtClean="0">
                          <a:solidFill>
                            <a:srgbClr val="000000"/>
                          </a:solidFill>
                          <a:latin typeface="Cambria Math" panose="02040503050406030204" pitchFamily="18" charset="0"/>
                          <a:ea typeface="+mn-ea"/>
                        </a:rPr>
                        <m:t>𝑛</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𝑥</m:t>
                          </m:r>
                        </m:e>
                      </m:d>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d>
                            <m:dPr>
                              <m:ctrlPr>
                                <a:rPr lang="zh-CN" altLang="en-US" sz="2200" i="1">
                                  <a:solidFill>
                                    <a:srgbClr val="000000"/>
                                  </a:solidFill>
                                  <a:latin typeface="Cambria Math" panose="02040503050406030204" pitchFamily="18" charset="0"/>
                                  <a:ea typeface="+mn-ea"/>
                                </a:rPr>
                              </m:ctrlPr>
                            </m:dPr>
                            <m:e>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e>
                          </m:d>
                        </m:e>
                        <m:sub>
                          <m:r>
                            <a:rPr lang="zh-CN" altLang="en-US" sz="2200" i="1">
                              <a:solidFill>
                                <a:srgbClr val="000000"/>
                              </a:solidFill>
                              <a:latin typeface="Cambria Math" panose="02040503050406030204" pitchFamily="18" charset="0"/>
                              <a:ea typeface="+mn-ea"/>
                            </a:rPr>
                            <m:t>0</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type m:val="lin"/>
                              <m:ctrlPr>
                                <a:rPr lang="zh-CN" altLang="en-US" sz="2200" i="1" smtClean="0">
                                  <a:solidFill>
                                    <a:srgbClr val="000000"/>
                                  </a:solidFill>
                                  <a:latin typeface="Cambria Math" panose="02040503050406030204" pitchFamily="18" charset="0"/>
                                  <a:ea typeface="+mn-ea"/>
                                </a:rPr>
                              </m:ctrlPr>
                            </m:fPr>
                            <m:num>
                              <m:r>
                                <a:rPr lang="en-US" altLang="zh-CN" sz="2200" b="1" i="1" smtClean="0">
                                  <a:solidFill>
                                    <a:srgbClr val="000000"/>
                                  </a:solidFill>
                                  <a:latin typeface="Cambria Math" panose="02040503050406030204" pitchFamily="18" charset="0"/>
                                  <a:ea typeface="+mn-ea"/>
                                </a:rPr>
                                <m:t>𝒙</m:t>
                              </m:r>
                            </m:num>
                            <m:den>
                              <m:sSub>
                                <m:sSubPr>
                                  <m:ctrlPr>
                                    <a:rPr lang="en-US" altLang="zh-CN" sz="2200" i="1" smtClean="0">
                                      <a:solidFill>
                                        <a:srgbClr val="000000"/>
                                      </a:solidFill>
                                      <a:latin typeface="Cambria Math" panose="02040503050406030204" pitchFamily="18" charset="0"/>
                                      <a:ea typeface="+mn-ea"/>
                                    </a:rPr>
                                  </m:ctrlPr>
                                </m:sSubPr>
                                <m:e>
                                  <m:r>
                                    <a:rPr lang="en-US" altLang="zh-CN" sz="2200" b="1" i="1" smtClean="0">
                                      <a:solidFill>
                                        <a:srgbClr val="000000"/>
                                      </a:solidFill>
                                      <a:latin typeface="Cambria Math" panose="02040503050406030204" pitchFamily="18" charset="0"/>
                                      <a:ea typeface="+mn-ea"/>
                                    </a:rPr>
                                    <m:t>𝑳</m:t>
                                  </m:r>
                                </m:e>
                                <m:sub>
                                  <m:r>
                                    <a:rPr lang="en-US" altLang="zh-CN" sz="2200" b="1" i="1" smtClean="0">
                                      <a:solidFill>
                                        <a:srgbClr val="000000"/>
                                      </a:solidFill>
                                      <a:latin typeface="Cambria Math" panose="02040503050406030204" pitchFamily="18" charset="0"/>
                                      <a:ea typeface="+mn-ea"/>
                                    </a:rPr>
                                    <m:t>𝒏</m:t>
                                  </m:r>
                                </m:sub>
                              </m:sSub>
                            </m:den>
                          </m:f>
                        </m:sup>
                      </m:sSup>
                    </m:oMath>
                  </m:oMathPara>
                </a14:m>
                <a:endParaRPr lang="zh-CN" altLang="en-US" sz="2200" dirty="0">
                  <a:latin typeface="+mn-ea"/>
                  <a:ea typeface="+mn-ea"/>
                </a:endParaRPr>
              </a:p>
            </p:txBody>
          </p:sp>
        </mc:Choice>
        <mc:Fallback xmlns="">
          <p:sp>
            <p:nvSpPr>
              <p:cNvPr id="6" name="Object 4"/>
              <p:cNvSpPr txBox="1">
                <a:spLocks noRot="1" noChangeAspect="1" noMove="1" noResize="1" noEditPoints="1" noAdjustHandles="1" noChangeArrowheads="1" noChangeShapeType="1" noTextEdit="1"/>
              </p:cNvSpPr>
              <p:nvPr/>
            </p:nvSpPr>
            <p:spPr>
              <a:xfrm>
                <a:off x="1004764" y="1879120"/>
                <a:ext cx="2991170" cy="568325"/>
              </a:xfrm>
              <a:prstGeom prst="rect">
                <a:avLst/>
              </a:prstGeom>
              <a:blipFill>
                <a:blip r:embed="rId2"/>
                <a:stretch>
                  <a:fillRect l="-204" t="-65591" r="-2037" b="-61290"/>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FAC3D8D1-D210-4CE4-9CF8-23FEFD9DB8DD}"/>
              </a:ext>
            </a:extLst>
          </p:cNvPr>
          <p:cNvGrpSpPr/>
          <p:nvPr/>
        </p:nvGrpSpPr>
        <p:grpSpPr>
          <a:xfrm>
            <a:off x="179388" y="3348038"/>
            <a:ext cx="4207500" cy="1931987"/>
            <a:chOff x="179388" y="3348038"/>
            <a:chExt cx="4207500" cy="1931987"/>
          </a:xfrm>
        </p:grpSpPr>
        <p:sp>
          <p:nvSpPr>
            <p:cNvPr id="7" name="AutoShape 8"/>
            <p:cNvSpPr>
              <a:spLocks noChangeArrowheads="1"/>
            </p:cNvSpPr>
            <p:nvPr/>
          </p:nvSpPr>
          <p:spPr bwMode="auto">
            <a:xfrm>
              <a:off x="1845970" y="3348038"/>
              <a:ext cx="288925" cy="936625"/>
            </a:xfrm>
            <a:prstGeom prst="downArrow">
              <a:avLst>
                <a:gd name="adj1" fmla="val 50000"/>
                <a:gd name="adj2" fmla="val 81044"/>
              </a:avLst>
            </a:prstGeom>
            <a:solidFill>
              <a:srgbClr val="FFFF00"/>
            </a:solidFill>
            <a:ln w="9525">
              <a:solidFill>
                <a:srgbClr val="FFFF00"/>
              </a:solidFill>
              <a:miter lim="800000"/>
            </a:ln>
            <a:effectLst>
              <a:outerShdw blurRad="63500" sx="102000" sy="102000" algn="ctr" rotWithShape="0">
                <a:prstClr val="black">
                  <a:alpha val="40000"/>
                </a:prstClr>
              </a:outerShdw>
            </a:effectLst>
          </p:spPr>
          <p:txBody>
            <a:bodyPr vert="eaVert"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8" name="Object 2"/>
                <p:cNvSpPr txBox="1"/>
                <p:nvPr/>
              </p:nvSpPr>
              <p:spPr>
                <a:xfrm>
                  <a:off x="179388" y="4437063"/>
                  <a:ext cx="4207500" cy="8429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𝐽</m:t>
                            </m:r>
                          </m:e>
                          <m:sub>
                            <m:r>
                              <a:rPr lang="zh-CN" altLang="en-US" sz="2000" i="1">
                                <a:solidFill>
                                  <a:srgbClr val="000000"/>
                                </a:solidFill>
                                <a:latin typeface="Cambria Math" panose="02040503050406030204" pitchFamily="18" charset="0"/>
                                <a:ea typeface="+mn-ea"/>
                              </a:rPr>
                              <m:t>𝑛</m:t>
                            </m:r>
                            <m:d>
                              <m:dPr>
                                <m:ctrlPr>
                                  <a:rPr lang="zh-CN" altLang="en-US" sz="2000" i="1">
                                    <a:solidFill>
                                      <a:srgbClr val="000000"/>
                                    </a:solidFill>
                                    <a:latin typeface="Cambria Math" panose="02040503050406030204" pitchFamily="18" charset="0"/>
                                    <a:ea typeface="+mn-ea"/>
                                  </a:rPr>
                                </m:ctrlPr>
                              </m:dPr>
                              <m:e>
                                <m:r>
                                  <a:rPr lang="zh-CN" altLang="en-US" sz="2000" i="1">
                                    <a:solidFill>
                                      <a:srgbClr val="000000"/>
                                    </a:solidFill>
                                    <a:latin typeface="Cambria Math" panose="02040503050406030204" pitchFamily="18" charset="0"/>
                                    <a:ea typeface="+mn-ea"/>
                                  </a:rPr>
                                  <m:t>扩</m:t>
                                </m:r>
                              </m:e>
                            </m:d>
                          </m:sub>
                        </m:sSub>
                        <m:r>
                          <a:rPr lang="zh-CN" altLang="en-US" sz="2000" i="1">
                            <a:solidFill>
                              <a:srgbClr val="000000"/>
                            </a:solidFill>
                            <a:latin typeface="Cambria Math" panose="02040503050406030204" pitchFamily="18" charset="0"/>
                            <a:ea typeface="+mn-ea"/>
                          </a:rPr>
                          <m:t>=</m:t>
                        </m:r>
                        <m:r>
                          <a:rPr lang="zh-CN" altLang="en-US" sz="2000" i="1">
                            <a:solidFill>
                              <a:srgbClr val="000000"/>
                            </a:solidFill>
                            <a:latin typeface="Cambria Math" panose="02040503050406030204" pitchFamily="18" charset="0"/>
                            <a:ea typeface="+mn-ea"/>
                          </a:rPr>
                          <m:t>𝑞</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𝐷</m:t>
                            </m:r>
                          </m:e>
                          <m:sub>
                            <m:r>
                              <a:rPr lang="zh-CN" altLang="en-US" sz="2000" i="1">
                                <a:solidFill>
                                  <a:srgbClr val="000000"/>
                                </a:solidFill>
                                <a:latin typeface="Cambria Math" panose="02040503050406030204" pitchFamily="18" charset="0"/>
                                <a:ea typeface="+mn-ea"/>
                              </a:rPr>
                              <m:t>𝑛</m:t>
                            </m:r>
                          </m:sub>
                        </m:sSub>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𝑑</m:t>
                            </m:r>
                            <m:r>
                              <m:rPr>
                                <m:sty m:val="p"/>
                              </m:rPr>
                              <a:rPr lang="zh-CN" altLang="en-US" sz="2000" i="1">
                                <a:solidFill>
                                  <a:srgbClr val="000000"/>
                                </a:solidFill>
                                <a:latin typeface="Cambria Math" panose="02040503050406030204" pitchFamily="18" charset="0"/>
                                <a:ea typeface="+mn-ea"/>
                              </a:rPr>
                              <m:t>Δ</m:t>
                            </m:r>
                            <m:r>
                              <a:rPr lang="zh-CN" altLang="en-US" sz="2000" i="1">
                                <a:solidFill>
                                  <a:srgbClr val="000000"/>
                                </a:solidFill>
                                <a:latin typeface="Cambria Math" panose="02040503050406030204" pitchFamily="18" charset="0"/>
                                <a:ea typeface="+mn-ea"/>
                              </a:rPr>
                              <m:t>𝑛</m:t>
                            </m:r>
                            <m:d>
                              <m:dPr>
                                <m:ctrlPr>
                                  <a:rPr lang="zh-CN" altLang="en-US" sz="2000" i="1">
                                    <a:solidFill>
                                      <a:srgbClr val="000000"/>
                                    </a:solidFill>
                                    <a:latin typeface="Cambria Math" panose="02040503050406030204" pitchFamily="18" charset="0"/>
                                    <a:ea typeface="+mn-ea"/>
                                  </a:rPr>
                                </m:ctrlPr>
                              </m:dPr>
                              <m:e>
                                <m:r>
                                  <a:rPr lang="zh-CN" altLang="en-US" sz="2000" i="1">
                                    <a:solidFill>
                                      <a:srgbClr val="000000"/>
                                    </a:solidFill>
                                    <a:latin typeface="Cambria Math" panose="02040503050406030204" pitchFamily="18" charset="0"/>
                                    <a:ea typeface="+mn-ea"/>
                                  </a:rPr>
                                  <m:t>𝑥</m:t>
                                </m:r>
                              </m:e>
                            </m:d>
                          </m:num>
                          <m:den>
                            <m:r>
                              <a:rPr lang="zh-CN" altLang="en-US" sz="2000" i="1">
                                <a:solidFill>
                                  <a:srgbClr val="000000"/>
                                </a:solidFill>
                                <a:latin typeface="Cambria Math" panose="02040503050406030204" pitchFamily="18" charset="0"/>
                                <a:ea typeface="+mn-ea"/>
                              </a:rPr>
                              <m:t>𝑑𝑥</m:t>
                            </m:r>
                          </m:den>
                        </m:f>
                        <m:r>
                          <a:rPr lang="zh-CN" altLang="en-US" sz="2000" i="1">
                            <a:solidFill>
                              <a:srgbClr val="000000"/>
                            </a:solidFill>
                            <a:latin typeface="Cambria Math" panose="02040503050406030204" pitchFamily="18" charset="0"/>
                            <a:ea typeface="+mn-ea"/>
                          </a:rPr>
                          <m:t>=−</m:t>
                        </m:r>
                        <m:r>
                          <a:rPr lang="zh-CN" altLang="en-US" sz="2000" i="1">
                            <a:solidFill>
                              <a:srgbClr val="000000"/>
                            </a:solidFill>
                            <a:latin typeface="Cambria Math" panose="02040503050406030204" pitchFamily="18" charset="0"/>
                            <a:ea typeface="+mn-ea"/>
                          </a:rPr>
                          <m:t>𝑞</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𝐷</m:t>
                                </m:r>
                              </m:e>
                              <m:sub>
                                <m:r>
                                  <a:rPr lang="zh-CN" altLang="en-US" sz="2000" i="1">
                                    <a:solidFill>
                                      <a:srgbClr val="000000"/>
                                    </a:solidFill>
                                    <a:latin typeface="Cambria Math" panose="02040503050406030204" pitchFamily="18" charset="0"/>
                                    <a:ea typeface="+mn-ea"/>
                                  </a:rPr>
                                  <m:t>𝑛</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𝐿</m:t>
                                </m:r>
                              </m:e>
                              <m:sub>
                                <m:r>
                                  <a:rPr lang="zh-CN" altLang="en-US" sz="2000" i="1">
                                    <a:solidFill>
                                      <a:srgbClr val="000000"/>
                                    </a:solidFill>
                                    <a:latin typeface="Cambria Math" panose="02040503050406030204" pitchFamily="18" charset="0"/>
                                    <a:ea typeface="+mn-ea"/>
                                  </a:rPr>
                                  <m:t>𝑛</m:t>
                                </m:r>
                              </m:sub>
                            </m:sSub>
                          </m:den>
                        </m:f>
                        <m:r>
                          <m:rPr>
                            <m:sty m:val="p"/>
                          </m:rPr>
                          <a:rPr lang="zh-CN" altLang="en-US" sz="2000" i="1">
                            <a:solidFill>
                              <a:srgbClr val="000000"/>
                            </a:solidFill>
                            <a:latin typeface="Cambria Math" panose="02040503050406030204" pitchFamily="18" charset="0"/>
                            <a:ea typeface="+mn-ea"/>
                          </a:rPr>
                          <m:t>Δ</m:t>
                        </m:r>
                        <m:r>
                          <a:rPr lang="zh-CN" altLang="en-US" sz="2000" i="1">
                            <a:solidFill>
                              <a:srgbClr val="000000"/>
                            </a:solidFill>
                            <a:latin typeface="Cambria Math" panose="02040503050406030204" pitchFamily="18" charset="0"/>
                            <a:ea typeface="+mn-ea"/>
                          </a:rPr>
                          <m:t>𝑛</m:t>
                        </m:r>
                        <m:d>
                          <m:dPr>
                            <m:ctrlPr>
                              <a:rPr lang="zh-CN" altLang="en-US" sz="2000" i="1">
                                <a:solidFill>
                                  <a:srgbClr val="000000"/>
                                </a:solidFill>
                                <a:latin typeface="Cambria Math" panose="02040503050406030204" pitchFamily="18" charset="0"/>
                                <a:ea typeface="+mn-ea"/>
                              </a:rPr>
                            </m:ctrlPr>
                          </m:dPr>
                          <m:e>
                            <m:r>
                              <a:rPr lang="zh-CN" altLang="en-US" sz="2000" i="1">
                                <a:solidFill>
                                  <a:srgbClr val="000000"/>
                                </a:solidFill>
                                <a:latin typeface="Cambria Math" panose="02040503050406030204" pitchFamily="18" charset="0"/>
                                <a:ea typeface="+mn-ea"/>
                              </a:rPr>
                              <m:t>𝑥</m:t>
                            </m:r>
                          </m:e>
                        </m:d>
                      </m:oMath>
                    </m:oMathPara>
                  </a14:m>
                  <a:endParaRPr lang="zh-CN" altLang="en-US" sz="2000" dirty="0">
                    <a:latin typeface="+mn-ea"/>
                    <a:ea typeface="+mn-ea"/>
                  </a:endParaRPr>
                </a:p>
              </p:txBody>
            </p:sp>
          </mc:Choice>
          <mc:Fallback xmlns="">
            <p:sp>
              <p:nvSpPr>
                <p:cNvPr id="8" name="Object 2"/>
                <p:cNvSpPr txBox="1">
                  <a:spLocks noRot="1" noChangeAspect="1" noMove="1" noResize="1" noEditPoints="1" noAdjustHandles="1" noChangeArrowheads="1" noChangeShapeType="1" noTextEdit="1"/>
                </p:cNvSpPr>
                <p:nvPr/>
              </p:nvSpPr>
              <p:spPr>
                <a:xfrm>
                  <a:off x="179388" y="4437063"/>
                  <a:ext cx="4207500" cy="842962"/>
                </a:xfrm>
                <a:prstGeom prst="rect">
                  <a:avLst/>
                </a:prstGeom>
                <a:blipFill>
                  <a:blip r:embed="rId4"/>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Object 3"/>
              <p:cNvSpPr txBox="1"/>
              <p:nvPr/>
            </p:nvSpPr>
            <p:spPr>
              <a:xfrm>
                <a:off x="142875" y="5413375"/>
                <a:ext cx="4251325" cy="973138"/>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𝐽</m:t>
                          </m:r>
                        </m:e>
                        <m:sub>
                          <m:r>
                            <a:rPr lang="zh-CN" altLang="en-US" i="1">
                              <a:solidFill>
                                <a:srgbClr val="FF0000"/>
                              </a:solidFill>
                              <a:latin typeface="Cambria Math" panose="02040503050406030204" pitchFamily="18" charset="0"/>
                              <a:ea typeface="+mn-ea"/>
                            </a:rPr>
                            <m:t>𝑝</m:t>
                          </m:r>
                          <m:d>
                            <m:dPr>
                              <m:ctrlPr>
                                <a:rPr lang="zh-CN" altLang="en-US" i="1">
                                  <a:solidFill>
                                    <a:srgbClr val="FF0000"/>
                                  </a:solidFill>
                                  <a:latin typeface="Cambria Math" panose="02040503050406030204" pitchFamily="18" charset="0"/>
                                  <a:ea typeface="+mn-ea"/>
                                </a:rPr>
                              </m:ctrlPr>
                            </m:dPr>
                            <m:e>
                              <m:r>
                                <a:rPr lang="zh-CN" altLang="en-US" i="1">
                                  <a:solidFill>
                                    <a:srgbClr val="FF0000"/>
                                  </a:solidFill>
                                  <a:latin typeface="Cambria Math" panose="02040503050406030204" pitchFamily="18" charset="0"/>
                                  <a:ea typeface="+mn-ea"/>
                                </a:rPr>
                                <m:t>扩</m:t>
                              </m:r>
                            </m:e>
                          </m:d>
                        </m:sub>
                      </m:sSub>
                      <m:r>
                        <a:rPr lang="zh-CN" altLang="en-US" i="1">
                          <a:solidFill>
                            <a:srgbClr val="FF0000"/>
                          </a:solidFill>
                          <a:latin typeface="Cambria Math" panose="02040503050406030204" pitchFamily="18" charset="0"/>
                          <a:ea typeface="+mn-ea"/>
                        </a:rPr>
                        <m:t>=−</m:t>
                      </m:r>
                      <m:r>
                        <a:rPr lang="zh-CN" altLang="en-US" i="1">
                          <a:solidFill>
                            <a:srgbClr val="FF0000"/>
                          </a:solidFill>
                          <a:latin typeface="Cambria Math" panose="02040503050406030204" pitchFamily="18" charset="0"/>
                          <a:ea typeface="+mn-ea"/>
                        </a:rPr>
                        <m:t>𝑞</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𝐷</m:t>
                          </m:r>
                        </m:e>
                        <m:sub>
                          <m:r>
                            <a:rPr lang="zh-CN" altLang="en-US" i="1">
                              <a:solidFill>
                                <a:srgbClr val="FF0000"/>
                              </a:solidFill>
                              <a:latin typeface="Cambria Math" panose="02040503050406030204" pitchFamily="18" charset="0"/>
                              <a:ea typeface="+mn-ea"/>
                            </a:rPr>
                            <m:t>𝑝</m:t>
                          </m:r>
                        </m:sub>
                      </m:sSub>
                      <m:f>
                        <m:fPr>
                          <m:ctrlPr>
                            <a:rPr lang="zh-CN" altLang="en-US" i="1">
                              <a:solidFill>
                                <a:srgbClr val="FF0000"/>
                              </a:solidFill>
                              <a:latin typeface="Cambria Math" panose="02040503050406030204" pitchFamily="18" charset="0"/>
                              <a:ea typeface="+mn-ea"/>
                            </a:rPr>
                          </m:ctrlPr>
                        </m:fPr>
                        <m:num>
                          <m:r>
                            <a:rPr lang="zh-CN" altLang="en-US" i="1">
                              <a:solidFill>
                                <a:srgbClr val="FF0000"/>
                              </a:solidFill>
                              <a:latin typeface="Cambria Math" panose="02040503050406030204" pitchFamily="18" charset="0"/>
                              <a:ea typeface="+mn-ea"/>
                            </a:rPr>
                            <m:t>𝑑</m:t>
                          </m:r>
                          <m:r>
                            <m:rPr>
                              <m:sty m:val="p"/>
                            </m:rPr>
                            <a:rPr lang="zh-CN" altLang="en-US" i="1">
                              <a:solidFill>
                                <a:srgbClr val="FF0000"/>
                              </a:solidFill>
                              <a:latin typeface="Cambria Math" panose="02040503050406030204" pitchFamily="18" charset="0"/>
                              <a:ea typeface="+mn-ea"/>
                            </a:rPr>
                            <m:t>Δ</m:t>
                          </m:r>
                          <m:r>
                            <a:rPr lang="zh-CN" altLang="en-US" i="1">
                              <a:solidFill>
                                <a:srgbClr val="FF0000"/>
                              </a:solidFill>
                              <a:latin typeface="Cambria Math" panose="02040503050406030204" pitchFamily="18" charset="0"/>
                              <a:ea typeface="+mn-ea"/>
                            </a:rPr>
                            <m:t>𝑝</m:t>
                          </m:r>
                          <m:d>
                            <m:dPr>
                              <m:ctrlPr>
                                <a:rPr lang="zh-CN" altLang="en-US" i="1">
                                  <a:solidFill>
                                    <a:srgbClr val="FF0000"/>
                                  </a:solidFill>
                                  <a:latin typeface="Cambria Math" panose="02040503050406030204" pitchFamily="18" charset="0"/>
                                  <a:ea typeface="+mn-ea"/>
                                </a:rPr>
                              </m:ctrlPr>
                            </m:dPr>
                            <m:e>
                              <m:r>
                                <a:rPr lang="zh-CN" altLang="en-US" i="1">
                                  <a:solidFill>
                                    <a:srgbClr val="FF0000"/>
                                  </a:solidFill>
                                  <a:latin typeface="Cambria Math" panose="02040503050406030204" pitchFamily="18" charset="0"/>
                                  <a:ea typeface="+mn-ea"/>
                                </a:rPr>
                                <m:t>𝑥</m:t>
                              </m:r>
                            </m:e>
                          </m:d>
                        </m:num>
                        <m:den>
                          <m:r>
                            <a:rPr lang="zh-CN" altLang="en-US" i="1">
                              <a:solidFill>
                                <a:srgbClr val="FF0000"/>
                              </a:solidFill>
                              <a:latin typeface="Cambria Math" panose="02040503050406030204" pitchFamily="18" charset="0"/>
                              <a:ea typeface="+mn-ea"/>
                            </a:rPr>
                            <m:t>𝑑𝑥</m:t>
                          </m:r>
                        </m:den>
                      </m:f>
                      <m:r>
                        <a:rPr lang="zh-CN" altLang="en-US" i="1">
                          <a:solidFill>
                            <a:srgbClr val="FF0000"/>
                          </a:solidFill>
                          <a:latin typeface="Cambria Math" panose="02040503050406030204" pitchFamily="18" charset="0"/>
                          <a:ea typeface="+mn-ea"/>
                        </a:rPr>
                        <m:t>=</m:t>
                      </m:r>
                      <m:r>
                        <a:rPr lang="zh-CN" altLang="en-US" i="1">
                          <a:solidFill>
                            <a:srgbClr val="FF0000"/>
                          </a:solidFill>
                          <a:latin typeface="Cambria Math" panose="02040503050406030204" pitchFamily="18" charset="0"/>
                          <a:ea typeface="+mn-ea"/>
                        </a:rPr>
                        <m:t>𝑞</m:t>
                      </m:r>
                      <m:f>
                        <m:fPr>
                          <m:ctrlPr>
                            <a:rPr lang="zh-CN" altLang="en-US" i="1">
                              <a:solidFill>
                                <a:srgbClr val="FF0000"/>
                              </a:solidFill>
                              <a:latin typeface="Cambria Math" panose="02040503050406030204" pitchFamily="18" charset="0"/>
                              <a:ea typeface="+mn-ea"/>
                            </a:rPr>
                          </m:ctrlPr>
                        </m:fPr>
                        <m:num>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𝐷</m:t>
                              </m:r>
                            </m:e>
                            <m:sub>
                              <m:r>
                                <a:rPr lang="zh-CN" altLang="en-US" i="1">
                                  <a:solidFill>
                                    <a:srgbClr val="FF0000"/>
                                  </a:solidFill>
                                  <a:latin typeface="Cambria Math" panose="02040503050406030204" pitchFamily="18" charset="0"/>
                                  <a:ea typeface="+mn-ea"/>
                                </a:rPr>
                                <m:t>𝑝</m:t>
                              </m:r>
                            </m:sub>
                          </m:sSub>
                        </m:num>
                        <m:den>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𝐿</m:t>
                              </m:r>
                            </m:e>
                            <m:sub>
                              <m:r>
                                <a:rPr lang="zh-CN" altLang="en-US" i="1">
                                  <a:solidFill>
                                    <a:srgbClr val="FF0000"/>
                                  </a:solidFill>
                                  <a:latin typeface="Cambria Math" panose="02040503050406030204" pitchFamily="18" charset="0"/>
                                  <a:ea typeface="+mn-ea"/>
                                </a:rPr>
                                <m:t>𝑝</m:t>
                              </m:r>
                            </m:sub>
                          </m:sSub>
                        </m:den>
                      </m:f>
                      <m:r>
                        <m:rPr>
                          <m:sty m:val="p"/>
                        </m:rPr>
                        <a:rPr lang="zh-CN" altLang="en-US" i="1">
                          <a:solidFill>
                            <a:srgbClr val="FF0000"/>
                          </a:solidFill>
                          <a:latin typeface="Cambria Math" panose="02040503050406030204" pitchFamily="18" charset="0"/>
                          <a:ea typeface="+mn-ea"/>
                        </a:rPr>
                        <m:t>Δ</m:t>
                      </m:r>
                      <m:r>
                        <a:rPr lang="zh-CN" altLang="en-US" i="1">
                          <a:solidFill>
                            <a:srgbClr val="FF0000"/>
                          </a:solidFill>
                          <a:latin typeface="Cambria Math" panose="02040503050406030204" pitchFamily="18" charset="0"/>
                          <a:ea typeface="+mn-ea"/>
                        </a:rPr>
                        <m:t>𝑝</m:t>
                      </m:r>
                      <m:d>
                        <m:dPr>
                          <m:ctrlPr>
                            <a:rPr lang="zh-CN" altLang="en-US" i="1">
                              <a:solidFill>
                                <a:srgbClr val="FF0000"/>
                              </a:solidFill>
                              <a:latin typeface="Cambria Math" panose="02040503050406030204" pitchFamily="18" charset="0"/>
                              <a:ea typeface="+mn-ea"/>
                            </a:rPr>
                          </m:ctrlPr>
                        </m:dPr>
                        <m:e>
                          <m:r>
                            <a:rPr lang="zh-CN" altLang="en-US" i="1">
                              <a:solidFill>
                                <a:srgbClr val="FF0000"/>
                              </a:solidFill>
                              <a:latin typeface="Cambria Math" panose="02040503050406030204" pitchFamily="18" charset="0"/>
                              <a:ea typeface="+mn-ea"/>
                            </a:rPr>
                            <m:t>𝑥</m:t>
                          </m:r>
                        </m:e>
                      </m:d>
                    </m:oMath>
                  </m:oMathPara>
                </a14:m>
                <a:endParaRPr lang="zh-CN" altLang="en-US" dirty="0">
                  <a:solidFill>
                    <a:srgbClr val="FF0000"/>
                  </a:solidFill>
                  <a:latin typeface="+mn-ea"/>
                  <a:ea typeface="+mn-ea"/>
                </a:endParaRPr>
              </a:p>
            </p:txBody>
          </p:sp>
        </mc:Choice>
        <mc:Fallback xmlns="">
          <p:sp>
            <p:nvSpPr>
              <p:cNvPr id="9" name="Object 3"/>
              <p:cNvSpPr txBox="1">
                <a:spLocks noRot="1" noChangeAspect="1" noMove="1" noResize="1" noEditPoints="1" noAdjustHandles="1" noChangeArrowheads="1" noChangeShapeType="1" noTextEdit="1"/>
              </p:cNvSpPr>
              <p:nvPr/>
            </p:nvSpPr>
            <p:spPr>
              <a:xfrm>
                <a:off x="142875" y="5413375"/>
                <a:ext cx="4251325" cy="973138"/>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11"/>
              <p:cNvSpPr txBox="1"/>
              <p:nvPr/>
            </p:nvSpPr>
            <p:spPr>
              <a:xfrm>
                <a:off x="1010276" y="2641209"/>
                <a:ext cx="3071812" cy="5969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smtClean="0">
                          <a:solidFill>
                            <a:srgbClr val="FF0000"/>
                          </a:solidFill>
                          <a:latin typeface="Cambria Math" panose="02040503050406030204" pitchFamily="18" charset="0"/>
                          <a:ea typeface="+mn-ea"/>
                        </a:rPr>
                        <m:t>Δ</m:t>
                      </m:r>
                      <m:r>
                        <a:rPr lang="zh-CN" altLang="en-US" sz="2200" i="1" smtClean="0">
                          <a:solidFill>
                            <a:srgbClr val="FF0000"/>
                          </a:solidFill>
                          <a:latin typeface="Cambria Math" panose="02040503050406030204" pitchFamily="18" charset="0"/>
                          <a:ea typeface="+mn-ea"/>
                        </a:rPr>
                        <m:t>𝑝</m:t>
                      </m:r>
                      <m:d>
                        <m:dPr>
                          <m:ctrlPr>
                            <a:rPr lang="zh-CN" altLang="en-US" sz="2200" i="1">
                              <a:solidFill>
                                <a:srgbClr val="FF0000"/>
                              </a:solidFill>
                              <a:latin typeface="Cambria Math" panose="02040503050406030204" pitchFamily="18" charset="0"/>
                              <a:ea typeface="+mn-ea"/>
                            </a:rPr>
                          </m:ctrlPr>
                        </m:dPr>
                        <m:e>
                          <m:r>
                            <a:rPr lang="zh-CN" altLang="en-US" sz="2200" i="1">
                              <a:solidFill>
                                <a:srgbClr val="FF0000"/>
                              </a:solidFill>
                              <a:latin typeface="Cambria Math" panose="02040503050406030204" pitchFamily="18" charset="0"/>
                              <a:ea typeface="+mn-ea"/>
                            </a:rPr>
                            <m:t>𝑥</m:t>
                          </m:r>
                        </m:e>
                      </m:d>
                      <m:r>
                        <a:rPr lang="zh-CN" altLang="en-US" sz="2200" i="1">
                          <a:solidFill>
                            <a:srgbClr val="FF0000"/>
                          </a:solidFill>
                          <a:latin typeface="Cambria Math" panose="02040503050406030204" pitchFamily="18" charset="0"/>
                          <a:ea typeface="+mn-ea"/>
                        </a:rPr>
                        <m:t>=</m:t>
                      </m:r>
                      <m:sSub>
                        <m:sSubPr>
                          <m:ctrlPr>
                            <a:rPr lang="zh-CN" altLang="en-US" sz="2200" i="1">
                              <a:solidFill>
                                <a:srgbClr val="FF0000"/>
                              </a:solidFill>
                              <a:latin typeface="Cambria Math" panose="02040503050406030204" pitchFamily="18" charset="0"/>
                              <a:ea typeface="+mn-ea"/>
                            </a:rPr>
                          </m:ctrlPr>
                        </m:sSubPr>
                        <m:e>
                          <m:d>
                            <m:dPr>
                              <m:ctrlPr>
                                <a:rPr lang="zh-CN" altLang="en-US" sz="2200" i="1">
                                  <a:solidFill>
                                    <a:srgbClr val="FF0000"/>
                                  </a:solidFill>
                                  <a:latin typeface="Cambria Math" panose="02040503050406030204" pitchFamily="18" charset="0"/>
                                  <a:ea typeface="+mn-ea"/>
                                </a:rPr>
                              </m:ctrlPr>
                            </m:dPr>
                            <m:e>
                              <m:r>
                                <m:rPr>
                                  <m:sty m:val="p"/>
                                </m:rPr>
                                <a:rPr lang="zh-CN" altLang="en-US" sz="2200" i="1">
                                  <a:solidFill>
                                    <a:srgbClr val="FF0000"/>
                                  </a:solidFill>
                                  <a:latin typeface="Cambria Math" panose="02040503050406030204" pitchFamily="18" charset="0"/>
                                  <a:ea typeface="+mn-ea"/>
                                </a:rPr>
                                <m:t>Δ</m:t>
                              </m:r>
                              <m:r>
                                <a:rPr lang="zh-CN" altLang="en-US" sz="2200" i="1">
                                  <a:solidFill>
                                    <a:srgbClr val="FF0000"/>
                                  </a:solidFill>
                                  <a:latin typeface="Cambria Math" panose="02040503050406030204" pitchFamily="18" charset="0"/>
                                  <a:ea typeface="+mn-ea"/>
                                </a:rPr>
                                <m:t>𝑝</m:t>
                              </m:r>
                            </m:e>
                          </m:d>
                        </m:e>
                        <m:sub>
                          <m:r>
                            <a:rPr lang="zh-CN" altLang="en-US" sz="2200" i="1">
                              <a:solidFill>
                                <a:srgbClr val="FF0000"/>
                              </a:solidFill>
                              <a:latin typeface="Cambria Math" panose="02040503050406030204" pitchFamily="18" charset="0"/>
                              <a:ea typeface="+mn-ea"/>
                            </a:rPr>
                            <m:t>0</m:t>
                          </m:r>
                        </m:sub>
                      </m:sSub>
                      <m:sSup>
                        <m:sSupPr>
                          <m:ctrlPr>
                            <a:rPr lang="zh-CN" altLang="en-US" sz="2200" i="1">
                              <a:solidFill>
                                <a:srgbClr val="FF0000"/>
                              </a:solidFill>
                              <a:latin typeface="Cambria Math" panose="02040503050406030204" pitchFamily="18" charset="0"/>
                              <a:ea typeface="+mn-ea"/>
                            </a:rPr>
                          </m:ctrlPr>
                        </m:sSupPr>
                        <m:e>
                          <m:r>
                            <m:rPr>
                              <m:sty m:val="p"/>
                            </m:rPr>
                            <a:rPr lang="zh-CN" altLang="en-US" sz="2200" i="0">
                              <a:solidFill>
                                <a:srgbClr val="FF0000"/>
                              </a:solidFill>
                              <a:latin typeface="Cambria Math" panose="02040503050406030204" pitchFamily="18" charset="0"/>
                              <a:ea typeface="+mn-ea"/>
                            </a:rPr>
                            <m:t>e</m:t>
                          </m:r>
                        </m:e>
                        <m:sup>
                          <m:r>
                            <a:rPr lang="zh-CN" altLang="en-US" sz="2200" i="1">
                              <a:solidFill>
                                <a:srgbClr val="FF0000"/>
                              </a:solidFill>
                              <a:latin typeface="Cambria Math" panose="02040503050406030204" pitchFamily="18" charset="0"/>
                              <a:ea typeface="+mn-ea"/>
                            </a:rPr>
                            <m:t>−</m:t>
                          </m:r>
                          <m:f>
                            <m:fPr>
                              <m:type m:val="lin"/>
                              <m:ctrlPr>
                                <a:rPr lang="zh-CN" altLang="en-US" sz="2200" i="1" smtClean="0">
                                  <a:solidFill>
                                    <a:srgbClr val="FF0000"/>
                                  </a:solidFill>
                                  <a:latin typeface="Cambria Math" panose="02040503050406030204" pitchFamily="18" charset="0"/>
                                  <a:ea typeface="+mn-ea"/>
                                </a:rPr>
                              </m:ctrlPr>
                            </m:fPr>
                            <m:num>
                              <m:r>
                                <a:rPr lang="en-US" altLang="zh-CN" sz="2200" b="1" i="1" smtClean="0">
                                  <a:solidFill>
                                    <a:srgbClr val="FF0000"/>
                                  </a:solidFill>
                                  <a:latin typeface="Cambria Math" panose="02040503050406030204" pitchFamily="18" charset="0"/>
                                  <a:ea typeface="+mn-ea"/>
                                </a:rPr>
                                <m:t>𝒙</m:t>
                              </m:r>
                            </m:num>
                            <m:den>
                              <m:sSub>
                                <m:sSubPr>
                                  <m:ctrlPr>
                                    <a:rPr lang="en-US" altLang="zh-CN" sz="2200" i="1" smtClean="0">
                                      <a:solidFill>
                                        <a:srgbClr val="FF0000"/>
                                      </a:solidFill>
                                      <a:latin typeface="Cambria Math" panose="02040503050406030204" pitchFamily="18" charset="0"/>
                                      <a:ea typeface="+mn-ea"/>
                                    </a:rPr>
                                  </m:ctrlPr>
                                </m:sSubPr>
                                <m:e>
                                  <m:r>
                                    <a:rPr lang="en-US" altLang="zh-CN" sz="2200" b="1" i="1" smtClean="0">
                                      <a:solidFill>
                                        <a:srgbClr val="FF0000"/>
                                      </a:solidFill>
                                      <a:latin typeface="Cambria Math" panose="02040503050406030204" pitchFamily="18" charset="0"/>
                                      <a:ea typeface="+mn-ea"/>
                                    </a:rPr>
                                    <m:t>𝑳</m:t>
                                  </m:r>
                                </m:e>
                                <m:sub>
                                  <m:r>
                                    <a:rPr lang="en-US" altLang="zh-CN" sz="2200" b="1" i="1" smtClean="0">
                                      <a:solidFill>
                                        <a:srgbClr val="FF0000"/>
                                      </a:solidFill>
                                      <a:latin typeface="Cambria Math" panose="02040503050406030204" pitchFamily="18" charset="0"/>
                                      <a:ea typeface="+mn-ea"/>
                                    </a:rPr>
                                    <m:t>𝒑</m:t>
                                  </m:r>
                                </m:sub>
                              </m:sSub>
                            </m:den>
                          </m:f>
                        </m:sup>
                      </m:sSup>
                    </m:oMath>
                  </m:oMathPara>
                </a14:m>
                <a:endParaRPr lang="zh-CN" altLang="en-US" sz="2200" dirty="0">
                  <a:solidFill>
                    <a:srgbClr val="FF0000"/>
                  </a:solidFill>
                  <a:latin typeface="+mn-ea"/>
                  <a:ea typeface="+mn-ea"/>
                </a:endParaRPr>
              </a:p>
            </p:txBody>
          </p:sp>
        </mc:Choice>
        <mc:Fallback xmlns="">
          <p:sp>
            <p:nvSpPr>
              <p:cNvPr id="10" name="Object 11"/>
              <p:cNvSpPr txBox="1">
                <a:spLocks noRot="1" noChangeAspect="1" noMove="1" noResize="1" noEditPoints="1" noAdjustHandles="1" noChangeArrowheads="1" noChangeShapeType="1" noTextEdit="1"/>
              </p:cNvSpPr>
              <p:nvPr/>
            </p:nvSpPr>
            <p:spPr>
              <a:xfrm>
                <a:off x="1010276" y="2641209"/>
                <a:ext cx="3071812" cy="596900"/>
              </a:xfrm>
              <a:prstGeom prst="rect">
                <a:avLst/>
              </a:prstGeom>
              <a:blipFill>
                <a:blip r:embed="rId6"/>
                <a:stretch>
                  <a:fillRect l="-1190" t="-62245" b="-5306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2"/>
              <p:cNvSpPr txBox="1"/>
              <p:nvPr/>
            </p:nvSpPr>
            <p:spPr>
              <a:xfrm>
                <a:off x="5364088" y="1773238"/>
                <a:ext cx="3239839" cy="7604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m:t>
                          </m:r>
                        </m:e>
                        <m:sub>
                          <m:r>
                            <a:rPr lang="zh-CN" altLang="en-US" sz="2200" i="1">
                              <a:solidFill>
                                <a:srgbClr val="000000"/>
                              </a:solidFill>
                              <a:latin typeface="Cambria Math" panose="02040503050406030204" pitchFamily="18" charset="0"/>
                              <a:ea typeface="+mn-ea"/>
                            </a:rPr>
                            <m:t>0</m:t>
                          </m:r>
                        </m:sub>
                      </m:sSub>
                      <m:d>
                        <m:dPr>
                          <m:ctrlPr>
                            <a:rPr lang="en-US" altLang="zh-CN" sz="2200" i="1" smtClean="0">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rPr>
                            <m:t>1−</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𝑥</m:t>
                              </m:r>
                            </m:num>
                            <m:den>
                              <m:r>
                                <a:rPr lang="zh-CN" altLang="en-US" sz="2200" i="1">
                                  <a:solidFill>
                                    <a:srgbClr val="000000"/>
                                  </a:solidFill>
                                  <a:latin typeface="Cambria Math" panose="02040503050406030204" pitchFamily="18" charset="0"/>
                                </a:rPr>
                                <m:t>𝑊</m:t>
                              </m:r>
                            </m:den>
                          </m:f>
                        </m:e>
                      </m:d>
                    </m:oMath>
                  </m:oMathPara>
                </a14:m>
                <a:endParaRPr lang="zh-CN" altLang="en-US" sz="2200" dirty="0">
                  <a:latin typeface="+mn-ea"/>
                  <a:ea typeface="+mn-ea"/>
                </a:endParaRPr>
              </a:p>
            </p:txBody>
          </p:sp>
        </mc:Choice>
        <mc:Fallback xmlns="">
          <p:sp>
            <p:nvSpPr>
              <p:cNvPr id="11" name="Object 12"/>
              <p:cNvSpPr txBox="1">
                <a:spLocks noRot="1" noChangeAspect="1" noMove="1" noResize="1" noEditPoints="1" noAdjustHandles="1" noChangeArrowheads="1" noChangeShapeType="1" noTextEdit="1"/>
              </p:cNvSpPr>
              <p:nvPr/>
            </p:nvSpPr>
            <p:spPr>
              <a:xfrm>
                <a:off x="5364088" y="1773238"/>
                <a:ext cx="3239839" cy="760413"/>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13"/>
              <p:cNvSpPr txBox="1"/>
              <p:nvPr/>
            </p:nvSpPr>
            <p:spPr>
              <a:xfrm>
                <a:off x="5389487" y="2565400"/>
                <a:ext cx="3120059" cy="7604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200" i="1" smtClean="0">
                          <a:solidFill>
                            <a:srgbClr val="3333FF"/>
                          </a:solidFill>
                          <a:latin typeface="Cambria Math" panose="02040503050406030204" pitchFamily="18" charset="0"/>
                          <a:ea typeface="+mn-ea"/>
                        </a:rPr>
                        <m:t>Δ</m:t>
                      </m:r>
                      <m:r>
                        <a:rPr lang="zh-CN" altLang="en-US" sz="2200" i="1" smtClean="0">
                          <a:solidFill>
                            <a:srgbClr val="3333FF"/>
                          </a:solidFill>
                          <a:latin typeface="Cambria Math" panose="02040503050406030204" pitchFamily="18" charset="0"/>
                          <a:ea typeface="+mn-ea"/>
                        </a:rPr>
                        <m:t>𝑝</m:t>
                      </m:r>
                      <m:r>
                        <a:rPr lang="zh-CN" altLang="en-US" sz="2200" i="1" smtClean="0">
                          <a:solidFill>
                            <a:srgbClr val="3333FF"/>
                          </a:solidFill>
                          <a:latin typeface="Cambria Math" panose="02040503050406030204" pitchFamily="18" charset="0"/>
                          <a:ea typeface="+mn-ea"/>
                        </a:rPr>
                        <m:t>(</m:t>
                      </m:r>
                      <m:r>
                        <m:rPr>
                          <m:sty m:val="p"/>
                        </m:rPr>
                        <a:rPr lang="zh-CN" altLang="en-US" sz="2200" i="1" smtClean="0">
                          <a:solidFill>
                            <a:srgbClr val="3333FF"/>
                          </a:solidFill>
                          <a:latin typeface="Cambria Math" panose="02040503050406030204" pitchFamily="18" charset="0"/>
                          <a:ea typeface="+mn-ea"/>
                        </a:rPr>
                        <m:t>x</m:t>
                      </m:r>
                      <m:r>
                        <a:rPr lang="zh-CN" altLang="en-US" sz="2200" i="1" smtClean="0">
                          <a:solidFill>
                            <a:srgbClr val="3333FF"/>
                          </a:solidFill>
                          <a:latin typeface="Cambria Math" panose="02040503050406030204" pitchFamily="18" charset="0"/>
                          <a:ea typeface="+mn-ea"/>
                        </a:rPr>
                        <m:t>)≈(</m:t>
                      </m:r>
                      <m:r>
                        <m:rPr>
                          <m:sty m:val="p"/>
                        </m:rPr>
                        <a:rPr lang="zh-CN" altLang="en-US" sz="2200" i="1" smtClean="0">
                          <a:solidFill>
                            <a:srgbClr val="3333FF"/>
                          </a:solidFill>
                          <a:latin typeface="Cambria Math" panose="02040503050406030204" pitchFamily="18" charset="0"/>
                          <a:ea typeface="+mn-ea"/>
                        </a:rPr>
                        <m:t>Δ</m:t>
                      </m:r>
                      <m:r>
                        <a:rPr lang="zh-CN" altLang="en-US" sz="2200" i="1" smtClean="0">
                          <a:solidFill>
                            <a:srgbClr val="3333FF"/>
                          </a:solidFill>
                          <a:latin typeface="Cambria Math" panose="02040503050406030204" pitchFamily="18" charset="0"/>
                          <a:ea typeface="+mn-ea"/>
                        </a:rPr>
                        <m:t>𝑝</m:t>
                      </m:r>
                      <m:sSub>
                        <m:sSubPr>
                          <m:ctrlPr>
                            <a:rPr lang="zh-CN" altLang="en-US" sz="2200" i="1">
                              <a:solidFill>
                                <a:srgbClr val="3333FF"/>
                              </a:solidFill>
                              <a:latin typeface="Cambria Math" panose="02040503050406030204" pitchFamily="18" charset="0"/>
                              <a:ea typeface="+mn-ea"/>
                            </a:rPr>
                          </m:ctrlPr>
                        </m:sSubPr>
                        <m:e>
                          <m:r>
                            <a:rPr lang="zh-CN" altLang="en-US" sz="2200" i="1">
                              <a:solidFill>
                                <a:srgbClr val="3333FF"/>
                              </a:solidFill>
                              <a:latin typeface="Cambria Math" panose="02040503050406030204" pitchFamily="18" charset="0"/>
                              <a:ea typeface="+mn-ea"/>
                            </a:rPr>
                            <m:t>)</m:t>
                          </m:r>
                        </m:e>
                        <m:sub>
                          <m:r>
                            <a:rPr lang="zh-CN" altLang="en-US" sz="2200" i="1">
                              <a:solidFill>
                                <a:srgbClr val="3333FF"/>
                              </a:solidFill>
                              <a:latin typeface="Cambria Math" panose="02040503050406030204" pitchFamily="18" charset="0"/>
                              <a:ea typeface="+mn-ea"/>
                            </a:rPr>
                            <m:t>0</m:t>
                          </m:r>
                        </m:sub>
                      </m:sSub>
                      <m:r>
                        <a:rPr lang="zh-CN" altLang="en-US" sz="2200" i="1">
                          <a:solidFill>
                            <a:srgbClr val="3333FF"/>
                          </a:solidFill>
                          <a:latin typeface="Cambria Math" panose="02040503050406030204" pitchFamily="18" charset="0"/>
                          <a:ea typeface="+mn-ea"/>
                        </a:rPr>
                        <m:t>(1−</m:t>
                      </m:r>
                      <m:f>
                        <m:fPr>
                          <m:ctrlPr>
                            <a:rPr lang="zh-CN" altLang="en-US" sz="2200" i="1">
                              <a:solidFill>
                                <a:srgbClr val="3333FF"/>
                              </a:solidFill>
                              <a:latin typeface="Cambria Math" panose="02040503050406030204" pitchFamily="18" charset="0"/>
                              <a:ea typeface="+mn-ea"/>
                            </a:rPr>
                          </m:ctrlPr>
                        </m:fPr>
                        <m:num>
                          <m:r>
                            <a:rPr lang="zh-CN" altLang="en-US" sz="2200" i="1">
                              <a:solidFill>
                                <a:srgbClr val="3333FF"/>
                              </a:solidFill>
                              <a:latin typeface="Cambria Math" panose="02040503050406030204" pitchFamily="18" charset="0"/>
                              <a:ea typeface="+mn-ea"/>
                            </a:rPr>
                            <m:t>𝑥</m:t>
                          </m:r>
                        </m:num>
                        <m:den>
                          <m:r>
                            <a:rPr lang="zh-CN" altLang="en-US" sz="2200" i="1">
                              <a:solidFill>
                                <a:srgbClr val="3333FF"/>
                              </a:solidFill>
                              <a:latin typeface="Cambria Math" panose="02040503050406030204" pitchFamily="18" charset="0"/>
                              <a:ea typeface="+mn-ea"/>
                            </a:rPr>
                            <m:t>𝑊</m:t>
                          </m:r>
                        </m:den>
                      </m:f>
                      <m:r>
                        <a:rPr lang="zh-CN" altLang="en-US" sz="2200" i="1">
                          <a:solidFill>
                            <a:srgbClr val="3333FF"/>
                          </a:solidFill>
                          <a:latin typeface="Cambria Math" panose="02040503050406030204" pitchFamily="18" charset="0"/>
                          <a:ea typeface="+mn-ea"/>
                        </a:rPr>
                        <m:t>)</m:t>
                      </m:r>
                    </m:oMath>
                  </m:oMathPara>
                </a14:m>
                <a:endParaRPr lang="zh-CN" altLang="en-US" sz="2200" dirty="0">
                  <a:solidFill>
                    <a:srgbClr val="3333FF"/>
                  </a:solidFill>
                  <a:latin typeface="+mn-ea"/>
                  <a:ea typeface="+mn-ea"/>
                </a:endParaRPr>
              </a:p>
            </p:txBody>
          </p:sp>
        </mc:Choice>
        <mc:Fallback xmlns="">
          <p:sp>
            <p:nvSpPr>
              <p:cNvPr id="12" name="Object 13"/>
              <p:cNvSpPr txBox="1">
                <a:spLocks noRot="1" noChangeAspect="1" noMove="1" noResize="1" noEditPoints="1" noAdjustHandles="1" noChangeArrowheads="1" noChangeShapeType="1" noTextEdit="1"/>
              </p:cNvSpPr>
              <p:nvPr/>
            </p:nvSpPr>
            <p:spPr>
              <a:xfrm>
                <a:off x="5389487" y="2565400"/>
                <a:ext cx="3120059" cy="760413"/>
              </a:xfrm>
              <a:prstGeom prst="rect">
                <a:avLst/>
              </a:prstGeom>
              <a:blipFill>
                <a:blip r:embed="rId8"/>
                <a:stretch>
                  <a:fillRect/>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2A5CA770-B082-4485-B4DA-448C8C54DFC5}"/>
              </a:ext>
            </a:extLst>
          </p:cNvPr>
          <p:cNvGrpSpPr/>
          <p:nvPr/>
        </p:nvGrpSpPr>
        <p:grpSpPr>
          <a:xfrm>
            <a:off x="4716016" y="3340100"/>
            <a:ext cx="4248150" cy="1928797"/>
            <a:chOff x="4716016" y="3340100"/>
            <a:chExt cx="4248150" cy="1928797"/>
          </a:xfrm>
        </p:grpSpPr>
        <mc:AlternateContent xmlns:mc="http://schemas.openxmlformats.org/markup-compatibility/2006" xmlns:a14="http://schemas.microsoft.com/office/drawing/2010/main">
          <mc:Choice Requires="a14">
            <p:sp>
              <p:nvSpPr>
                <p:cNvPr id="21" name="Object 16">
                  <a:extLst>
                    <a:ext uri="{FF2B5EF4-FFF2-40B4-BE49-F238E27FC236}">
                      <a16:creationId xmlns:a16="http://schemas.microsoft.com/office/drawing/2014/main" id="{D18A97EE-DD93-4B90-9113-D89BE715C1CF}"/>
                    </a:ext>
                  </a:extLst>
                </p:cNvPr>
                <p:cNvSpPr txBox="1"/>
                <p:nvPr/>
              </p:nvSpPr>
              <p:spPr>
                <a:xfrm>
                  <a:off x="4716016" y="4437047"/>
                  <a:ext cx="4248150" cy="83185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b="0" i="1" smtClean="0">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𝐽</m:t>
                            </m:r>
                          </m:e>
                          <m:sub>
                            <m:r>
                              <a:rPr lang="en-US" altLang="zh-CN" b="0" i="1" smtClean="0">
                                <a:solidFill>
                                  <a:srgbClr val="000000"/>
                                </a:solidFill>
                                <a:latin typeface="Cambria Math" panose="02040503050406030204" pitchFamily="18" charset="0"/>
                                <a:ea typeface="+mn-ea"/>
                              </a:rPr>
                              <m:t>𝑛</m:t>
                            </m:r>
                            <m:d>
                              <m:dPr>
                                <m:ctrlPr>
                                  <a:rPr lang="zh-CN" altLang="en-US" b="0" i="1">
                                    <a:solidFill>
                                      <a:srgbClr val="000000"/>
                                    </a:solidFill>
                                    <a:latin typeface="Cambria Math" panose="02040503050406030204" pitchFamily="18" charset="0"/>
                                    <a:ea typeface="+mn-ea"/>
                                  </a:rPr>
                                </m:ctrlPr>
                              </m:dPr>
                              <m:e>
                                <m:r>
                                  <a:rPr lang="zh-CN" altLang="en-US" b="0" i="1">
                                    <a:solidFill>
                                      <a:srgbClr val="000000"/>
                                    </a:solidFill>
                                    <a:latin typeface="Cambria Math" panose="02040503050406030204" pitchFamily="18" charset="0"/>
                                    <a:ea typeface="+mn-ea"/>
                                  </a:rPr>
                                  <m:t>扩</m:t>
                                </m:r>
                              </m:e>
                            </m:d>
                          </m:sub>
                        </m:sSub>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𝑞</m:t>
                        </m:r>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𝐷</m:t>
                            </m:r>
                          </m:e>
                          <m:sub>
                            <m:r>
                              <a:rPr lang="en-US" altLang="zh-CN" b="0" i="1" smtClean="0">
                                <a:solidFill>
                                  <a:srgbClr val="000000"/>
                                </a:solidFill>
                                <a:latin typeface="Cambria Math" panose="02040503050406030204" pitchFamily="18" charset="0"/>
                                <a:ea typeface="+mn-ea"/>
                              </a:rPr>
                              <m:t>𝑛</m:t>
                            </m:r>
                          </m:sub>
                        </m:sSub>
                        <m:f>
                          <m:fPr>
                            <m:ctrlPr>
                              <a:rPr lang="zh-CN" altLang="en-US" b="0" i="1">
                                <a:solidFill>
                                  <a:srgbClr val="000000"/>
                                </a:solidFill>
                                <a:latin typeface="Cambria Math" panose="02040503050406030204" pitchFamily="18" charset="0"/>
                                <a:ea typeface="+mn-ea"/>
                              </a:rPr>
                            </m:ctrlPr>
                          </m:fPr>
                          <m:num>
                            <m:r>
                              <a:rPr lang="zh-CN" altLang="en-US" b="0" i="1">
                                <a:solidFill>
                                  <a:srgbClr val="000000"/>
                                </a:solidFill>
                                <a:latin typeface="Cambria Math" panose="02040503050406030204" pitchFamily="18" charset="0"/>
                                <a:ea typeface="+mn-ea"/>
                              </a:rPr>
                              <m:t>𝑑</m:t>
                            </m:r>
                            <m:r>
                              <m:rPr>
                                <m:sty m:val="p"/>
                              </m:rPr>
                              <a:rPr lang="zh-CN" altLang="en-US" b="0" i="0">
                                <a:solidFill>
                                  <a:srgbClr val="000000"/>
                                </a:solidFill>
                                <a:latin typeface="Cambria Math" panose="02040503050406030204" pitchFamily="18" charset="0"/>
                                <a:ea typeface="+mn-ea"/>
                              </a:rPr>
                              <m:t>Δ</m:t>
                            </m:r>
                            <m:r>
                              <a:rPr lang="en-US" altLang="zh-CN" b="0" i="1" smtClean="0">
                                <a:solidFill>
                                  <a:srgbClr val="000000"/>
                                </a:solidFill>
                                <a:latin typeface="Cambria Math" panose="02040503050406030204" pitchFamily="18" charset="0"/>
                                <a:ea typeface="+mn-ea"/>
                              </a:rPr>
                              <m:t>𝑛</m:t>
                            </m:r>
                            <m:d>
                              <m:dPr>
                                <m:ctrlPr>
                                  <a:rPr lang="zh-CN" altLang="en-US" b="0" i="1">
                                    <a:solidFill>
                                      <a:srgbClr val="000000"/>
                                    </a:solidFill>
                                    <a:latin typeface="Cambria Math" panose="02040503050406030204" pitchFamily="18" charset="0"/>
                                    <a:ea typeface="+mn-ea"/>
                                  </a:rPr>
                                </m:ctrlPr>
                              </m:dPr>
                              <m:e>
                                <m:r>
                                  <a:rPr lang="zh-CN" altLang="en-US" b="0" i="1">
                                    <a:solidFill>
                                      <a:srgbClr val="000000"/>
                                    </a:solidFill>
                                    <a:latin typeface="Cambria Math" panose="02040503050406030204" pitchFamily="18" charset="0"/>
                                    <a:ea typeface="+mn-ea"/>
                                  </a:rPr>
                                  <m:t>𝑥</m:t>
                                </m:r>
                              </m:e>
                            </m:d>
                          </m:num>
                          <m:den>
                            <m:r>
                              <a:rPr lang="zh-CN" altLang="en-US" b="0" i="1">
                                <a:solidFill>
                                  <a:srgbClr val="000000"/>
                                </a:solidFill>
                                <a:latin typeface="Cambria Math" panose="02040503050406030204" pitchFamily="18" charset="0"/>
                                <a:ea typeface="+mn-ea"/>
                              </a:rPr>
                              <m:t>𝑑𝑥</m:t>
                            </m:r>
                          </m:den>
                        </m:f>
                        <m:r>
                          <a:rPr lang="zh-CN" altLang="en-US" b="0" i="1">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𝑞</m:t>
                        </m:r>
                        <m:f>
                          <m:fPr>
                            <m:ctrlPr>
                              <a:rPr lang="zh-CN" altLang="en-US" b="0" i="1">
                                <a:solidFill>
                                  <a:srgbClr val="000000"/>
                                </a:solidFill>
                                <a:latin typeface="Cambria Math" panose="02040503050406030204" pitchFamily="18" charset="0"/>
                                <a:ea typeface="+mn-ea"/>
                              </a:rPr>
                            </m:ctrlPr>
                          </m:fPr>
                          <m:num>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𝐷</m:t>
                                </m:r>
                              </m:e>
                              <m:sub>
                                <m:r>
                                  <a:rPr lang="en-US" altLang="zh-CN" b="0" i="1" smtClean="0">
                                    <a:solidFill>
                                      <a:srgbClr val="000000"/>
                                    </a:solidFill>
                                    <a:latin typeface="Cambria Math" panose="02040503050406030204" pitchFamily="18" charset="0"/>
                                    <a:ea typeface="+mn-ea"/>
                                  </a:rPr>
                                  <m:t>𝑛</m:t>
                                </m:r>
                              </m:sub>
                            </m:sSub>
                          </m:num>
                          <m:den>
                            <m:r>
                              <a:rPr lang="zh-CN" altLang="en-US" b="0" i="1">
                                <a:solidFill>
                                  <a:srgbClr val="000000"/>
                                </a:solidFill>
                                <a:latin typeface="Cambria Math" panose="02040503050406030204" pitchFamily="18" charset="0"/>
                                <a:ea typeface="+mn-ea"/>
                              </a:rPr>
                              <m:t>𝑊</m:t>
                            </m:r>
                          </m:den>
                        </m:f>
                        <m:r>
                          <a:rPr lang="zh-CN" altLang="en-US" b="0" i="1">
                            <a:solidFill>
                              <a:srgbClr val="000000"/>
                            </a:solidFill>
                            <a:latin typeface="Cambria Math" panose="02040503050406030204" pitchFamily="18" charset="0"/>
                            <a:ea typeface="+mn-ea"/>
                          </a:rPr>
                          <m:t>(</m:t>
                        </m:r>
                        <m:r>
                          <m:rPr>
                            <m:sty m:val="p"/>
                          </m:rPr>
                          <a:rPr lang="zh-CN" altLang="en-US" b="0" i="0">
                            <a:solidFill>
                              <a:srgbClr val="000000"/>
                            </a:solidFill>
                            <a:latin typeface="Cambria Math" panose="02040503050406030204" pitchFamily="18" charset="0"/>
                            <a:ea typeface="+mn-ea"/>
                          </a:rPr>
                          <m:t>Δ</m:t>
                        </m:r>
                        <m:r>
                          <a:rPr lang="en-US" altLang="zh-CN" b="0" i="1" smtClean="0">
                            <a:solidFill>
                              <a:srgbClr val="000000"/>
                            </a:solidFill>
                            <a:latin typeface="Cambria Math" panose="02040503050406030204" pitchFamily="18" charset="0"/>
                            <a:ea typeface="+mn-ea"/>
                          </a:rPr>
                          <m:t>𝑛</m:t>
                        </m:r>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m:t>
                            </m:r>
                          </m:e>
                          <m:sub>
                            <m:r>
                              <a:rPr lang="zh-CN" altLang="en-US" b="0" i="1">
                                <a:solidFill>
                                  <a:srgbClr val="000000"/>
                                </a:solidFill>
                                <a:latin typeface="Cambria Math" panose="02040503050406030204" pitchFamily="18" charset="0"/>
                                <a:ea typeface="+mn-ea"/>
                              </a:rPr>
                              <m:t>0</m:t>
                            </m:r>
                          </m:sub>
                        </m:sSub>
                      </m:oMath>
                    </m:oMathPara>
                  </a14:m>
                  <a:endParaRPr lang="zh-CN" altLang="en-US" b="0" dirty="0">
                    <a:latin typeface="+mn-ea"/>
                    <a:ea typeface="+mn-ea"/>
                  </a:endParaRPr>
                </a:p>
              </p:txBody>
            </p:sp>
          </mc:Choice>
          <mc:Fallback xmlns="">
            <p:sp>
              <p:nvSpPr>
                <p:cNvPr id="21" name="Object 16">
                  <a:extLst>
                    <a:ext uri="{FF2B5EF4-FFF2-40B4-BE49-F238E27FC236}">
                      <a16:creationId xmlns:a16="http://schemas.microsoft.com/office/drawing/2014/main" id="{D18A97EE-DD93-4B90-9113-D89BE715C1CF}"/>
                    </a:ext>
                  </a:extLst>
                </p:cNvPr>
                <p:cNvSpPr txBox="1">
                  <a:spLocks noRot="1" noChangeAspect="1" noMove="1" noResize="1" noEditPoints="1" noAdjustHandles="1" noChangeArrowheads="1" noChangeShapeType="1" noTextEdit="1"/>
                </p:cNvSpPr>
                <p:nvPr/>
              </p:nvSpPr>
              <p:spPr>
                <a:xfrm>
                  <a:off x="4716016" y="4437047"/>
                  <a:ext cx="4248150" cy="831850"/>
                </a:xfrm>
                <a:prstGeom prst="rect">
                  <a:avLst/>
                </a:prstGeom>
                <a:blipFill>
                  <a:blip r:embed="rId9"/>
                  <a:stretch>
                    <a:fillRect/>
                  </a:stretch>
                </a:blipFill>
                <a:ln w="38100">
                  <a:noFill/>
                  <a:miter/>
                </a:ln>
              </p:spPr>
              <p:txBody>
                <a:bodyPr/>
                <a:lstStyle/>
                <a:p>
                  <a:r>
                    <a:rPr lang="zh-CN" altLang="en-US">
                      <a:noFill/>
                    </a:rPr>
                    <a:t> </a:t>
                  </a:r>
                </a:p>
              </p:txBody>
            </p:sp>
          </mc:Fallback>
        </mc:AlternateContent>
        <p:sp>
          <p:nvSpPr>
            <p:cNvPr id="14" name="AutoShape 15"/>
            <p:cNvSpPr>
              <a:spLocks noChangeArrowheads="1"/>
            </p:cNvSpPr>
            <p:nvPr/>
          </p:nvSpPr>
          <p:spPr bwMode="auto">
            <a:xfrm>
              <a:off x="6659339" y="3340100"/>
              <a:ext cx="288925" cy="936625"/>
            </a:xfrm>
            <a:prstGeom prst="downArrow">
              <a:avLst>
                <a:gd name="adj1" fmla="val 50000"/>
                <a:gd name="adj2" fmla="val 81044"/>
              </a:avLst>
            </a:prstGeom>
            <a:solidFill>
              <a:srgbClr val="FFFF00"/>
            </a:solidFill>
            <a:ln w="9525">
              <a:solidFill>
                <a:srgbClr val="FFFF00"/>
              </a:solidFill>
              <a:miter lim="800000"/>
            </a:ln>
            <a:effectLst>
              <a:outerShdw blurRad="63500" sx="102000" sy="102000" algn="ctr" rotWithShape="0">
                <a:prstClr val="black">
                  <a:alpha val="40000"/>
                </a:prstClr>
              </a:outerShdw>
            </a:effectLst>
          </p:spPr>
          <p:txBody>
            <a:bodyPr vert="eaVert"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5" name="Object 16"/>
              <p:cNvSpPr txBox="1"/>
              <p:nvPr/>
            </p:nvSpPr>
            <p:spPr>
              <a:xfrm>
                <a:off x="4724579" y="5405462"/>
                <a:ext cx="4248150" cy="83185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3333FF"/>
                              </a:solidFill>
                              <a:latin typeface="Cambria Math" panose="02040503050406030204" pitchFamily="18" charset="0"/>
                              <a:ea typeface="+mn-ea"/>
                            </a:rPr>
                          </m:ctrlPr>
                        </m:sSubPr>
                        <m:e>
                          <m:r>
                            <a:rPr lang="zh-CN" altLang="en-US" i="1">
                              <a:solidFill>
                                <a:srgbClr val="3333FF"/>
                              </a:solidFill>
                              <a:latin typeface="Cambria Math" panose="02040503050406030204" pitchFamily="18" charset="0"/>
                              <a:ea typeface="+mn-ea"/>
                            </a:rPr>
                            <m:t>𝐽</m:t>
                          </m:r>
                        </m:e>
                        <m:sub>
                          <m:r>
                            <a:rPr lang="zh-CN" altLang="en-US" i="1">
                              <a:solidFill>
                                <a:srgbClr val="3333FF"/>
                              </a:solidFill>
                              <a:latin typeface="Cambria Math" panose="02040503050406030204" pitchFamily="18" charset="0"/>
                              <a:ea typeface="+mn-ea"/>
                            </a:rPr>
                            <m:t>𝑝</m:t>
                          </m:r>
                          <m:d>
                            <m:dPr>
                              <m:ctrlPr>
                                <a:rPr lang="zh-CN" altLang="en-US" i="1">
                                  <a:solidFill>
                                    <a:srgbClr val="3333FF"/>
                                  </a:solidFill>
                                  <a:latin typeface="Cambria Math" panose="02040503050406030204" pitchFamily="18" charset="0"/>
                                  <a:ea typeface="+mn-ea"/>
                                </a:rPr>
                              </m:ctrlPr>
                            </m:dPr>
                            <m:e>
                              <m:r>
                                <a:rPr lang="zh-CN" altLang="en-US" i="1">
                                  <a:solidFill>
                                    <a:srgbClr val="3333FF"/>
                                  </a:solidFill>
                                  <a:latin typeface="Cambria Math" panose="02040503050406030204" pitchFamily="18" charset="0"/>
                                  <a:ea typeface="+mn-ea"/>
                                </a:rPr>
                                <m:t>扩</m:t>
                              </m:r>
                            </m:e>
                          </m:d>
                        </m:sub>
                      </m:sSub>
                      <m:r>
                        <a:rPr lang="zh-CN" altLang="en-US" i="1">
                          <a:solidFill>
                            <a:srgbClr val="3333FF"/>
                          </a:solidFill>
                          <a:latin typeface="Cambria Math" panose="02040503050406030204" pitchFamily="18" charset="0"/>
                          <a:ea typeface="+mn-ea"/>
                        </a:rPr>
                        <m:t>=−</m:t>
                      </m:r>
                      <m:r>
                        <a:rPr lang="zh-CN" altLang="en-US" i="1">
                          <a:solidFill>
                            <a:srgbClr val="3333FF"/>
                          </a:solidFill>
                          <a:latin typeface="Cambria Math" panose="02040503050406030204" pitchFamily="18" charset="0"/>
                          <a:ea typeface="+mn-ea"/>
                        </a:rPr>
                        <m:t>𝑞</m:t>
                      </m:r>
                      <m:sSub>
                        <m:sSubPr>
                          <m:ctrlPr>
                            <a:rPr lang="zh-CN" altLang="en-US" i="1">
                              <a:solidFill>
                                <a:srgbClr val="3333FF"/>
                              </a:solidFill>
                              <a:latin typeface="Cambria Math" panose="02040503050406030204" pitchFamily="18" charset="0"/>
                              <a:ea typeface="+mn-ea"/>
                            </a:rPr>
                          </m:ctrlPr>
                        </m:sSubPr>
                        <m:e>
                          <m:r>
                            <a:rPr lang="zh-CN" altLang="en-US" i="1">
                              <a:solidFill>
                                <a:srgbClr val="3333FF"/>
                              </a:solidFill>
                              <a:latin typeface="Cambria Math" panose="02040503050406030204" pitchFamily="18" charset="0"/>
                              <a:ea typeface="+mn-ea"/>
                            </a:rPr>
                            <m:t>𝐷</m:t>
                          </m:r>
                        </m:e>
                        <m:sub>
                          <m:r>
                            <a:rPr lang="zh-CN" altLang="en-US" i="1">
                              <a:solidFill>
                                <a:srgbClr val="3333FF"/>
                              </a:solidFill>
                              <a:latin typeface="Cambria Math" panose="02040503050406030204" pitchFamily="18" charset="0"/>
                              <a:ea typeface="+mn-ea"/>
                            </a:rPr>
                            <m:t>𝑝</m:t>
                          </m:r>
                        </m:sub>
                      </m:sSub>
                      <m:f>
                        <m:fPr>
                          <m:ctrlPr>
                            <a:rPr lang="zh-CN" altLang="en-US" i="1">
                              <a:solidFill>
                                <a:srgbClr val="3333FF"/>
                              </a:solidFill>
                              <a:latin typeface="Cambria Math" panose="02040503050406030204" pitchFamily="18" charset="0"/>
                              <a:ea typeface="+mn-ea"/>
                            </a:rPr>
                          </m:ctrlPr>
                        </m:fPr>
                        <m:num>
                          <m:r>
                            <a:rPr lang="zh-CN" altLang="en-US" i="1">
                              <a:solidFill>
                                <a:srgbClr val="3333FF"/>
                              </a:solidFill>
                              <a:latin typeface="Cambria Math" panose="02040503050406030204" pitchFamily="18" charset="0"/>
                              <a:ea typeface="+mn-ea"/>
                            </a:rPr>
                            <m:t>𝑑</m:t>
                          </m:r>
                          <m:r>
                            <m:rPr>
                              <m:sty m:val="p"/>
                            </m:rPr>
                            <a:rPr lang="zh-CN" altLang="en-US" i="1">
                              <a:solidFill>
                                <a:srgbClr val="3333FF"/>
                              </a:solidFill>
                              <a:latin typeface="Cambria Math" panose="02040503050406030204" pitchFamily="18" charset="0"/>
                              <a:ea typeface="+mn-ea"/>
                            </a:rPr>
                            <m:t>Δ</m:t>
                          </m:r>
                          <m:r>
                            <a:rPr lang="zh-CN" altLang="en-US" i="1">
                              <a:solidFill>
                                <a:srgbClr val="3333FF"/>
                              </a:solidFill>
                              <a:latin typeface="Cambria Math" panose="02040503050406030204" pitchFamily="18" charset="0"/>
                              <a:ea typeface="+mn-ea"/>
                            </a:rPr>
                            <m:t>𝑝</m:t>
                          </m:r>
                          <m:d>
                            <m:dPr>
                              <m:ctrlPr>
                                <a:rPr lang="zh-CN" altLang="en-US" i="1">
                                  <a:solidFill>
                                    <a:srgbClr val="3333FF"/>
                                  </a:solidFill>
                                  <a:latin typeface="Cambria Math" panose="02040503050406030204" pitchFamily="18" charset="0"/>
                                  <a:ea typeface="+mn-ea"/>
                                </a:rPr>
                              </m:ctrlPr>
                            </m:dPr>
                            <m:e>
                              <m:r>
                                <a:rPr lang="zh-CN" altLang="en-US" i="1">
                                  <a:solidFill>
                                    <a:srgbClr val="3333FF"/>
                                  </a:solidFill>
                                  <a:latin typeface="Cambria Math" panose="02040503050406030204" pitchFamily="18" charset="0"/>
                                  <a:ea typeface="+mn-ea"/>
                                </a:rPr>
                                <m:t>𝑥</m:t>
                              </m:r>
                            </m:e>
                          </m:d>
                        </m:num>
                        <m:den>
                          <m:r>
                            <a:rPr lang="zh-CN" altLang="en-US" i="1">
                              <a:solidFill>
                                <a:srgbClr val="3333FF"/>
                              </a:solidFill>
                              <a:latin typeface="Cambria Math" panose="02040503050406030204" pitchFamily="18" charset="0"/>
                              <a:ea typeface="+mn-ea"/>
                            </a:rPr>
                            <m:t>𝑑𝑥</m:t>
                          </m:r>
                        </m:den>
                      </m:f>
                      <m:r>
                        <a:rPr lang="zh-CN" altLang="en-US" i="1">
                          <a:solidFill>
                            <a:srgbClr val="3333FF"/>
                          </a:solidFill>
                          <a:latin typeface="Cambria Math" panose="02040503050406030204" pitchFamily="18" charset="0"/>
                          <a:ea typeface="+mn-ea"/>
                        </a:rPr>
                        <m:t>=</m:t>
                      </m:r>
                      <m:r>
                        <a:rPr lang="zh-CN" altLang="en-US" i="1">
                          <a:solidFill>
                            <a:srgbClr val="3333FF"/>
                          </a:solidFill>
                          <a:latin typeface="Cambria Math" panose="02040503050406030204" pitchFamily="18" charset="0"/>
                          <a:ea typeface="+mn-ea"/>
                        </a:rPr>
                        <m:t>𝑞</m:t>
                      </m:r>
                      <m:f>
                        <m:fPr>
                          <m:ctrlPr>
                            <a:rPr lang="zh-CN" altLang="en-US" i="1">
                              <a:solidFill>
                                <a:srgbClr val="3333FF"/>
                              </a:solidFill>
                              <a:latin typeface="Cambria Math" panose="02040503050406030204" pitchFamily="18" charset="0"/>
                              <a:ea typeface="+mn-ea"/>
                            </a:rPr>
                          </m:ctrlPr>
                        </m:fPr>
                        <m:num>
                          <m:sSub>
                            <m:sSubPr>
                              <m:ctrlPr>
                                <a:rPr lang="zh-CN" altLang="en-US" i="1">
                                  <a:solidFill>
                                    <a:srgbClr val="3333FF"/>
                                  </a:solidFill>
                                  <a:latin typeface="Cambria Math" panose="02040503050406030204" pitchFamily="18" charset="0"/>
                                  <a:ea typeface="+mn-ea"/>
                                </a:rPr>
                              </m:ctrlPr>
                            </m:sSubPr>
                            <m:e>
                              <m:r>
                                <a:rPr lang="zh-CN" altLang="en-US" i="1">
                                  <a:solidFill>
                                    <a:srgbClr val="3333FF"/>
                                  </a:solidFill>
                                  <a:latin typeface="Cambria Math" panose="02040503050406030204" pitchFamily="18" charset="0"/>
                                  <a:ea typeface="+mn-ea"/>
                                </a:rPr>
                                <m:t>𝐷</m:t>
                              </m:r>
                            </m:e>
                            <m:sub>
                              <m:r>
                                <a:rPr lang="zh-CN" altLang="en-US" i="1">
                                  <a:solidFill>
                                    <a:srgbClr val="3333FF"/>
                                  </a:solidFill>
                                  <a:latin typeface="Cambria Math" panose="02040503050406030204" pitchFamily="18" charset="0"/>
                                  <a:ea typeface="+mn-ea"/>
                                </a:rPr>
                                <m:t>𝑝</m:t>
                              </m:r>
                            </m:sub>
                          </m:sSub>
                        </m:num>
                        <m:den>
                          <m:r>
                            <a:rPr lang="zh-CN" altLang="en-US" i="1">
                              <a:solidFill>
                                <a:srgbClr val="3333FF"/>
                              </a:solidFill>
                              <a:latin typeface="Cambria Math" panose="02040503050406030204" pitchFamily="18" charset="0"/>
                              <a:ea typeface="+mn-ea"/>
                            </a:rPr>
                            <m:t>𝑊</m:t>
                          </m:r>
                        </m:den>
                      </m:f>
                      <m:r>
                        <a:rPr lang="zh-CN" altLang="en-US" i="1">
                          <a:solidFill>
                            <a:srgbClr val="3333FF"/>
                          </a:solidFill>
                          <a:latin typeface="Cambria Math" panose="02040503050406030204" pitchFamily="18" charset="0"/>
                          <a:ea typeface="+mn-ea"/>
                        </a:rPr>
                        <m:t>(</m:t>
                      </m:r>
                      <m:r>
                        <m:rPr>
                          <m:sty m:val="p"/>
                        </m:rPr>
                        <a:rPr lang="zh-CN" altLang="en-US" i="1">
                          <a:solidFill>
                            <a:srgbClr val="3333FF"/>
                          </a:solidFill>
                          <a:latin typeface="Cambria Math" panose="02040503050406030204" pitchFamily="18" charset="0"/>
                          <a:ea typeface="+mn-ea"/>
                        </a:rPr>
                        <m:t>Δ</m:t>
                      </m:r>
                      <m:r>
                        <a:rPr lang="zh-CN" altLang="en-US" i="1">
                          <a:solidFill>
                            <a:srgbClr val="3333FF"/>
                          </a:solidFill>
                          <a:latin typeface="Cambria Math" panose="02040503050406030204" pitchFamily="18" charset="0"/>
                          <a:ea typeface="+mn-ea"/>
                        </a:rPr>
                        <m:t>𝑝</m:t>
                      </m:r>
                      <m:sSub>
                        <m:sSubPr>
                          <m:ctrlPr>
                            <a:rPr lang="zh-CN" altLang="en-US" i="1">
                              <a:solidFill>
                                <a:srgbClr val="3333FF"/>
                              </a:solidFill>
                              <a:latin typeface="Cambria Math" panose="02040503050406030204" pitchFamily="18" charset="0"/>
                              <a:ea typeface="+mn-ea"/>
                            </a:rPr>
                          </m:ctrlPr>
                        </m:sSubPr>
                        <m:e>
                          <m:r>
                            <a:rPr lang="zh-CN" altLang="en-US" i="1">
                              <a:solidFill>
                                <a:srgbClr val="3333FF"/>
                              </a:solidFill>
                              <a:latin typeface="Cambria Math" panose="02040503050406030204" pitchFamily="18" charset="0"/>
                              <a:ea typeface="+mn-ea"/>
                            </a:rPr>
                            <m:t>)</m:t>
                          </m:r>
                        </m:e>
                        <m:sub>
                          <m:r>
                            <a:rPr lang="zh-CN" altLang="en-US" i="1">
                              <a:solidFill>
                                <a:srgbClr val="3333FF"/>
                              </a:solidFill>
                              <a:latin typeface="Cambria Math" panose="02040503050406030204" pitchFamily="18" charset="0"/>
                              <a:ea typeface="+mn-ea"/>
                            </a:rPr>
                            <m:t>0</m:t>
                          </m:r>
                        </m:sub>
                      </m:sSub>
                    </m:oMath>
                  </m:oMathPara>
                </a14:m>
                <a:endParaRPr lang="zh-CN" altLang="en-US" dirty="0">
                  <a:solidFill>
                    <a:srgbClr val="3333FF"/>
                  </a:solidFill>
                  <a:latin typeface="+mn-ea"/>
                  <a:ea typeface="+mn-ea"/>
                </a:endParaRPr>
              </a:p>
            </p:txBody>
          </p:sp>
        </mc:Choice>
        <mc:Fallback xmlns="">
          <p:sp>
            <p:nvSpPr>
              <p:cNvPr id="15" name="Object 16"/>
              <p:cNvSpPr txBox="1">
                <a:spLocks noRot="1" noChangeAspect="1" noMove="1" noResize="1" noEditPoints="1" noAdjustHandles="1" noChangeArrowheads="1" noChangeShapeType="1" noTextEdit="1"/>
              </p:cNvSpPr>
              <p:nvPr/>
            </p:nvSpPr>
            <p:spPr>
              <a:xfrm>
                <a:off x="4724579" y="5405462"/>
                <a:ext cx="4248150" cy="831850"/>
              </a:xfrm>
              <a:prstGeom prst="rect">
                <a:avLst/>
              </a:prstGeom>
              <a:blipFill>
                <a:blip r:embed="rId10"/>
                <a:stretch>
                  <a:fillRect/>
                </a:stretch>
              </a:blipFill>
              <a:ln w="38100">
                <a:noFill/>
                <a:miter/>
              </a:ln>
            </p:spPr>
            <p:txBody>
              <a:bodyPr/>
              <a:lstStyle/>
              <a:p>
                <a:r>
                  <a:rPr lang="zh-CN" altLang="en-US">
                    <a:noFill/>
                  </a:rPr>
                  <a:t> </a:t>
                </a:r>
              </a:p>
            </p:txBody>
          </p:sp>
        </mc:Fallback>
      </mc:AlternateContent>
      <p:sp>
        <p:nvSpPr>
          <p:cNvPr id="16" name="Oval 17"/>
          <p:cNvSpPr/>
          <p:nvPr/>
        </p:nvSpPr>
        <p:spPr>
          <a:xfrm>
            <a:off x="3224161" y="4362450"/>
            <a:ext cx="360000" cy="936625"/>
          </a:xfrm>
          <a:prstGeom prst="ellipse">
            <a:avLst/>
          </a:prstGeom>
          <a:solidFill>
            <a:schemeClr val="accent1">
              <a:alpha val="0"/>
            </a:schemeClr>
          </a:solidFill>
          <a:ln w="9525" cap="flat" cmpd="sng">
            <a:solidFill>
              <a:srgbClr val="9900FF"/>
            </a:solidFill>
            <a:prstDash val="lgDash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7" name="Text Box 18"/>
          <p:cNvSpPr txBox="1"/>
          <p:nvPr/>
        </p:nvSpPr>
        <p:spPr>
          <a:xfrm>
            <a:off x="2701263" y="3938588"/>
            <a:ext cx="142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宋体" panose="02010600030101010101" pitchFamily="2" charset="-122"/>
              </a:rPr>
              <a:t>速度量纲</a:t>
            </a:r>
          </a:p>
        </p:txBody>
      </p:sp>
      <p:sp>
        <p:nvSpPr>
          <p:cNvPr id="18" name="Oval 17"/>
          <p:cNvSpPr/>
          <p:nvPr/>
        </p:nvSpPr>
        <p:spPr>
          <a:xfrm>
            <a:off x="7772644" y="4362450"/>
            <a:ext cx="360000" cy="900113"/>
          </a:xfrm>
          <a:prstGeom prst="ellipse">
            <a:avLst/>
          </a:prstGeom>
          <a:solidFill>
            <a:schemeClr val="accent1">
              <a:alpha val="0"/>
            </a:schemeClr>
          </a:solidFill>
          <a:ln w="9525" cap="flat" cmpd="sng">
            <a:solidFill>
              <a:srgbClr val="C00000"/>
            </a:solidFill>
            <a:prstDash val="lgDash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9" name="Text Box 18"/>
          <p:cNvSpPr txBox="1"/>
          <p:nvPr/>
        </p:nvSpPr>
        <p:spPr>
          <a:xfrm>
            <a:off x="7172748" y="3948113"/>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宋体" panose="02010600030101010101" pitchFamily="2" charset="-122"/>
              </a:rPr>
              <a:t>速度量纲</a:t>
            </a:r>
          </a:p>
        </p:txBody>
      </p:sp>
      <p:sp>
        <p:nvSpPr>
          <p:cNvPr id="153620" name="Rectangle 8"/>
          <p:cNvSpPr/>
          <p:nvPr/>
        </p:nvSpPr>
        <p:spPr>
          <a:xfrm>
            <a:off x="142875" y="500063"/>
            <a:ext cx="3714750" cy="501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b="1" dirty="0">
                <a:solidFill>
                  <a:srgbClr val="FF33CC"/>
                </a:solidFill>
                <a:latin typeface="宋体" panose="02010600030101010101" pitchFamily="2" charset="-122"/>
              </a:rPr>
              <a:t>扩散电流密度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strVal val="#ppt_w+.3"/>
                                          </p:val>
                                        </p:tav>
                                        <p:tav tm="100000">
                                          <p:val>
                                            <p:strVal val="#ppt_w"/>
                                          </p:val>
                                        </p:tav>
                                      </p:tavLst>
                                    </p:anim>
                                    <p:anim calcmode="lin" valueType="num">
                                      <p:cBhvr>
                                        <p:cTn id="18" dur="1000" fill="hold"/>
                                        <p:tgtEl>
                                          <p:spTgt spid="16"/>
                                        </p:tgtEl>
                                        <p:attrNameLst>
                                          <p:attrName>ppt_h</p:attrName>
                                        </p:attrNameLst>
                                      </p:cBhvr>
                                      <p:tavLst>
                                        <p:tav tm="0">
                                          <p:val>
                                            <p:strVal val="#ppt_h"/>
                                          </p:val>
                                        </p:tav>
                                        <p:tav tm="100000">
                                          <p:val>
                                            <p:strVal val="#ppt_h"/>
                                          </p:val>
                                        </p:tav>
                                      </p:tavLst>
                                    </p:anim>
                                    <p:animEffect transition="in" filter="fade">
                                      <p:cBhvr>
                                        <p:cTn id="19" dur="1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up)">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1000" fill="hold"/>
                                        <p:tgtEl>
                                          <p:spTgt spid="18"/>
                                        </p:tgtEl>
                                        <p:attrNameLst>
                                          <p:attrName>ppt_w</p:attrName>
                                        </p:attrNameLst>
                                      </p:cBhvr>
                                      <p:tavLst>
                                        <p:tav tm="0">
                                          <p:val>
                                            <p:strVal val="#ppt_w+.3"/>
                                          </p:val>
                                        </p:tav>
                                        <p:tav tm="100000">
                                          <p:val>
                                            <p:strVal val="#ppt_w"/>
                                          </p:val>
                                        </p:tav>
                                      </p:tavLst>
                                    </p:anim>
                                    <p:anim calcmode="lin" valueType="num">
                                      <p:cBhvr>
                                        <p:cTn id="50" dur="1000" fill="hold"/>
                                        <p:tgtEl>
                                          <p:spTgt spid="18"/>
                                        </p:tgtEl>
                                        <p:attrNameLst>
                                          <p:attrName>ppt_h</p:attrName>
                                        </p:attrNameLst>
                                      </p:cBhvr>
                                      <p:tavLst>
                                        <p:tav tm="0">
                                          <p:val>
                                            <p:strVal val="#ppt_h"/>
                                          </p:val>
                                        </p:tav>
                                        <p:tav tm="100000">
                                          <p:val>
                                            <p:strVal val="#ppt_h"/>
                                          </p:val>
                                        </p:tav>
                                      </p:tavLst>
                                    </p:anim>
                                    <p:animEffect transition="in" filter="fade">
                                      <p:cBhvr>
                                        <p:cTn id="51" dur="10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5" grpId="0"/>
      <p:bldP spid="16" grpId="0" animBg="1"/>
      <p:bldP spid="17" grpId="0"/>
      <p:bldP spid="18" grpId="0" animBg="1"/>
      <p:bldP spid="1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载流子的扩散</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54627" name="Rectangle 8"/>
          <p:cNvSpPr/>
          <p:nvPr/>
        </p:nvSpPr>
        <p:spPr>
          <a:xfrm>
            <a:off x="142875" y="500063"/>
            <a:ext cx="3714750" cy="501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b="1" dirty="0">
                <a:solidFill>
                  <a:srgbClr val="FF33CC"/>
                </a:solidFill>
                <a:latin typeface="宋体" panose="02010600030101010101" pitchFamily="2" charset="-122"/>
              </a:rPr>
              <a:t>总电流密度</a:t>
            </a:r>
          </a:p>
        </p:txBody>
      </p:sp>
      <p:sp>
        <p:nvSpPr>
          <p:cNvPr id="21" name="Text Box 5"/>
          <p:cNvSpPr txBox="1"/>
          <p:nvPr/>
        </p:nvSpPr>
        <p:spPr>
          <a:xfrm>
            <a:off x="503238" y="1500188"/>
            <a:ext cx="8497887"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宋体" panose="02010600030101010101" pitchFamily="2" charset="-122"/>
              </a:rPr>
              <a:t>在非平衡载流子浓度分布不均匀和外场同时存在的情况下</a:t>
            </a:r>
            <a:r>
              <a:rPr lang="en-US" altLang="zh-CN" sz="2400" b="1" dirty="0">
                <a:latin typeface="宋体" panose="02010600030101010101" pitchFamily="2" charset="-122"/>
              </a:rPr>
              <a:t>:</a:t>
            </a:r>
          </a:p>
        </p:txBody>
      </p:sp>
      <mc:AlternateContent xmlns:mc="http://schemas.openxmlformats.org/markup-compatibility/2006" xmlns:a14="http://schemas.microsoft.com/office/drawing/2010/main">
        <mc:Choice Requires="a14">
          <p:sp>
            <p:nvSpPr>
              <p:cNvPr id="351234" name="Object 2"/>
              <p:cNvSpPr txBox="1"/>
              <p:nvPr/>
            </p:nvSpPr>
            <p:spPr>
              <a:xfrm>
                <a:off x="1476375" y="2395538"/>
                <a:ext cx="5692775" cy="10429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b="0" i="1">
                              <a:solidFill>
                                <a:srgbClr val="000000"/>
                              </a:solidFill>
                              <a:latin typeface="Cambria Math" panose="02040503050406030204" pitchFamily="18" charset="0"/>
                              <a:ea typeface="+mn-ea"/>
                              <a:cs typeface="Times New Roman" panose="02020603050405020304" pitchFamily="18" charset="0"/>
                            </a:rPr>
                            <m:t>𝑛</m:t>
                          </m:r>
                          <m:r>
                            <m:rPr>
                              <m:nor/>
                            </m:rPr>
                            <a:rPr lang="zh-CN" altLang="en-US" sz="2400" b="0" i="0">
                              <a:solidFill>
                                <a:srgbClr val="000000"/>
                              </a:solidFill>
                              <a:latin typeface="+mn-ea"/>
                              <a:ea typeface="+mn-ea"/>
                            </a:rPr>
                            <m:t>漂</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b="0" i="1">
                              <a:solidFill>
                                <a:srgbClr val="000000"/>
                              </a:solidFill>
                              <a:latin typeface="Cambria Math" panose="02040503050406030204" pitchFamily="18" charset="0"/>
                              <a:cs typeface="Times New Roman" panose="02020603050405020304" pitchFamily="18" charset="0"/>
                            </a:rPr>
                            <m:t>𝑛</m:t>
                          </m:r>
                          <m:r>
                            <a:rPr lang="zh-CN" altLang="en-US" sz="2400" i="1">
                              <a:solidFill>
                                <a:srgbClr val="000000"/>
                              </a:solidFill>
                              <a:latin typeface="Cambria Math" panose="02040503050406030204" pitchFamily="18" charset="0"/>
                              <a:ea typeface="+mn-ea"/>
                            </a:rPr>
                            <m:t>扩</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𝜀</m:t>
                          </m:r>
                        </m:e>
                      </m:acc>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𝑑𝑛</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num>
                        <m:den>
                          <m:r>
                            <a:rPr lang="zh-CN" altLang="en-US" sz="2400" i="1">
                              <a:solidFill>
                                <a:srgbClr val="000000"/>
                              </a:solidFill>
                              <a:latin typeface="Cambria Math" panose="02040503050406030204" pitchFamily="18" charset="0"/>
                              <a:ea typeface="+mn-ea"/>
                            </a:rPr>
                            <m:t>𝑑𝑥</m:t>
                          </m:r>
                        </m:den>
                      </m:f>
                    </m:oMath>
                  </m:oMathPara>
                </a14:m>
                <a:endParaRPr lang="zh-CN" altLang="en-US" sz="2400" dirty="0">
                  <a:ea typeface="+mn-ea"/>
                  <a:cs typeface="Times New Roman" panose="02020603050405020304" pitchFamily="18" charset="0"/>
                </a:endParaRPr>
              </a:p>
            </p:txBody>
          </p:sp>
        </mc:Choice>
        <mc:Fallback xmlns="">
          <p:sp>
            <p:nvSpPr>
              <p:cNvPr id="351234" name="Object 2"/>
              <p:cNvSpPr txBox="1">
                <a:spLocks noRot="1" noChangeAspect="1" noMove="1" noResize="1" noEditPoints="1" noAdjustHandles="1" noChangeArrowheads="1" noChangeShapeType="1" noTextEdit="1"/>
              </p:cNvSpPr>
              <p:nvPr/>
            </p:nvSpPr>
            <p:spPr>
              <a:xfrm>
                <a:off x="1476375" y="2395538"/>
                <a:ext cx="5692775" cy="1042987"/>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1235" name="Object 3"/>
              <p:cNvSpPr txBox="1"/>
              <p:nvPr/>
            </p:nvSpPr>
            <p:spPr>
              <a:xfrm>
                <a:off x="1516063" y="3544888"/>
                <a:ext cx="5459412" cy="10445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en-US" altLang="zh-CN" sz="2400" b="0" i="1" smtClean="0">
                              <a:solidFill>
                                <a:srgbClr val="000000"/>
                              </a:solidFill>
                              <a:latin typeface="Cambria Math" panose="02040503050406030204" pitchFamily="18" charset="0"/>
                              <a:cs typeface="Times New Roman" panose="02020603050405020304" pitchFamily="18" charset="0"/>
                            </a:rPr>
                            <m:t>𝑝</m:t>
                          </m:r>
                          <m:r>
                            <a:rPr lang="zh-CN" altLang="en-US" sz="2400" i="1">
                              <a:solidFill>
                                <a:srgbClr val="000000"/>
                              </a:solidFill>
                              <a:latin typeface="Cambria Math" panose="02040503050406030204" pitchFamily="18" charset="0"/>
                              <a:ea typeface="+mn-ea"/>
                            </a:rPr>
                            <m:t>漂</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en-US" altLang="zh-CN" sz="2400" b="0" i="1" smtClean="0">
                              <a:solidFill>
                                <a:srgbClr val="000000"/>
                              </a:solidFill>
                              <a:latin typeface="Cambria Math" panose="02040503050406030204" pitchFamily="18" charset="0"/>
                              <a:ea typeface="+mn-ea"/>
                              <a:cs typeface="Times New Roman" panose="02020603050405020304" pitchFamily="18" charset="0"/>
                            </a:rPr>
                            <m:t>𝑝</m:t>
                          </m:r>
                          <m:r>
                            <a:rPr lang="zh-CN" altLang="en-US" sz="2400" i="1">
                              <a:solidFill>
                                <a:srgbClr val="000000"/>
                              </a:solidFill>
                              <a:latin typeface="Cambria Math" panose="02040503050406030204" pitchFamily="18" charset="0"/>
                              <a:ea typeface="+mn-ea"/>
                            </a:rPr>
                            <m:t>扩</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𝜀</m:t>
                          </m:r>
                        </m:e>
                      </m:acc>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num>
                        <m:den>
                          <m:r>
                            <a:rPr lang="zh-CN" altLang="en-US" sz="2400" i="1">
                              <a:solidFill>
                                <a:srgbClr val="000000"/>
                              </a:solidFill>
                              <a:latin typeface="Cambria Math" panose="02040503050406030204" pitchFamily="18" charset="0"/>
                              <a:ea typeface="+mn-ea"/>
                            </a:rPr>
                            <m:t>𝑑𝑥</m:t>
                          </m:r>
                        </m:den>
                      </m:f>
                    </m:oMath>
                  </m:oMathPara>
                </a14:m>
                <a:endParaRPr lang="zh-CN" altLang="en-US" sz="2400" dirty="0">
                  <a:latin typeface="+mn-ea"/>
                  <a:ea typeface="+mn-ea"/>
                </a:endParaRPr>
              </a:p>
            </p:txBody>
          </p:sp>
        </mc:Choice>
        <mc:Fallback xmlns="">
          <p:sp>
            <p:nvSpPr>
              <p:cNvPr id="351235" name="Object 3"/>
              <p:cNvSpPr txBox="1">
                <a:spLocks noRot="1" noChangeAspect="1" noMove="1" noResize="1" noEditPoints="1" noAdjustHandles="1" noChangeArrowheads="1" noChangeShapeType="1" noTextEdit="1"/>
              </p:cNvSpPr>
              <p:nvPr/>
            </p:nvSpPr>
            <p:spPr>
              <a:xfrm>
                <a:off x="1516063" y="3544888"/>
                <a:ext cx="5459412" cy="10445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1236" name="Object 4"/>
              <p:cNvSpPr txBox="1"/>
              <p:nvPr/>
            </p:nvSpPr>
            <p:spPr>
              <a:xfrm>
                <a:off x="2700338" y="5000625"/>
                <a:ext cx="2514600" cy="7858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𝐽</m:t>
                              </m:r>
                            </m:e>
                          </m:acc>
                        </m:e>
                        <m:sub>
                          <m:r>
                            <a:rPr lang="zh-CN" altLang="en-US" sz="2800" i="1">
                              <a:solidFill>
                                <a:srgbClr val="000000"/>
                              </a:solidFill>
                              <a:latin typeface="Cambria Math" panose="02040503050406030204" pitchFamily="18" charset="0"/>
                              <a:ea typeface="+mn-ea"/>
                            </a:rPr>
                            <m:t>总</m:t>
                          </m:r>
                        </m:sub>
                      </m:sSub>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𝐽</m:t>
                              </m:r>
                            </m:e>
                          </m:acc>
                        </m:e>
                        <m:sub>
                          <m:r>
                            <a:rPr lang="zh-CN" altLang="en-US" sz="2800" i="1">
                              <a:solidFill>
                                <a:srgbClr val="000000"/>
                              </a:solidFill>
                              <a:latin typeface="Cambria Math" panose="02040503050406030204" pitchFamily="18" charset="0"/>
                              <a:ea typeface="+mn-ea"/>
                            </a:rPr>
                            <m:t>𝑛</m:t>
                          </m:r>
                        </m:sub>
                      </m:sSub>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acc>
                            <m:accPr>
                              <m:chr m:val="⃑"/>
                              <m:ctrlPr>
                                <a:rPr lang="zh-CN" altLang="en-US" sz="2800" i="1">
                                  <a:solidFill>
                                    <a:srgbClr val="000000"/>
                                  </a:solidFill>
                                  <a:latin typeface="Cambria Math" panose="02040503050406030204" pitchFamily="18" charset="0"/>
                                  <a:ea typeface="+mn-ea"/>
                                </a:rPr>
                              </m:ctrlPr>
                            </m:accPr>
                            <m:e>
                              <m:r>
                                <a:rPr lang="zh-CN" altLang="en-US" sz="2800" i="1">
                                  <a:solidFill>
                                    <a:srgbClr val="000000"/>
                                  </a:solidFill>
                                  <a:latin typeface="Cambria Math" panose="02040503050406030204" pitchFamily="18" charset="0"/>
                                  <a:ea typeface="+mn-ea"/>
                                </a:rPr>
                                <m:t>𝐽</m:t>
                              </m:r>
                            </m:e>
                          </m:acc>
                        </m:e>
                        <m:sub>
                          <m:r>
                            <a:rPr lang="zh-CN" altLang="en-US" sz="2800" i="1">
                              <a:solidFill>
                                <a:srgbClr val="000000"/>
                              </a:solidFill>
                              <a:latin typeface="Cambria Math" panose="02040503050406030204" pitchFamily="18" charset="0"/>
                              <a:ea typeface="+mn-ea"/>
                            </a:rPr>
                            <m:t>𝑝</m:t>
                          </m:r>
                        </m:sub>
                      </m:sSub>
                    </m:oMath>
                  </m:oMathPara>
                </a14:m>
                <a:endParaRPr lang="zh-CN" altLang="en-US" sz="2800" dirty="0">
                  <a:latin typeface="+mn-ea"/>
                  <a:ea typeface="+mn-ea"/>
                </a:endParaRPr>
              </a:p>
            </p:txBody>
          </p:sp>
        </mc:Choice>
        <mc:Fallback xmlns="">
          <p:sp>
            <p:nvSpPr>
              <p:cNvPr id="351236" name="Object 4"/>
              <p:cNvSpPr txBox="1">
                <a:spLocks noRot="1" noChangeAspect="1" noMove="1" noResize="1" noEditPoints="1" noAdjustHandles="1" noChangeArrowheads="1" noChangeShapeType="1" noTextEdit="1"/>
              </p:cNvSpPr>
              <p:nvPr/>
            </p:nvSpPr>
            <p:spPr>
              <a:xfrm>
                <a:off x="2700338" y="5000625"/>
                <a:ext cx="2514600" cy="785813"/>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1234"/>
                                        </p:tgtEl>
                                        <p:attrNameLst>
                                          <p:attrName>style.visibility</p:attrName>
                                        </p:attrNameLst>
                                      </p:cBhvr>
                                      <p:to>
                                        <p:strVal val="visible"/>
                                      </p:to>
                                    </p:set>
                                    <p:animEffect transition="in" filter="wipe(left)">
                                      <p:cBhvr>
                                        <p:cTn id="12" dur="500"/>
                                        <p:tgtEl>
                                          <p:spTgt spid="3512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1235"/>
                                        </p:tgtEl>
                                        <p:attrNameLst>
                                          <p:attrName>style.visibility</p:attrName>
                                        </p:attrNameLst>
                                      </p:cBhvr>
                                      <p:to>
                                        <p:strVal val="visible"/>
                                      </p:to>
                                    </p:set>
                                    <p:animEffect transition="in" filter="wipe(left)">
                                      <p:cBhvr>
                                        <p:cTn id="17" dur="500"/>
                                        <p:tgtEl>
                                          <p:spTgt spid="3512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1236"/>
                                        </p:tgtEl>
                                        <p:attrNameLst>
                                          <p:attrName>style.visibility</p:attrName>
                                        </p:attrNameLst>
                                      </p:cBhvr>
                                      <p:to>
                                        <p:strVal val="visible"/>
                                      </p:to>
                                    </p:set>
                                    <p:animEffect transition="in" filter="wipe(left)">
                                      <p:cBhvr>
                                        <p:cTn id="22" dur="500"/>
                                        <p:tgtEl>
                                          <p:spTgt spid="35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1234" grpId="0"/>
      <p:bldP spid="351235" grpId="0"/>
      <p:bldP spid="35123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84" name="Picture 20" descr="C:\Users\lsy\Desktop\Picture3.png"/>
          <p:cNvPicPr>
            <a:picLocks noChangeAspect="1"/>
          </p:cNvPicPr>
          <p:nvPr/>
        </p:nvPicPr>
        <p:blipFill>
          <a:blip r:embed="rId2"/>
          <a:stretch>
            <a:fillRect/>
          </a:stretch>
        </p:blipFill>
        <p:spPr>
          <a:xfrm>
            <a:off x="285750" y="4946650"/>
            <a:ext cx="7165975" cy="1868488"/>
          </a:xfrm>
          <a:prstGeom prst="rect">
            <a:avLst/>
          </a:prstGeom>
          <a:noFill/>
          <a:ln w="9525">
            <a:noFill/>
          </a:ln>
        </p:spPr>
      </p:pic>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爱因斯坦关系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155652" name="Group 5"/>
          <p:cNvGrpSpPr/>
          <p:nvPr/>
        </p:nvGrpSpPr>
        <p:grpSpPr>
          <a:xfrm>
            <a:off x="0" y="315913"/>
            <a:ext cx="7643813" cy="827087"/>
            <a:chOff x="0" y="315912"/>
            <a:chExt cx="7643834" cy="827072"/>
          </a:xfrm>
        </p:grpSpPr>
        <p:sp>
          <p:nvSpPr>
            <p:cNvPr id="155667" name="Oval 14"/>
            <p:cNvSpPr/>
            <p:nvPr/>
          </p:nvSpPr>
          <p:spPr>
            <a:xfrm>
              <a:off x="0" y="315912"/>
              <a:ext cx="7643834" cy="827072"/>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12660" name="Rectangle 15"/>
            <p:cNvSpPr>
              <a:spLocks noChangeArrowheads="1"/>
            </p:cNvSpPr>
            <p:nvPr/>
          </p:nvSpPr>
          <p:spPr bwMode="auto">
            <a:xfrm>
              <a:off x="285751" y="401635"/>
              <a:ext cx="7143770" cy="585776"/>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爱因斯坦关系</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(Einstein relationship)</a:t>
              </a:r>
              <a:endPar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51234" name="Object 2"/>
              <p:cNvSpPr txBox="1"/>
              <p:nvPr/>
            </p:nvSpPr>
            <p:spPr>
              <a:xfrm>
                <a:off x="285750" y="1071563"/>
                <a:ext cx="5726410" cy="9604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漂</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𝐽</m:t>
                              </m:r>
                            </m:e>
                          </m:acc>
                        </m:e>
                        <m:sub>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扩</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𝜀</m:t>
                          </m:r>
                        </m:e>
                      </m:acc>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num>
                        <m:den>
                          <m:r>
                            <a:rPr lang="zh-CN" altLang="en-US" sz="2400" i="1">
                              <a:solidFill>
                                <a:srgbClr val="000000"/>
                              </a:solidFill>
                              <a:latin typeface="Cambria Math" panose="02040503050406030204" pitchFamily="18" charset="0"/>
                              <a:ea typeface="+mn-ea"/>
                            </a:rPr>
                            <m:t>𝑑𝑥</m:t>
                          </m:r>
                        </m:den>
                      </m:f>
                    </m:oMath>
                  </m:oMathPara>
                </a14:m>
                <a:endParaRPr lang="zh-CN" altLang="en-US" sz="2400" dirty="0">
                  <a:latin typeface="+mn-ea"/>
                  <a:ea typeface="+mn-ea"/>
                </a:endParaRPr>
              </a:p>
            </p:txBody>
          </p:sp>
        </mc:Choice>
        <mc:Fallback xmlns="">
          <p:sp>
            <p:nvSpPr>
              <p:cNvPr id="351234" name="Object 2"/>
              <p:cNvSpPr txBox="1">
                <a:spLocks noRot="1" noChangeAspect="1" noMove="1" noResize="1" noEditPoints="1" noAdjustHandles="1" noChangeArrowheads="1" noChangeShapeType="1" noTextEdit="1"/>
              </p:cNvSpPr>
              <p:nvPr/>
            </p:nvSpPr>
            <p:spPr>
              <a:xfrm>
                <a:off x="285750" y="1071563"/>
                <a:ext cx="5726410" cy="960437"/>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236538" y="2071688"/>
                <a:ext cx="6203950" cy="9604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平衡条件下</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x</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𝜀</m:t>
                          </m:r>
                        </m:e>
                      </m:acc>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𝑞</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2" name="Object 2"/>
              <p:cNvSpPr txBox="1">
                <a:spLocks noRot="1" noChangeAspect="1" noMove="1" noResize="1" noEditPoints="1" noAdjustHandles="1" noChangeArrowheads="1" noChangeShapeType="1" noTextEdit="1"/>
              </p:cNvSpPr>
              <p:nvPr/>
            </p:nvSpPr>
            <p:spPr>
              <a:xfrm>
                <a:off x="236538" y="2071688"/>
                <a:ext cx="6203950" cy="96043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9060" name="Object 2"/>
              <p:cNvSpPr txBox="1"/>
              <p:nvPr/>
            </p:nvSpPr>
            <p:spPr>
              <a:xfrm>
                <a:off x="971600" y="3050388"/>
                <a:ext cx="3096344" cy="65549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𝑣</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𝑣</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𝑞𝑉</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latin typeface="+mn-ea"/>
                  <a:ea typeface="+mn-ea"/>
                </a:endParaRPr>
              </a:p>
            </p:txBody>
          </p:sp>
        </mc:Choice>
        <mc:Fallback xmlns="">
          <p:sp>
            <p:nvSpPr>
              <p:cNvPr id="429060" name="Object 2"/>
              <p:cNvSpPr txBox="1">
                <a:spLocks noRot="1" noChangeAspect="1" noMove="1" noResize="1" noEditPoints="1" noAdjustHandles="1" noChangeArrowheads="1" noChangeShapeType="1" noTextEdit="1"/>
              </p:cNvSpPr>
              <p:nvPr/>
            </p:nvSpPr>
            <p:spPr>
              <a:xfrm>
                <a:off x="971600" y="3050388"/>
                <a:ext cx="3096344" cy="655493"/>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4" name="Group 13"/>
          <p:cNvGrpSpPr/>
          <p:nvPr/>
        </p:nvGrpSpPr>
        <p:grpSpPr>
          <a:xfrm>
            <a:off x="7140575" y="600075"/>
            <a:ext cx="2003425" cy="2400300"/>
            <a:chOff x="3605" y="2054"/>
            <a:chExt cx="1093" cy="1512"/>
          </a:xfrm>
        </p:grpSpPr>
        <p:grpSp>
          <p:nvGrpSpPr>
            <p:cNvPr id="155662" name="Group 8"/>
            <p:cNvGrpSpPr/>
            <p:nvPr/>
          </p:nvGrpSpPr>
          <p:grpSpPr>
            <a:xfrm>
              <a:off x="3605" y="2342"/>
              <a:ext cx="1093" cy="1224"/>
              <a:chOff x="4241" y="1027"/>
              <a:chExt cx="1093" cy="1224"/>
            </a:xfrm>
          </p:grpSpPr>
          <p:pic>
            <p:nvPicPr>
              <p:cNvPr id="155664" name="Picture 18"/>
              <p:cNvPicPr>
                <a:picLocks noChangeAspect="1"/>
              </p:cNvPicPr>
              <p:nvPr/>
            </p:nvPicPr>
            <p:blipFill>
              <a:blip r:embed="rId6"/>
              <a:stretch>
                <a:fillRect/>
              </a:stretch>
            </p:blipFill>
            <p:spPr>
              <a:xfrm>
                <a:off x="4241" y="1027"/>
                <a:ext cx="1093" cy="1224"/>
              </a:xfrm>
              <a:prstGeom prst="rect">
                <a:avLst/>
              </a:prstGeom>
              <a:noFill/>
              <a:ln w="9525">
                <a:noFill/>
              </a:ln>
            </p:spPr>
          </p:pic>
          <p:sp>
            <p:nvSpPr>
              <p:cNvPr id="155665" name="Text Box 15"/>
              <p:cNvSpPr txBox="1"/>
              <p:nvPr/>
            </p:nvSpPr>
            <p:spPr>
              <a:xfrm>
                <a:off x="5062" y="1030"/>
                <a:ext cx="272" cy="10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宋体" panose="02010600030101010101" pitchFamily="2" charset="-122"/>
                  </a:rPr>
                  <a:t>掺杂不均匀</a:t>
                </a:r>
              </a:p>
            </p:txBody>
          </p:sp>
          <p:sp>
            <p:nvSpPr>
              <p:cNvPr id="155666" name="Text Box 16"/>
              <p:cNvSpPr txBox="1"/>
              <p:nvPr/>
            </p:nvSpPr>
            <p:spPr>
              <a:xfrm>
                <a:off x="4714" y="1130"/>
                <a:ext cx="363" cy="25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000" b="1" dirty="0">
                    <a:solidFill>
                      <a:srgbClr val="0E04D6"/>
                    </a:solidFill>
                    <a:latin typeface="Times New Roman" panose="02020603050405020304" pitchFamily="18" charset="0"/>
                    <a:cs typeface="Times New Roman" panose="02020603050405020304" pitchFamily="18" charset="0"/>
                  </a:rPr>
                  <a:t>P</a:t>
                </a:r>
                <a:r>
                  <a:rPr lang="zh-CN" altLang="en-US" sz="2000" b="1" dirty="0">
                    <a:solidFill>
                      <a:srgbClr val="0E04D6"/>
                    </a:solidFill>
                    <a:latin typeface="Times New Roman" panose="02020603050405020304" pitchFamily="18" charset="0"/>
                    <a:cs typeface="Times New Roman" panose="02020603050405020304" pitchFamily="18" charset="0"/>
                  </a:rPr>
                  <a:t>型</a:t>
                </a:r>
                <a:endParaRPr lang="zh-CN" altLang="en-US" sz="2000" b="1" dirty="0">
                  <a:solidFill>
                    <a:srgbClr val="0E04D6"/>
                  </a:solidFill>
                  <a:latin typeface="Times New Roman" panose="02020603050405020304" pitchFamily="18" charset="0"/>
                  <a:ea typeface="Times New Roman" panose="02020603050405020304" pitchFamily="18" charset="0"/>
                </a:endParaRPr>
              </a:p>
            </p:txBody>
          </p:sp>
        </p:grpSp>
        <p:sp>
          <p:nvSpPr>
            <p:cNvPr id="155663" name="Text Box 12"/>
            <p:cNvSpPr txBox="1"/>
            <p:nvPr/>
          </p:nvSpPr>
          <p:spPr>
            <a:xfrm>
              <a:off x="3657" y="2054"/>
              <a:ext cx="965" cy="44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FF0000"/>
                  </a:solidFill>
                  <a:latin typeface="Times New Roman" panose="02020603050405020304" pitchFamily="18" charset="0"/>
                  <a:ea typeface="楷体_GB2312" pitchFamily="49" charset="-122"/>
                </a:rPr>
                <a:t>0               V</a:t>
              </a:r>
            </a:p>
            <a:p>
              <a:pPr marL="0" lvl="0" indent="0" eaLnBrk="1" hangingPunct="1">
                <a:spcBef>
                  <a:spcPct val="0"/>
                </a:spcBef>
                <a:buNone/>
              </a:pPr>
              <a:r>
                <a:rPr lang="en-US" altLang="zh-CN" sz="2000" b="1" dirty="0">
                  <a:solidFill>
                    <a:srgbClr val="FF0000"/>
                  </a:solidFill>
                  <a:latin typeface="Times New Roman" panose="02020603050405020304" pitchFamily="18" charset="0"/>
                  <a:ea typeface="楷体_GB2312" pitchFamily="49" charset="-122"/>
                </a:rPr>
                <a:t>-                +</a:t>
              </a:r>
            </a:p>
          </p:txBody>
        </p:sp>
      </p:grpSp>
      <p:pic>
        <p:nvPicPr>
          <p:cNvPr id="16" name="Picture 35">
            <a:hlinkClick r:id="" action="ppaction://noaction"/>
          </p:cNvPr>
          <p:cNvPicPr>
            <a:picLocks noChangeAspect="1"/>
          </p:cNvPicPr>
          <p:nvPr/>
        </p:nvPicPr>
        <p:blipFill>
          <a:blip r:embed="rId7"/>
          <a:stretch>
            <a:fillRect/>
          </a:stretch>
        </p:blipFill>
        <p:spPr>
          <a:xfrm>
            <a:off x="6929438" y="3071813"/>
            <a:ext cx="2214562" cy="1785937"/>
          </a:xfrm>
          <a:prstGeom prst="rect">
            <a:avLst/>
          </a:prstGeom>
          <a:noFill/>
          <a:ln w="9525">
            <a:noFill/>
          </a:ln>
        </p:spPr>
      </p:pic>
      <mc:AlternateContent xmlns:mc="http://schemas.openxmlformats.org/markup-compatibility/2006" xmlns:a14="http://schemas.microsoft.com/office/drawing/2010/main">
        <mc:Choice Requires="a14">
          <p:sp>
            <p:nvSpPr>
              <p:cNvPr id="429063" name="Object 4"/>
              <p:cNvSpPr txBox="1"/>
              <p:nvPr/>
            </p:nvSpPr>
            <p:spPr>
              <a:xfrm>
                <a:off x="4141787" y="3071813"/>
                <a:ext cx="2787651" cy="9937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200" i="1" smtClean="0">
                              <a:solidFill>
                                <a:srgbClr val="00B050"/>
                              </a:solidFill>
                              <a:latin typeface="Cambria Math" panose="02040503050406030204" pitchFamily="18" charset="0"/>
                              <a:ea typeface="+mn-ea"/>
                            </a:rPr>
                          </m:ctrlPr>
                        </m:fPr>
                        <m:num>
                          <m:r>
                            <a:rPr lang="zh-CN" altLang="en-US" sz="2200" i="1">
                              <a:solidFill>
                                <a:srgbClr val="00B050"/>
                              </a:solidFill>
                              <a:latin typeface="Cambria Math" panose="02040503050406030204" pitchFamily="18" charset="0"/>
                              <a:ea typeface="+mn-ea"/>
                            </a:rPr>
                            <m:t>𝑑</m:t>
                          </m:r>
                          <m:sSub>
                            <m:sSubPr>
                              <m:ctrlPr>
                                <a:rPr lang="zh-CN" altLang="en-US" sz="2200" i="1">
                                  <a:solidFill>
                                    <a:srgbClr val="00B050"/>
                                  </a:solidFill>
                                  <a:latin typeface="Cambria Math" panose="02040503050406030204" pitchFamily="18" charset="0"/>
                                  <a:ea typeface="+mn-ea"/>
                                </a:rPr>
                              </m:ctrlPr>
                            </m:sSubPr>
                            <m:e>
                              <m:r>
                                <a:rPr lang="zh-CN" altLang="en-US" sz="2200" i="1">
                                  <a:solidFill>
                                    <a:srgbClr val="00B050"/>
                                  </a:solidFill>
                                  <a:latin typeface="Cambria Math" panose="02040503050406030204" pitchFamily="18" charset="0"/>
                                  <a:ea typeface="+mn-ea"/>
                                </a:rPr>
                                <m:t>𝑝</m:t>
                              </m:r>
                            </m:e>
                            <m:sub>
                              <m:r>
                                <a:rPr lang="zh-CN" altLang="en-US" sz="2200" i="1">
                                  <a:solidFill>
                                    <a:srgbClr val="00B050"/>
                                  </a:solidFill>
                                  <a:latin typeface="Cambria Math" panose="02040503050406030204" pitchFamily="18" charset="0"/>
                                  <a:ea typeface="+mn-ea"/>
                                </a:rPr>
                                <m:t>0</m:t>
                              </m:r>
                            </m:sub>
                          </m:sSub>
                          <m:r>
                            <a:rPr lang="zh-CN" altLang="en-US" sz="2200" i="1">
                              <a:solidFill>
                                <a:srgbClr val="00B050"/>
                              </a:solidFill>
                              <a:latin typeface="Cambria Math" panose="02040503050406030204" pitchFamily="18" charset="0"/>
                              <a:ea typeface="+mn-ea"/>
                            </a:rPr>
                            <m:t>(</m:t>
                          </m:r>
                          <m:r>
                            <a:rPr lang="zh-CN" altLang="en-US" sz="2200" i="1">
                              <a:solidFill>
                                <a:srgbClr val="00B050"/>
                              </a:solidFill>
                              <a:latin typeface="Cambria Math" panose="02040503050406030204" pitchFamily="18" charset="0"/>
                              <a:ea typeface="+mn-ea"/>
                            </a:rPr>
                            <m:t>𝑥</m:t>
                          </m:r>
                          <m:r>
                            <a:rPr lang="zh-CN" altLang="en-US" sz="2200" i="1">
                              <a:solidFill>
                                <a:srgbClr val="00B050"/>
                              </a:solidFill>
                              <a:latin typeface="Cambria Math" panose="02040503050406030204" pitchFamily="18" charset="0"/>
                              <a:ea typeface="+mn-ea"/>
                            </a:rPr>
                            <m:t>)</m:t>
                          </m:r>
                        </m:num>
                        <m:den>
                          <m:r>
                            <a:rPr lang="zh-CN" altLang="en-US" sz="2200" i="1">
                              <a:solidFill>
                                <a:srgbClr val="00B050"/>
                              </a:solidFill>
                              <a:latin typeface="Cambria Math" panose="02040503050406030204" pitchFamily="18" charset="0"/>
                              <a:ea typeface="+mn-ea"/>
                            </a:rPr>
                            <m:t>𝑑𝑥</m:t>
                          </m:r>
                        </m:den>
                      </m:f>
                      <m:r>
                        <a:rPr lang="zh-CN" altLang="en-US" sz="2200" i="1">
                          <a:solidFill>
                            <a:srgbClr val="00B050"/>
                          </a:solidFill>
                          <a:latin typeface="Cambria Math" panose="02040503050406030204" pitchFamily="18" charset="0"/>
                          <a:ea typeface="+mn-ea"/>
                        </a:rPr>
                        <m:t>=</m:t>
                      </m:r>
                      <m:sSub>
                        <m:sSubPr>
                          <m:ctrlPr>
                            <a:rPr lang="zh-CN" altLang="en-US" sz="2200" i="1">
                              <a:solidFill>
                                <a:srgbClr val="00B050"/>
                              </a:solidFill>
                              <a:latin typeface="Cambria Math" panose="02040503050406030204" pitchFamily="18" charset="0"/>
                              <a:ea typeface="+mn-ea"/>
                            </a:rPr>
                          </m:ctrlPr>
                        </m:sSubPr>
                        <m:e>
                          <m:r>
                            <a:rPr lang="zh-CN" altLang="en-US" sz="2200" i="1">
                              <a:solidFill>
                                <a:srgbClr val="00B050"/>
                              </a:solidFill>
                              <a:latin typeface="Cambria Math" panose="02040503050406030204" pitchFamily="18" charset="0"/>
                              <a:ea typeface="+mn-ea"/>
                            </a:rPr>
                            <m:t>𝑝</m:t>
                          </m:r>
                        </m:e>
                        <m:sub>
                          <m:r>
                            <a:rPr lang="zh-CN" altLang="en-US" sz="2200" i="1">
                              <a:solidFill>
                                <a:srgbClr val="00B050"/>
                              </a:solidFill>
                              <a:latin typeface="Cambria Math" panose="02040503050406030204" pitchFamily="18" charset="0"/>
                              <a:ea typeface="+mn-ea"/>
                            </a:rPr>
                            <m:t>0</m:t>
                          </m:r>
                        </m:sub>
                      </m:sSub>
                      <m:r>
                        <a:rPr lang="zh-CN" altLang="en-US" sz="2200" i="1">
                          <a:solidFill>
                            <a:srgbClr val="00B050"/>
                          </a:solidFill>
                          <a:latin typeface="Cambria Math" panose="02040503050406030204" pitchFamily="18" charset="0"/>
                          <a:ea typeface="+mn-ea"/>
                        </a:rPr>
                        <m:t>(</m:t>
                      </m:r>
                      <m:r>
                        <a:rPr lang="zh-CN" altLang="en-US" sz="2200" i="1">
                          <a:solidFill>
                            <a:srgbClr val="00B050"/>
                          </a:solidFill>
                          <a:latin typeface="Cambria Math" panose="02040503050406030204" pitchFamily="18" charset="0"/>
                          <a:ea typeface="+mn-ea"/>
                        </a:rPr>
                        <m:t>𝑥</m:t>
                      </m:r>
                      <m:r>
                        <a:rPr lang="zh-CN" altLang="en-US" sz="2200" i="1">
                          <a:solidFill>
                            <a:srgbClr val="00B050"/>
                          </a:solidFill>
                          <a:latin typeface="Cambria Math" panose="02040503050406030204" pitchFamily="18" charset="0"/>
                          <a:ea typeface="+mn-ea"/>
                        </a:rPr>
                        <m:t>)</m:t>
                      </m:r>
                      <m:f>
                        <m:fPr>
                          <m:ctrlPr>
                            <a:rPr lang="zh-CN" altLang="en-US" sz="2200" i="1">
                              <a:solidFill>
                                <a:srgbClr val="00B050"/>
                              </a:solidFill>
                              <a:latin typeface="Cambria Math" panose="02040503050406030204" pitchFamily="18" charset="0"/>
                              <a:ea typeface="+mn-ea"/>
                            </a:rPr>
                          </m:ctrlPr>
                        </m:fPr>
                        <m:num>
                          <m:r>
                            <a:rPr lang="zh-CN" altLang="en-US" sz="2200" i="1">
                              <a:solidFill>
                                <a:srgbClr val="00B050"/>
                              </a:solidFill>
                              <a:latin typeface="Cambria Math" panose="02040503050406030204" pitchFamily="18" charset="0"/>
                              <a:ea typeface="+mn-ea"/>
                            </a:rPr>
                            <m:t>𝑞</m:t>
                          </m:r>
                          <m:acc>
                            <m:accPr>
                              <m:chr m:val="⃑"/>
                              <m:ctrlPr>
                                <a:rPr lang="zh-CN" altLang="en-US" sz="2200" i="1">
                                  <a:solidFill>
                                    <a:srgbClr val="00B050"/>
                                  </a:solidFill>
                                  <a:latin typeface="Cambria Math" panose="02040503050406030204" pitchFamily="18" charset="0"/>
                                  <a:ea typeface="+mn-ea"/>
                                </a:rPr>
                              </m:ctrlPr>
                            </m:accPr>
                            <m:e>
                              <m:r>
                                <a:rPr lang="zh-CN" altLang="en-US" sz="2200" i="1">
                                  <a:solidFill>
                                    <a:srgbClr val="00B050"/>
                                  </a:solidFill>
                                  <a:latin typeface="Cambria Math" panose="02040503050406030204" pitchFamily="18" charset="0"/>
                                  <a:ea typeface="+mn-ea"/>
                                </a:rPr>
                                <m:t>𝜀</m:t>
                              </m:r>
                            </m:e>
                          </m:acc>
                        </m:num>
                        <m:den>
                          <m:sSub>
                            <m:sSubPr>
                              <m:ctrlPr>
                                <a:rPr lang="zh-CN" altLang="en-US" sz="2200" i="1">
                                  <a:solidFill>
                                    <a:srgbClr val="00B050"/>
                                  </a:solidFill>
                                  <a:latin typeface="Cambria Math" panose="02040503050406030204" pitchFamily="18" charset="0"/>
                                  <a:ea typeface="+mn-ea"/>
                                </a:rPr>
                              </m:ctrlPr>
                            </m:sSubPr>
                            <m:e>
                              <m:r>
                                <a:rPr lang="zh-CN" altLang="en-US" sz="2200" i="1">
                                  <a:solidFill>
                                    <a:srgbClr val="00B050"/>
                                  </a:solidFill>
                                  <a:latin typeface="Cambria Math" panose="02040503050406030204" pitchFamily="18" charset="0"/>
                                  <a:ea typeface="+mn-ea"/>
                                </a:rPr>
                                <m:t>𝑘</m:t>
                              </m:r>
                            </m:e>
                            <m:sub>
                              <m:r>
                                <a:rPr lang="zh-CN" altLang="en-US" sz="2200" i="1">
                                  <a:solidFill>
                                    <a:srgbClr val="00B050"/>
                                  </a:solidFill>
                                  <a:latin typeface="Cambria Math" panose="02040503050406030204" pitchFamily="18" charset="0"/>
                                  <a:ea typeface="+mn-ea"/>
                                </a:rPr>
                                <m:t>0</m:t>
                              </m:r>
                            </m:sub>
                          </m:sSub>
                          <m:r>
                            <a:rPr lang="zh-CN" altLang="en-US" sz="2200" i="1">
                              <a:solidFill>
                                <a:srgbClr val="00B050"/>
                              </a:solidFill>
                              <a:latin typeface="Cambria Math" panose="02040503050406030204" pitchFamily="18" charset="0"/>
                              <a:ea typeface="+mn-ea"/>
                            </a:rPr>
                            <m:t>𝑇</m:t>
                          </m:r>
                        </m:den>
                      </m:f>
                    </m:oMath>
                  </m:oMathPara>
                </a14:m>
                <a:endParaRPr lang="zh-CN" altLang="en-US" sz="2200" dirty="0">
                  <a:latin typeface="+mn-ea"/>
                  <a:ea typeface="+mn-ea"/>
                </a:endParaRPr>
              </a:p>
            </p:txBody>
          </p:sp>
        </mc:Choice>
        <mc:Fallback xmlns="">
          <p:sp>
            <p:nvSpPr>
              <p:cNvPr id="429063" name="Object 4"/>
              <p:cNvSpPr txBox="1">
                <a:spLocks noRot="1" noChangeAspect="1" noMove="1" noResize="1" noEditPoints="1" noAdjustHandles="1" noChangeArrowheads="1" noChangeShapeType="1" noTextEdit="1"/>
              </p:cNvSpPr>
              <p:nvPr/>
            </p:nvSpPr>
            <p:spPr>
              <a:xfrm>
                <a:off x="4141787" y="3071813"/>
                <a:ext cx="2787651" cy="993775"/>
              </a:xfrm>
              <a:prstGeom prst="rect">
                <a:avLst/>
              </a:prstGeom>
              <a:blipFill>
                <a:blip r:embed="rId8"/>
                <a:stretch>
                  <a:fillRect/>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322ED059-C7DC-4BF9-9C40-2EAC3B20EA88}"/>
              </a:ext>
            </a:extLst>
          </p:cNvPr>
          <p:cNvGrpSpPr/>
          <p:nvPr/>
        </p:nvGrpSpPr>
        <p:grpSpPr>
          <a:xfrm>
            <a:off x="3454400" y="2801476"/>
            <a:ext cx="1549648" cy="2206248"/>
            <a:chOff x="3454400" y="2801476"/>
            <a:chExt cx="1549648" cy="2206248"/>
          </a:xfrm>
        </p:grpSpPr>
        <p:sp>
          <p:nvSpPr>
            <p:cNvPr id="18" name="AutoShape 15"/>
            <p:cNvSpPr>
              <a:spLocks noChangeArrowheads="1"/>
            </p:cNvSpPr>
            <p:nvPr/>
          </p:nvSpPr>
          <p:spPr bwMode="auto">
            <a:xfrm>
              <a:off x="3929063" y="2801476"/>
              <a:ext cx="255588" cy="1295400"/>
            </a:xfrm>
            <a:prstGeom prst="downArrow">
              <a:avLst>
                <a:gd name="adj1" fmla="val 50000"/>
                <a:gd name="adj2" fmla="val 81044"/>
              </a:avLst>
            </a:prstGeom>
            <a:solidFill>
              <a:srgbClr val="FFFF00"/>
            </a:solidFill>
            <a:ln w="9525">
              <a:solidFill>
                <a:srgbClr val="FFFF00"/>
              </a:solidFill>
              <a:miter lim="800000"/>
            </a:ln>
            <a:effectLst>
              <a:outerShdw blurRad="63500" sx="102000" sy="102000" algn="ctr" rotWithShape="0">
                <a:prstClr val="black">
                  <a:alpha val="40000"/>
                </a:prstClr>
              </a:outerShdw>
            </a:effectLst>
          </p:spPr>
          <p:txBody>
            <a:bodyPr vert="eaVert"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429071" name="Object 6"/>
                <p:cNvSpPr txBox="1"/>
                <p:nvPr/>
              </p:nvSpPr>
              <p:spPr>
                <a:xfrm>
                  <a:off x="3454400" y="4010774"/>
                  <a:ext cx="1549648" cy="9969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num>
                          <m:den>
                            <m:r>
                              <a:rPr lang="zh-CN" altLang="en-US" sz="2400" i="1">
                                <a:solidFill>
                                  <a:srgbClr val="000000"/>
                                </a:solidFill>
                                <a:latin typeface="Cambria Math" panose="02040503050406030204" pitchFamily="18" charset="0"/>
                                <a:ea typeface="+mn-ea"/>
                              </a:rPr>
                              <m:t>𝑞</m:t>
                            </m:r>
                          </m:den>
                        </m:f>
                      </m:oMath>
                    </m:oMathPara>
                  </a14:m>
                  <a:endParaRPr lang="zh-CN" altLang="en-US" sz="2400" dirty="0">
                    <a:latin typeface="+mn-ea"/>
                    <a:ea typeface="+mn-ea"/>
                  </a:endParaRPr>
                </a:p>
              </p:txBody>
            </p:sp>
          </mc:Choice>
          <mc:Fallback xmlns="">
            <p:sp>
              <p:nvSpPr>
                <p:cNvPr id="429071" name="Object 6"/>
                <p:cNvSpPr txBox="1">
                  <a:spLocks noRot="1" noChangeAspect="1" noMove="1" noResize="1" noEditPoints="1" noAdjustHandles="1" noChangeArrowheads="1" noChangeShapeType="1" noTextEdit="1"/>
                </p:cNvSpPr>
                <p:nvPr/>
              </p:nvSpPr>
              <p:spPr>
                <a:xfrm>
                  <a:off x="3454400" y="4010774"/>
                  <a:ext cx="1549648" cy="996950"/>
                </a:xfrm>
                <a:prstGeom prst="rect">
                  <a:avLst/>
                </a:prstGeom>
                <a:blipFill>
                  <a:blip r:embed="rId9"/>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9072" name="Object 7"/>
              <p:cNvSpPr txBox="1"/>
              <p:nvPr/>
            </p:nvSpPr>
            <p:spPr>
              <a:xfrm>
                <a:off x="261794" y="4010204"/>
                <a:ext cx="2668588" cy="9159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同理</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𝑛</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𝑛</m:t>
                              </m:r>
                            </m:sub>
                          </m:sSub>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num>
                        <m:den>
                          <m:r>
                            <a:rPr lang="zh-CN" altLang="en-US" sz="2400" i="1">
                              <a:solidFill>
                                <a:srgbClr val="000000"/>
                              </a:solidFill>
                              <a:latin typeface="Cambria Math" panose="02040503050406030204" pitchFamily="18" charset="0"/>
                              <a:ea typeface="+mn-ea"/>
                            </a:rPr>
                            <m:t>𝑞</m:t>
                          </m:r>
                        </m:den>
                      </m:f>
                    </m:oMath>
                  </m:oMathPara>
                </a14:m>
                <a:endParaRPr lang="zh-CN" altLang="en-US" sz="2400" dirty="0">
                  <a:latin typeface="+mn-ea"/>
                  <a:ea typeface="+mn-ea"/>
                </a:endParaRPr>
              </a:p>
            </p:txBody>
          </p:sp>
        </mc:Choice>
        <mc:Fallback xmlns="">
          <p:sp>
            <p:nvSpPr>
              <p:cNvPr id="429072" name="Object 7"/>
              <p:cNvSpPr txBox="1">
                <a:spLocks noRot="1" noChangeAspect="1" noMove="1" noResize="1" noEditPoints="1" noAdjustHandles="1" noChangeArrowheads="1" noChangeShapeType="1" noTextEdit="1"/>
              </p:cNvSpPr>
              <p:nvPr/>
            </p:nvSpPr>
            <p:spPr>
              <a:xfrm>
                <a:off x="261794" y="4010204"/>
                <a:ext cx="2668588" cy="915988"/>
              </a:xfrm>
              <a:prstGeom prst="rect">
                <a:avLst/>
              </a:prstGeom>
              <a:blipFill>
                <a:blip r:embed="rId10"/>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1234"/>
                                        </p:tgtEl>
                                        <p:attrNameLst>
                                          <p:attrName>style.visibility</p:attrName>
                                        </p:attrNameLst>
                                      </p:cBhvr>
                                      <p:to>
                                        <p:strVal val="visible"/>
                                      </p:to>
                                    </p:set>
                                    <p:animEffect transition="in" filter="wipe(left)">
                                      <p:cBhvr>
                                        <p:cTn id="7" dur="500"/>
                                        <p:tgtEl>
                                          <p:spTgt spid="351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29060"/>
                                        </p:tgtEl>
                                        <p:attrNameLst>
                                          <p:attrName>style.visibility</p:attrName>
                                        </p:attrNameLst>
                                      </p:cBhvr>
                                      <p:to>
                                        <p:strVal val="visible"/>
                                      </p:to>
                                    </p:set>
                                    <p:animEffect transition="in" filter="wipe(left)">
                                      <p:cBhvr>
                                        <p:cTn id="29" dur="500"/>
                                        <p:tgtEl>
                                          <p:spTgt spid="42906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9063"/>
                                        </p:tgtEl>
                                        <p:attrNameLst>
                                          <p:attrName>style.visibility</p:attrName>
                                        </p:attrNameLst>
                                      </p:cBhvr>
                                      <p:to>
                                        <p:strVal val="visible"/>
                                      </p:to>
                                    </p:set>
                                    <p:animEffect transition="in" filter="wipe(left)">
                                      <p:cBhvr>
                                        <p:cTn id="34" dur="500"/>
                                        <p:tgtEl>
                                          <p:spTgt spid="4290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9072"/>
                                        </p:tgtEl>
                                        <p:attrNameLst>
                                          <p:attrName>style.visibility</p:attrName>
                                        </p:attrNameLst>
                                      </p:cBhvr>
                                      <p:to>
                                        <p:strVal val="visible"/>
                                      </p:to>
                                    </p:set>
                                    <p:animEffect transition="in" filter="wipe(left)">
                                      <p:cBhvr>
                                        <p:cTn id="44" dur="500"/>
                                        <p:tgtEl>
                                          <p:spTgt spid="4290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6884"/>
                                        </p:tgtEl>
                                        <p:attrNameLst>
                                          <p:attrName>style.visibility</p:attrName>
                                        </p:attrNameLst>
                                      </p:cBhvr>
                                      <p:to>
                                        <p:strVal val="visible"/>
                                      </p:to>
                                    </p:set>
                                    <p:animEffect transition="in" filter="wipe(left)">
                                      <p:cBhvr>
                                        <p:cTn id="49" dur="500"/>
                                        <p:tgtEl>
                                          <p:spTgt spid="3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p:bldP spid="2" grpId="0"/>
      <p:bldP spid="429060" grpId="0"/>
      <p:bldP spid="429063" grpId="0"/>
      <p:bldP spid="42907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§4.4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漂移</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扩散：</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爱因斯坦关系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156675" name="Picture 2" descr="D33"/>
          <p:cNvPicPr>
            <a:picLocks noChangeAspect="1"/>
          </p:cNvPicPr>
          <p:nvPr/>
        </p:nvPicPr>
        <p:blipFill>
          <a:blip r:embed="rId2"/>
          <a:stretch>
            <a:fillRect/>
          </a:stretch>
        </p:blipFill>
        <p:spPr>
          <a:xfrm>
            <a:off x="71438" y="4429125"/>
            <a:ext cx="6858000" cy="2071688"/>
          </a:xfrm>
          <a:prstGeom prst="rect">
            <a:avLst/>
          </a:prstGeom>
          <a:noFill/>
          <a:ln w="9525">
            <a:noFill/>
          </a:ln>
        </p:spPr>
      </p:pic>
      <p:pic>
        <p:nvPicPr>
          <p:cNvPr id="156676" name="Picture 3"/>
          <p:cNvPicPr>
            <a:picLocks noChangeAspect="1"/>
          </p:cNvPicPr>
          <p:nvPr/>
        </p:nvPicPr>
        <p:blipFill>
          <a:blip r:embed="rId3"/>
          <a:stretch>
            <a:fillRect/>
          </a:stretch>
        </p:blipFill>
        <p:spPr>
          <a:xfrm>
            <a:off x="65088" y="1214438"/>
            <a:ext cx="6842125" cy="2428875"/>
          </a:xfrm>
          <a:prstGeom prst="rect">
            <a:avLst/>
          </a:prstGeom>
          <a:noFill/>
          <a:ln w="9525">
            <a:noFill/>
          </a:ln>
        </p:spPr>
      </p:pic>
      <p:sp>
        <p:nvSpPr>
          <p:cNvPr id="5" name="TextBox 7"/>
          <p:cNvSpPr txBox="1"/>
          <p:nvPr/>
        </p:nvSpPr>
        <p:spPr>
          <a:xfrm>
            <a:off x="539750" y="692150"/>
            <a:ext cx="110331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latin typeface="Times New Roman" panose="02020603050405020304" pitchFamily="18" charset="0"/>
                <a:cs typeface="Times New Roman" panose="02020603050405020304" pitchFamily="18" charset="0"/>
              </a:rPr>
              <a:t>p</a:t>
            </a:r>
            <a:r>
              <a:rPr lang="zh-CN" altLang="en-US" sz="2400" b="1" dirty="0">
                <a:latin typeface="Times New Roman" panose="02020603050405020304" pitchFamily="18" charset="0"/>
                <a:cs typeface="Times New Roman" panose="02020603050405020304" pitchFamily="18" charset="0"/>
              </a:rPr>
              <a:t>型</a:t>
            </a:r>
            <a:endParaRPr lang="zh-CN" altLang="en-US" sz="2400" b="1" dirty="0">
              <a:latin typeface="Times New Roman" panose="02020603050405020304" pitchFamily="18" charset="0"/>
              <a:ea typeface="Times New Roman" panose="02020603050405020304" pitchFamily="18" charset="0"/>
            </a:endParaRPr>
          </a:p>
        </p:txBody>
      </p:sp>
      <p:sp>
        <p:nvSpPr>
          <p:cNvPr id="156678" name="TextBox 8"/>
          <p:cNvSpPr txBox="1"/>
          <p:nvPr/>
        </p:nvSpPr>
        <p:spPr>
          <a:xfrm>
            <a:off x="539750" y="3789363"/>
            <a:ext cx="10318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latin typeface="Times New Roman" panose="02020603050405020304" pitchFamily="18" charset="0"/>
                <a:cs typeface="Times New Roman" panose="02020603050405020304" pitchFamily="18" charset="0"/>
              </a:rPr>
              <a:t>n</a:t>
            </a:r>
            <a:r>
              <a:rPr lang="zh-CN" altLang="en-US" sz="2400" b="1" dirty="0">
                <a:latin typeface="Times New Roman" panose="02020603050405020304" pitchFamily="18" charset="0"/>
                <a:cs typeface="Times New Roman" panose="02020603050405020304" pitchFamily="18" charset="0"/>
              </a:rPr>
              <a:t>型</a:t>
            </a:r>
            <a:endParaRPr lang="zh-CN" altLang="en-US" sz="2400" b="1" dirty="0">
              <a:latin typeface="Times New Roman" panose="02020603050405020304" pitchFamily="18" charset="0"/>
              <a:ea typeface="Times New Roman" panose="02020603050405020304" pitchFamily="18" charset="0"/>
            </a:endParaRPr>
          </a:p>
        </p:txBody>
      </p:sp>
      <p:pic>
        <p:nvPicPr>
          <p:cNvPr id="12" name="Picture 21"/>
          <p:cNvPicPr>
            <a:picLocks noChangeAspect="1"/>
          </p:cNvPicPr>
          <p:nvPr/>
        </p:nvPicPr>
        <p:blipFill>
          <a:blip r:embed="rId4"/>
          <a:stretch>
            <a:fillRect/>
          </a:stretch>
        </p:blipFill>
        <p:spPr>
          <a:xfrm>
            <a:off x="7143750" y="428625"/>
            <a:ext cx="1223963" cy="730250"/>
          </a:xfrm>
          <a:prstGeom prst="rect">
            <a:avLst/>
          </a:prstGeom>
          <a:noFill/>
          <a:ln w="9525">
            <a:noFill/>
          </a:ln>
        </p:spPr>
      </p:pic>
      <mc:AlternateContent xmlns:mc="http://schemas.openxmlformats.org/markup-compatibility/2006" xmlns:a14="http://schemas.microsoft.com/office/drawing/2010/main">
        <mc:Choice Requires="a14">
          <p:sp>
            <p:nvSpPr>
              <p:cNvPr id="15" name="Object 6"/>
              <p:cNvSpPr txBox="1"/>
              <p:nvPr/>
            </p:nvSpPr>
            <p:spPr>
              <a:xfrm>
                <a:off x="2160588" y="571500"/>
                <a:ext cx="2627436" cy="6127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𝐽</m:t>
                          </m:r>
                        </m:e>
                        <m:sub>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漂</m:t>
                          </m:r>
                        </m:sub>
                      </m:sSub>
                      <m:r>
                        <a:rPr lang="zh-CN" altLang="en-US" sz="2400" i="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𝐽</m:t>
                          </m:r>
                        </m:e>
                        <m:sub>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扩</m:t>
                          </m:r>
                        </m:sub>
                      </m:sSub>
                      <m:r>
                        <a:rPr lang="zh-CN" altLang="en-US" sz="2400" i="1">
                          <a:solidFill>
                            <a:srgbClr val="000000"/>
                          </a:solidFill>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15" name="Object 6"/>
              <p:cNvSpPr txBox="1">
                <a:spLocks noRot="1" noChangeAspect="1" noMove="1" noResize="1" noEditPoints="1" noAdjustHandles="1" noChangeArrowheads="1" noChangeShapeType="1" noTextEdit="1"/>
              </p:cNvSpPr>
              <p:nvPr/>
            </p:nvSpPr>
            <p:spPr>
              <a:xfrm>
                <a:off x="2160588" y="571500"/>
                <a:ext cx="2627436" cy="612775"/>
              </a:xfrm>
              <a:prstGeom prst="rect">
                <a:avLst/>
              </a:prstGeom>
              <a:blipFill>
                <a:blip r:embed="rId5"/>
                <a:stretch>
                  <a:fillRect l="-1624" b="-7000"/>
                </a:stretch>
              </a:blipFill>
              <a:ln w="38100">
                <a:noFill/>
                <a:miter/>
              </a:ln>
            </p:spPr>
            <p:txBody>
              <a:bodyPr/>
              <a:lstStyle/>
              <a:p>
                <a:r>
                  <a:rPr lang="zh-CN" altLang="en-US">
                    <a:noFill/>
                  </a:rPr>
                  <a:t> </a:t>
                </a:r>
              </a:p>
            </p:txBody>
          </p:sp>
        </mc:Fallback>
      </mc:AlternateContent>
      <p:grpSp>
        <p:nvGrpSpPr>
          <p:cNvPr id="156681" name="Group 13"/>
          <p:cNvGrpSpPr/>
          <p:nvPr/>
        </p:nvGrpSpPr>
        <p:grpSpPr>
          <a:xfrm>
            <a:off x="7069138" y="1071563"/>
            <a:ext cx="2003425" cy="2400300"/>
            <a:chOff x="3605" y="2054"/>
            <a:chExt cx="1093" cy="1512"/>
          </a:xfrm>
        </p:grpSpPr>
        <p:grpSp>
          <p:nvGrpSpPr>
            <p:cNvPr id="156683" name="Group 8"/>
            <p:cNvGrpSpPr/>
            <p:nvPr/>
          </p:nvGrpSpPr>
          <p:grpSpPr>
            <a:xfrm>
              <a:off x="3605" y="2342"/>
              <a:ext cx="1093" cy="1224"/>
              <a:chOff x="4241" y="1027"/>
              <a:chExt cx="1093" cy="1224"/>
            </a:xfrm>
          </p:grpSpPr>
          <p:pic>
            <p:nvPicPr>
              <p:cNvPr id="156685" name="Picture 18"/>
              <p:cNvPicPr>
                <a:picLocks noChangeAspect="1"/>
              </p:cNvPicPr>
              <p:nvPr/>
            </p:nvPicPr>
            <p:blipFill>
              <a:blip r:embed="rId6"/>
              <a:stretch>
                <a:fillRect/>
              </a:stretch>
            </p:blipFill>
            <p:spPr>
              <a:xfrm>
                <a:off x="4241" y="1027"/>
                <a:ext cx="1093" cy="1224"/>
              </a:xfrm>
              <a:prstGeom prst="rect">
                <a:avLst/>
              </a:prstGeom>
              <a:noFill/>
              <a:ln w="9525">
                <a:noFill/>
              </a:ln>
            </p:spPr>
          </p:pic>
          <p:sp>
            <p:nvSpPr>
              <p:cNvPr id="156686" name="Text Box 15"/>
              <p:cNvSpPr txBox="1"/>
              <p:nvPr/>
            </p:nvSpPr>
            <p:spPr>
              <a:xfrm>
                <a:off x="5062" y="1030"/>
                <a:ext cx="272" cy="10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宋体" panose="02010600030101010101" pitchFamily="2" charset="-122"/>
                  </a:rPr>
                  <a:t>掺杂不均匀</a:t>
                </a:r>
              </a:p>
            </p:txBody>
          </p:sp>
          <p:sp>
            <p:nvSpPr>
              <p:cNvPr id="156687" name="Text Box 16"/>
              <p:cNvSpPr txBox="1"/>
              <p:nvPr/>
            </p:nvSpPr>
            <p:spPr>
              <a:xfrm>
                <a:off x="4714" y="1130"/>
                <a:ext cx="363" cy="25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000" b="1" dirty="0">
                    <a:solidFill>
                      <a:srgbClr val="0E04D6"/>
                    </a:solidFill>
                    <a:latin typeface="Times New Roman" panose="02020603050405020304" pitchFamily="18" charset="0"/>
                    <a:cs typeface="Times New Roman" panose="02020603050405020304" pitchFamily="18" charset="0"/>
                  </a:rPr>
                  <a:t>P</a:t>
                </a:r>
                <a:r>
                  <a:rPr lang="zh-CN" altLang="en-US" sz="2000" b="1" dirty="0">
                    <a:solidFill>
                      <a:srgbClr val="0E04D6"/>
                    </a:solidFill>
                    <a:latin typeface="Times New Roman" panose="02020603050405020304" pitchFamily="18" charset="0"/>
                    <a:cs typeface="Times New Roman" panose="02020603050405020304" pitchFamily="18" charset="0"/>
                  </a:rPr>
                  <a:t>型</a:t>
                </a:r>
                <a:endParaRPr lang="zh-CN" altLang="en-US" sz="2000" b="1" dirty="0">
                  <a:solidFill>
                    <a:srgbClr val="0E04D6"/>
                  </a:solidFill>
                  <a:latin typeface="Times New Roman" panose="02020603050405020304" pitchFamily="18" charset="0"/>
                  <a:ea typeface="Times New Roman" panose="02020603050405020304" pitchFamily="18" charset="0"/>
                </a:endParaRPr>
              </a:p>
            </p:txBody>
          </p:sp>
        </p:grpSp>
        <p:sp>
          <p:nvSpPr>
            <p:cNvPr id="156684" name="Text Box 12"/>
            <p:cNvSpPr txBox="1"/>
            <p:nvPr/>
          </p:nvSpPr>
          <p:spPr>
            <a:xfrm>
              <a:off x="3657" y="2054"/>
              <a:ext cx="965" cy="44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FF0000"/>
                  </a:solidFill>
                  <a:latin typeface="Times New Roman" panose="02020603050405020304" pitchFamily="18" charset="0"/>
                  <a:ea typeface="楷体_GB2312" pitchFamily="49" charset="-122"/>
                </a:rPr>
                <a:t>0               V</a:t>
              </a:r>
            </a:p>
            <a:p>
              <a:pPr marL="0" lvl="0" indent="0" eaLnBrk="1" hangingPunct="1">
                <a:spcBef>
                  <a:spcPct val="0"/>
                </a:spcBef>
                <a:buNone/>
              </a:pPr>
              <a:r>
                <a:rPr lang="en-US" altLang="zh-CN" sz="2000" b="1" dirty="0">
                  <a:solidFill>
                    <a:srgbClr val="FF0000"/>
                  </a:solidFill>
                  <a:latin typeface="Times New Roman" panose="02020603050405020304" pitchFamily="18" charset="0"/>
                  <a:ea typeface="楷体_GB2312" pitchFamily="49" charset="-122"/>
                </a:rPr>
                <a:t>-                +</a:t>
              </a:r>
            </a:p>
          </p:txBody>
        </p:sp>
      </p:grpSp>
      <p:pic>
        <p:nvPicPr>
          <p:cNvPr id="14" name="Picture 19"/>
          <p:cNvPicPr>
            <a:picLocks noChangeAspect="1"/>
          </p:cNvPicPr>
          <p:nvPr/>
        </p:nvPicPr>
        <p:blipFill>
          <a:blip r:embed="rId7"/>
          <a:stretch>
            <a:fillRect/>
          </a:stretch>
        </p:blipFill>
        <p:spPr>
          <a:xfrm>
            <a:off x="7286625" y="3186113"/>
            <a:ext cx="1079500" cy="8143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mn-ea"/>
                <a:ea typeface="+mn-ea"/>
                <a:cs typeface="+mn-cs"/>
              </a:rPr>
              <a:t>第四章 半导体电流理论：</a:t>
            </a:r>
            <a:r>
              <a:rPr kumimoji="1" lang="en-US" altLang="zh-CN" sz="1600" kern="1200" cap="none" spc="0" normalizeH="0" baseline="0" noProof="0" dirty="0">
                <a:latin typeface="+mn-ea"/>
                <a:ea typeface="+mn-ea"/>
                <a:cs typeface="Times New Roman" panose="02020603050405020304" pitchFamily="18" charset="0"/>
              </a:rPr>
              <a:t>§4.1 </a:t>
            </a:r>
            <a:r>
              <a:rPr kumimoji="1" lang="zh-CN" altLang="en-US" sz="1600" kern="1200" cap="none" spc="0" normalizeH="0" baseline="0" noProof="0" dirty="0">
                <a:latin typeface="+mn-ea"/>
                <a:ea typeface="+mn-ea"/>
                <a:cs typeface="+mn-cs"/>
              </a:rPr>
              <a:t>半导体常识</a:t>
            </a:r>
          </a:p>
        </p:txBody>
      </p:sp>
      <p:sp>
        <p:nvSpPr>
          <p:cNvPr id="18435"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43364"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43365" name="Rectangle 12"/>
          <p:cNvSpPr>
            <a:spLocks noChangeArrowheads="1"/>
          </p:cNvSpPr>
          <p:nvPr/>
        </p:nvSpPr>
        <p:spPr bwMode="auto">
          <a:xfrm>
            <a:off x="2286000" y="2660650"/>
            <a:ext cx="4373563"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两种载流子</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(carrier)</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43366" name="Rectangle 14"/>
          <p:cNvSpPr>
            <a:spLocks noChangeArrowheads="1"/>
          </p:cNvSpPr>
          <p:nvPr/>
        </p:nvSpPr>
        <p:spPr bwMode="auto">
          <a:xfrm>
            <a:off x="2286000" y="4489450"/>
            <a:ext cx="3643313"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载流子的浓度</a:t>
            </a:r>
          </a:p>
        </p:txBody>
      </p:sp>
      <p:sp>
        <p:nvSpPr>
          <p:cNvPr id="143367" name="Rectangle 15"/>
          <p:cNvSpPr>
            <a:spLocks noChangeArrowheads="1"/>
          </p:cNvSpPr>
          <p:nvPr/>
        </p:nvSpPr>
        <p:spPr bwMode="auto">
          <a:xfrm>
            <a:off x="2286000" y="3579813"/>
            <a:ext cx="4446588"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载流子分布的影响因素</a:t>
            </a:r>
          </a:p>
        </p:txBody>
      </p:sp>
      <p:sp>
        <p:nvSpPr>
          <p:cNvPr id="8" name="Left Brace 7"/>
          <p:cNvSpPr/>
          <p:nvPr/>
        </p:nvSpPr>
        <p:spPr bwMode="auto">
          <a:xfrm>
            <a:off x="6296025" y="3225800"/>
            <a:ext cx="363538" cy="1263650"/>
          </a:xfrm>
          <a:prstGeom prst="leftBrace">
            <a:avLst>
              <a:gd name="adj1" fmla="val 8321"/>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6588125" y="2952750"/>
            <a:ext cx="2016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费米统计</a:t>
            </a:r>
          </a:p>
        </p:txBody>
      </p:sp>
      <p:sp>
        <p:nvSpPr>
          <p:cNvPr id="10" name="Rectangle 9"/>
          <p:cNvSpPr>
            <a:spLocks noChangeArrowheads="1"/>
          </p:cNvSpPr>
          <p:nvPr/>
        </p:nvSpPr>
        <p:spPr bwMode="auto">
          <a:xfrm>
            <a:off x="6588125" y="3616325"/>
            <a:ext cx="2016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费米能级</a:t>
            </a:r>
          </a:p>
        </p:txBody>
      </p:sp>
      <p:sp>
        <p:nvSpPr>
          <p:cNvPr id="11" name="Rectangle 10"/>
          <p:cNvSpPr>
            <a:spLocks noChangeArrowheads="1"/>
          </p:cNvSpPr>
          <p:nvPr/>
        </p:nvSpPr>
        <p:spPr bwMode="auto">
          <a:xfrm>
            <a:off x="6588125" y="4259263"/>
            <a:ext cx="2376488"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态密度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157699"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66916"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66917" name="Rectangle 5"/>
          <p:cNvSpPr>
            <a:spLocks noChangeArrowheads="1"/>
          </p:cNvSpPr>
          <p:nvPr/>
        </p:nvSpPr>
        <p:spPr bwMode="auto">
          <a:xfrm>
            <a:off x="1466850" y="37877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扩散</a:t>
            </a:r>
          </a:p>
        </p:txBody>
      </p:sp>
      <p:sp>
        <p:nvSpPr>
          <p:cNvPr id="166918"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166919"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8" name="Rectangle 5"/>
          <p:cNvSpPr>
            <a:spLocks noChangeArrowheads="1"/>
          </p:cNvSpPr>
          <p:nvPr/>
        </p:nvSpPr>
        <p:spPr bwMode="auto">
          <a:xfrm>
            <a:off x="1468438" y="4513263"/>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§4.5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连续性运动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8"/>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3" name="Text Box 3"/>
          <p:cNvSpPr txBox="1"/>
          <p:nvPr/>
        </p:nvSpPr>
        <p:spPr>
          <a:xfrm>
            <a:off x="71438" y="428625"/>
            <a:ext cx="6429375" cy="9540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FF0066"/>
                </a:solidFill>
                <a:latin typeface="宋体" panose="02010600030101010101" pitchFamily="2" charset="-122"/>
              </a:rPr>
              <a:t>扩散、漂移、复合、产生等同时存在时，且非稳态下，少数载流子的运动方程。</a:t>
            </a:r>
          </a:p>
        </p:txBody>
      </p:sp>
      <p:grpSp>
        <p:nvGrpSpPr>
          <p:cNvPr id="4" name="Group 5"/>
          <p:cNvGrpSpPr/>
          <p:nvPr/>
        </p:nvGrpSpPr>
        <p:grpSpPr>
          <a:xfrm>
            <a:off x="6086475" y="846138"/>
            <a:ext cx="2914650" cy="1582737"/>
            <a:chOff x="3179" y="834"/>
            <a:chExt cx="1765" cy="960"/>
          </a:xfrm>
        </p:grpSpPr>
        <p:sp>
          <p:nvSpPr>
            <p:cNvPr id="158734" name="Line 6"/>
            <p:cNvSpPr/>
            <p:nvPr/>
          </p:nvSpPr>
          <p:spPr>
            <a:xfrm>
              <a:off x="3969" y="1026"/>
              <a:ext cx="720" cy="0"/>
            </a:xfrm>
            <a:prstGeom prst="line">
              <a:avLst/>
            </a:prstGeom>
            <a:ln w="9525" cap="flat" cmpd="sng">
              <a:solidFill>
                <a:schemeClr val="tx1"/>
              </a:solidFill>
              <a:prstDash val="solid"/>
              <a:headEnd type="none" w="med" len="med"/>
              <a:tailEnd type="triangle" w="med" len="med"/>
            </a:ln>
          </p:spPr>
        </p:sp>
        <p:grpSp>
          <p:nvGrpSpPr>
            <p:cNvPr id="158735" name="Group 7"/>
            <p:cNvGrpSpPr/>
            <p:nvPr/>
          </p:nvGrpSpPr>
          <p:grpSpPr>
            <a:xfrm>
              <a:off x="3179" y="834"/>
              <a:ext cx="1765" cy="960"/>
              <a:chOff x="3179" y="816"/>
              <a:chExt cx="1765" cy="960"/>
            </a:xfrm>
          </p:grpSpPr>
          <p:sp>
            <p:nvSpPr>
              <p:cNvPr id="158737" name="Text Box 8"/>
              <p:cNvSpPr txBox="1"/>
              <p:nvPr/>
            </p:nvSpPr>
            <p:spPr>
              <a:xfrm>
                <a:off x="4656" y="816"/>
                <a:ext cx="240" cy="3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latin typeface="Times New Roman" panose="02020603050405020304" pitchFamily="18" charset="0"/>
                    <a:ea typeface="楷体_GB2312" pitchFamily="49" charset="-122"/>
                  </a:rPr>
                  <a:t>ε</a:t>
                </a:r>
              </a:p>
            </p:txBody>
          </p:sp>
          <p:sp>
            <p:nvSpPr>
              <p:cNvPr id="158738" name="Rectangle 9"/>
              <p:cNvSpPr/>
              <p:nvPr/>
            </p:nvSpPr>
            <p:spPr>
              <a:xfrm>
                <a:off x="3792" y="1104"/>
                <a:ext cx="1152" cy="672"/>
              </a:xfrm>
              <a:prstGeom prst="rect">
                <a:avLst/>
              </a:prstGeom>
              <a:solidFill>
                <a:srgbClr val="CCCC00"/>
              </a:solidFill>
              <a:ln w="9525" cap="flat" cmpd="sng">
                <a:solidFill>
                  <a:srgbClr val="CC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zh-CN" sz="2800" b="1" dirty="0">
                  <a:solidFill>
                    <a:srgbClr val="CCCC00"/>
                  </a:solidFill>
                  <a:latin typeface="Times New Roman" panose="02020603050405020304" pitchFamily="18" charset="0"/>
                  <a:ea typeface="仿宋_GB2312" pitchFamily="49" charset="-122"/>
                </a:endParaRPr>
              </a:p>
            </p:txBody>
          </p:sp>
          <p:sp>
            <p:nvSpPr>
              <p:cNvPr id="158739" name="Line 10"/>
              <p:cNvSpPr/>
              <p:nvPr/>
            </p:nvSpPr>
            <p:spPr>
              <a:xfrm>
                <a:off x="3456" y="1296"/>
                <a:ext cx="336" cy="0"/>
              </a:xfrm>
              <a:prstGeom prst="line">
                <a:avLst/>
              </a:prstGeom>
              <a:ln w="9525" cap="flat" cmpd="sng">
                <a:solidFill>
                  <a:schemeClr val="tx1"/>
                </a:solidFill>
                <a:prstDash val="solid"/>
                <a:headEnd type="none" w="med" len="med"/>
                <a:tailEnd type="triangle" w="med" len="med"/>
              </a:ln>
            </p:spPr>
          </p:sp>
          <p:sp>
            <p:nvSpPr>
              <p:cNvPr id="158740" name="Line 11"/>
              <p:cNvSpPr/>
              <p:nvPr/>
            </p:nvSpPr>
            <p:spPr>
              <a:xfrm>
                <a:off x="3456" y="1440"/>
                <a:ext cx="336" cy="0"/>
              </a:xfrm>
              <a:prstGeom prst="line">
                <a:avLst/>
              </a:prstGeom>
              <a:ln w="9525" cap="flat" cmpd="sng">
                <a:solidFill>
                  <a:schemeClr val="tx1"/>
                </a:solidFill>
                <a:prstDash val="solid"/>
                <a:headEnd type="none" w="med" len="med"/>
                <a:tailEnd type="triangle" w="med" len="med"/>
              </a:ln>
            </p:spPr>
          </p:sp>
          <p:sp>
            <p:nvSpPr>
              <p:cNvPr id="158741" name="Line 12"/>
              <p:cNvSpPr/>
              <p:nvPr/>
            </p:nvSpPr>
            <p:spPr>
              <a:xfrm>
                <a:off x="3456" y="1584"/>
                <a:ext cx="336" cy="0"/>
              </a:xfrm>
              <a:prstGeom prst="line">
                <a:avLst/>
              </a:prstGeom>
              <a:ln w="9525" cap="flat" cmpd="sng">
                <a:solidFill>
                  <a:schemeClr val="tx1"/>
                </a:solidFill>
                <a:prstDash val="solid"/>
                <a:headEnd type="none" w="med" len="med"/>
                <a:tailEnd type="triangle" w="med" len="med"/>
              </a:ln>
            </p:spPr>
          </p:sp>
          <p:sp>
            <p:nvSpPr>
              <p:cNvPr id="158742" name="Line 13"/>
              <p:cNvSpPr/>
              <p:nvPr/>
            </p:nvSpPr>
            <p:spPr>
              <a:xfrm>
                <a:off x="3456" y="1680"/>
                <a:ext cx="336" cy="0"/>
              </a:xfrm>
              <a:prstGeom prst="line">
                <a:avLst/>
              </a:prstGeom>
              <a:ln w="9525" cap="flat" cmpd="sng">
                <a:solidFill>
                  <a:schemeClr val="tx1"/>
                </a:solidFill>
                <a:prstDash val="solid"/>
                <a:headEnd type="none" w="med" len="med"/>
                <a:tailEnd type="triangle" w="med" len="med"/>
              </a:ln>
            </p:spPr>
          </p:sp>
          <p:sp>
            <p:nvSpPr>
              <p:cNvPr id="114711" name="Text Box 14"/>
              <p:cNvSpPr txBox="1">
                <a:spLocks noChangeArrowheads="1"/>
              </p:cNvSpPr>
              <p:nvPr/>
            </p:nvSpPr>
            <p:spPr bwMode="auto">
              <a:xfrm>
                <a:off x="3179" y="1248"/>
                <a:ext cx="335" cy="480"/>
              </a:xfrm>
              <a:prstGeom prst="rect">
                <a:avLst/>
              </a:prstGeom>
              <a:noFill/>
              <a:ln>
                <a:noFill/>
              </a:ln>
            </p:spPr>
            <p:txBody>
              <a:bodyPr vert="eaVert">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光照</a:t>
                </a:r>
              </a:p>
            </p:txBody>
          </p:sp>
        </p:grpSp>
        <p:sp>
          <p:nvSpPr>
            <p:cNvPr id="158736" name="Line 15"/>
            <p:cNvSpPr/>
            <p:nvPr/>
          </p:nvSpPr>
          <p:spPr>
            <a:xfrm>
              <a:off x="4708" y="921"/>
              <a:ext cx="96" cy="0"/>
            </a:xfrm>
            <a:prstGeom prst="line">
              <a:avLst/>
            </a:prstGeom>
            <a:ln w="9525" cap="flat" cmpd="sng">
              <a:solidFill>
                <a:schemeClr val="tx1"/>
              </a:solidFill>
              <a:prstDash val="solid"/>
              <a:headEnd type="none" w="med" len="med"/>
              <a:tailEnd type="triangle" w="med" len="med"/>
            </a:ln>
          </p:spPr>
        </p:sp>
      </p:grpSp>
      <p:pic>
        <p:nvPicPr>
          <p:cNvPr id="15" name="Picture 21" descr="D34"/>
          <p:cNvPicPr>
            <a:picLocks noChangeAspect="1"/>
          </p:cNvPicPr>
          <p:nvPr/>
        </p:nvPicPr>
        <p:blipFill>
          <a:blip r:embed="rId2"/>
          <a:stretch>
            <a:fillRect/>
          </a:stretch>
        </p:blipFill>
        <p:spPr>
          <a:xfrm>
            <a:off x="5580112" y="3000375"/>
            <a:ext cx="3529012" cy="1485900"/>
          </a:xfrm>
          <a:prstGeom prst="rect">
            <a:avLst/>
          </a:prstGeom>
          <a:noFill/>
          <a:ln w="9525">
            <a:noFill/>
          </a:ln>
        </p:spPr>
      </p:pic>
      <mc:AlternateContent xmlns:mc="http://schemas.openxmlformats.org/markup-compatibility/2006" xmlns:a14="http://schemas.microsoft.com/office/drawing/2010/main">
        <mc:Choice Requires="a14">
          <p:sp>
            <p:nvSpPr>
              <p:cNvPr id="435217" name="Object 2"/>
              <p:cNvSpPr txBox="1"/>
              <p:nvPr/>
            </p:nvSpPr>
            <p:spPr>
              <a:xfrm>
                <a:off x="123824" y="2098675"/>
                <a:ext cx="6104359" cy="8445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Cambria Math" panose="02040503050406030204" pitchFamily="18" charset="0"/>
                          <a:ea typeface="+mn-ea"/>
                        </a:rPr>
                        <m:t>电子的积累率</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Cambria Math" panose="02040503050406030204" pitchFamily="18" charset="0"/>
                          <a:ea typeface="+mn-ea"/>
                        </a:rPr>
                        <m:t>复合率</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Cambria Math" panose="02040503050406030204" pitchFamily="18" charset="0"/>
                          <a:ea typeface="+mn-ea"/>
                        </a:rPr>
                        <m:t>其它产生率</m:t>
                      </m:r>
                    </m:oMath>
                  </m:oMathPara>
                </a14:m>
                <a:endParaRPr lang="zh-CN" altLang="en-US" sz="2400" dirty="0">
                  <a:latin typeface="+mn-ea"/>
                  <a:ea typeface="+mn-ea"/>
                </a:endParaRPr>
              </a:p>
            </p:txBody>
          </p:sp>
        </mc:Choice>
        <mc:Fallback xmlns="">
          <p:sp>
            <p:nvSpPr>
              <p:cNvPr id="435217" name="Object 2"/>
              <p:cNvSpPr txBox="1">
                <a:spLocks noRot="1" noChangeAspect="1" noMove="1" noResize="1" noEditPoints="1" noAdjustHandles="1" noChangeArrowheads="1" noChangeShapeType="1" noTextEdit="1"/>
              </p:cNvSpPr>
              <p:nvPr/>
            </p:nvSpPr>
            <p:spPr>
              <a:xfrm>
                <a:off x="123824" y="2098675"/>
                <a:ext cx="6104359" cy="84455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114300" y="1571625"/>
                <a:ext cx="4641850" cy="474663"/>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ea typeface="+mn-ea"/>
                        </a:rPr>
                        <m:t>非稳态时，少子的浓度为</m:t>
                      </m:r>
                      <m:r>
                        <a:rPr lang="zh-CN" altLang="en-US" i="1">
                          <a:solidFill>
                            <a:srgbClr val="000000"/>
                          </a:solidFill>
                          <a:latin typeface="Cambria Math" panose="02040503050406030204" pitchFamily="18" charset="0"/>
                          <a:ea typeface="+mn-ea"/>
                        </a:rPr>
                        <m:t>𝑛</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𝑡</m:t>
                      </m:r>
                      <m:r>
                        <a:rPr lang="zh-CN" altLang="en-US" i="1">
                          <a:solidFill>
                            <a:srgbClr val="000000"/>
                          </a:solidFill>
                          <a:latin typeface="Cambria Math" panose="02040503050406030204" pitchFamily="18" charset="0"/>
                          <a:ea typeface="+mn-ea"/>
                        </a:rPr>
                        <m:t>)</m:t>
                      </m:r>
                    </m:oMath>
                  </m:oMathPara>
                </a14:m>
                <a:endParaRPr lang="zh-CN" altLang="en-US" dirty="0">
                  <a:latin typeface="+mn-ea"/>
                  <a:ea typeface="+mn-ea"/>
                </a:endParaRPr>
              </a:p>
            </p:txBody>
          </p:sp>
        </mc:Choice>
        <mc:Fallback xmlns="">
          <p:sp>
            <p:nvSpPr>
              <p:cNvPr id="2" name="Object 2"/>
              <p:cNvSpPr txBox="1">
                <a:spLocks noRot="1" noChangeAspect="1" noMove="1" noResize="1" noEditPoints="1" noAdjustHandles="1" noChangeArrowheads="1" noChangeShapeType="1" noTextEdit="1"/>
              </p:cNvSpPr>
              <p:nvPr/>
            </p:nvSpPr>
            <p:spPr>
              <a:xfrm>
                <a:off x="114300" y="1571625"/>
                <a:ext cx="4641850" cy="474663"/>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对象 2"/>
              <p:cNvSpPr txBox="1"/>
              <p:nvPr/>
            </p:nvSpPr>
            <p:spPr>
              <a:xfrm>
                <a:off x="128588" y="2943225"/>
                <a:ext cx="5019476" cy="9239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𝐽</m:t>
                          </m:r>
                        </m:e>
                        <m:sub>
                          <m:r>
                            <a:rPr lang="zh-CN" altLang="en-US" sz="2200" b="0" i="1">
                              <a:solidFill>
                                <a:srgbClr val="000000"/>
                              </a:solidFill>
                              <a:latin typeface="Cambria Math" panose="02040503050406030204" pitchFamily="18" charset="0"/>
                              <a:ea typeface="+mn-ea"/>
                            </a:rPr>
                            <m:t>𝑛</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𝐽</m:t>
                          </m:r>
                        </m:e>
                        <m:sub>
                          <m:r>
                            <a:rPr lang="zh-CN" altLang="en-US" sz="2200" b="0" i="1">
                              <a:solidFill>
                                <a:srgbClr val="000000"/>
                              </a:solidFill>
                              <a:latin typeface="Cambria Math" panose="02040503050406030204" pitchFamily="18" charset="0"/>
                              <a:ea typeface="+mn-ea"/>
                            </a:rPr>
                            <m:t>𝑛</m:t>
                          </m:r>
                          <m:r>
                            <a:rPr lang="zh-CN" altLang="en-US" sz="2200" b="0" i="1">
                              <a:solidFill>
                                <a:srgbClr val="000000"/>
                              </a:solidFill>
                              <a:latin typeface="Cambria Math" panose="02040503050406030204" pitchFamily="18" charset="0"/>
                              <a:ea typeface="+mn-ea"/>
                            </a:rPr>
                            <m:t>扩</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𝐽</m:t>
                          </m:r>
                        </m:e>
                        <m:sub>
                          <m:r>
                            <a:rPr lang="zh-CN" altLang="en-US" sz="2200" b="0" i="1">
                              <a:solidFill>
                                <a:srgbClr val="000000"/>
                              </a:solidFill>
                              <a:latin typeface="Cambria Math" panose="02040503050406030204" pitchFamily="18" charset="0"/>
                              <a:ea typeface="+mn-ea"/>
                            </a:rPr>
                            <m:t>𝑛</m:t>
                          </m:r>
                          <m:r>
                            <a:rPr lang="zh-CN" altLang="en-US" sz="2200" b="0" i="1">
                              <a:solidFill>
                                <a:srgbClr val="000000"/>
                              </a:solidFill>
                              <a:latin typeface="Cambria Math" panose="02040503050406030204" pitchFamily="18" charset="0"/>
                              <a:ea typeface="+mn-ea"/>
                            </a:rPr>
                            <m:t>漂</m:t>
                          </m:r>
                        </m:sub>
                      </m:sSub>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𝑞</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𝐷</m:t>
                          </m:r>
                        </m:e>
                        <m:sub>
                          <m:r>
                            <a:rPr lang="zh-CN" altLang="en-US" sz="2200" b="0" i="1">
                              <a:solidFill>
                                <a:srgbClr val="000000"/>
                              </a:solidFill>
                              <a:latin typeface="Cambria Math" panose="02040503050406030204" pitchFamily="18" charset="0"/>
                              <a:ea typeface="+mn-ea"/>
                            </a:rPr>
                            <m:t>𝑛</m:t>
                          </m:r>
                        </m:sub>
                      </m:sSub>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𝑑𝑛</m:t>
                          </m:r>
                          <m:d>
                            <m:dPr>
                              <m:ctrlPr>
                                <a:rPr lang="zh-CN" altLang="en-US" sz="2200" b="0" i="1">
                                  <a:solidFill>
                                    <a:srgbClr val="000000"/>
                                  </a:solidFill>
                                  <a:latin typeface="Cambria Math" panose="02040503050406030204" pitchFamily="18" charset="0"/>
                                  <a:ea typeface="+mn-ea"/>
                                </a:rPr>
                              </m:ctrlPr>
                            </m:dPr>
                            <m:e>
                              <m:r>
                                <a:rPr lang="zh-CN" altLang="en-US" sz="2200" b="0" i="1">
                                  <a:solidFill>
                                    <a:srgbClr val="000000"/>
                                  </a:solidFill>
                                  <a:latin typeface="Cambria Math" panose="02040503050406030204" pitchFamily="18" charset="0"/>
                                  <a:ea typeface="+mn-ea"/>
                                </a:rPr>
                                <m:t>𝑥</m:t>
                              </m:r>
                            </m:e>
                          </m:d>
                        </m:num>
                        <m:den>
                          <m:r>
                            <a:rPr lang="zh-CN" altLang="en-US" sz="2200" b="0" i="1">
                              <a:solidFill>
                                <a:srgbClr val="000000"/>
                              </a:solidFill>
                              <a:latin typeface="Cambria Math" panose="02040503050406030204" pitchFamily="18" charset="0"/>
                              <a:ea typeface="+mn-ea"/>
                            </a:rPr>
                            <m:t>𝑑𝑥</m:t>
                          </m:r>
                        </m:den>
                      </m:f>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𝑞𝑛</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𝜇</m:t>
                          </m:r>
                        </m:e>
                        <m:sub>
                          <m:r>
                            <a:rPr lang="zh-CN" altLang="en-US" sz="2200" b="0" i="1">
                              <a:solidFill>
                                <a:srgbClr val="000000"/>
                              </a:solidFill>
                              <a:latin typeface="Cambria Math" panose="02040503050406030204" pitchFamily="18" charset="0"/>
                              <a:ea typeface="+mn-ea"/>
                            </a:rPr>
                            <m:t>𝑛</m:t>
                          </m:r>
                        </m:sub>
                      </m:sSub>
                      <m:r>
                        <a:rPr lang="zh-CN" altLang="en-US" sz="2200" b="0" i="1">
                          <a:solidFill>
                            <a:srgbClr val="000000"/>
                          </a:solidFill>
                          <a:latin typeface="Cambria Math" panose="02040503050406030204" pitchFamily="18" charset="0"/>
                          <a:ea typeface="+mn-ea"/>
                        </a:rPr>
                        <m:t>𝜀</m:t>
                      </m:r>
                    </m:oMath>
                  </m:oMathPara>
                </a14:m>
                <a:endParaRPr lang="zh-CN" altLang="en-US" sz="2200" b="0" dirty="0">
                  <a:latin typeface="+mn-ea"/>
                  <a:ea typeface="+mn-ea"/>
                </a:endParaRPr>
              </a:p>
            </p:txBody>
          </p:sp>
        </mc:Choice>
        <mc:Fallback xmlns="">
          <p:sp>
            <p:nvSpPr>
              <p:cNvPr id="16" name="对象 2"/>
              <p:cNvSpPr txBox="1">
                <a:spLocks noRot="1" noChangeAspect="1" noMove="1" noResize="1" noEditPoints="1" noAdjustHandles="1" noChangeArrowheads="1" noChangeShapeType="1" noTextEdit="1"/>
              </p:cNvSpPr>
              <p:nvPr/>
            </p:nvSpPr>
            <p:spPr>
              <a:xfrm>
                <a:off x="128588" y="2943225"/>
                <a:ext cx="5019476" cy="923925"/>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6227" name="Object 2"/>
              <p:cNvSpPr txBox="1"/>
              <p:nvPr/>
            </p:nvSpPr>
            <p:spPr>
              <a:xfrm>
                <a:off x="127000" y="4779963"/>
                <a:ext cx="5621338" cy="920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200" i="0">
                          <a:solidFill>
                            <a:srgbClr val="000000"/>
                          </a:solidFill>
                          <a:latin typeface="Cambria Math" panose="02040503050406030204" pitchFamily="18" charset="0"/>
                          <a:ea typeface="+mn-ea"/>
                        </a:rPr>
                        <m:t>积累率</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𝑆</m:t>
                              </m:r>
                            </m:e>
                            <m:sub>
                              <m:r>
                                <a:rPr lang="zh-CN" altLang="en-US" sz="2200" i="1">
                                  <a:solidFill>
                                    <a:srgbClr val="000000"/>
                                  </a:solidFill>
                                  <a:latin typeface="Cambria Math" panose="02040503050406030204" pitchFamily="18" charset="0"/>
                                  <a:ea typeface="+mn-ea"/>
                                </a:rPr>
                                <m:t>𝑛</m:t>
                              </m:r>
                            </m:sub>
                          </m:sSub>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den>
                      </m:f>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𝐷</m:t>
                          </m:r>
                        </m:e>
                        <m:sub>
                          <m:r>
                            <a:rPr lang="zh-CN" altLang="en-US" sz="2200" i="1">
                              <a:solidFill>
                                <a:srgbClr val="000000"/>
                              </a:solidFill>
                              <a:latin typeface="Cambria Math" panose="02040503050406030204" pitchFamily="18" charset="0"/>
                              <a:ea typeface="+mn-ea"/>
                            </a:rPr>
                            <m:t>𝑛</m:t>
                          </m:r>
                        </m:sub>
                      </m:sSub>
                      <m:f>
                        <m:fPr>
                          <m:ctrlPr>
                            <a:rPr lang="zh-CN" altLang="en-US" sz="2200" i="1">
                              <a:solidFill>
                                <a:srgbClr val="000000"/>
                              </a:solidFill>
                              <a:latin typeface="Cambria Math" panose="02040503050406030204" pitchFamily="18" charset="0"/>
                              <a:ea typeface="+mn-ea"/>
                            </a:rPr>
                          </m:ctrlPr>
                        </m:fPr>
                        <m:num>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m:t>
                              </m:r>
                            </m:e>
                            <m:sup>
                              <m:r>
                                <a:rPr lang="zh-CN" altLang="en-US" sz="2200" i="1">
                                  <a:solidFill>
                                    <a:srgbClr val="000000"/>
                                  </a:solidFill>
                                  <a:latin typeface="Cambria Math" panose="02040503050406030204" pitchFamily="18" charset="0"/>
                                  <a:ea typeface="+mn-ea"/>
                                </a:rPr>
                                <m:t>2</m:t>
                              </m:r>
                            </m:sup>
                          </m:sSup>
                          <m:r>
                            <a:rPr lang="zh-CN" altLang="en-US" sz="2200" i="1">
                              <a:solidFill>
                                <a:srgbClr val="000000"/>
                              </a:solidFill>
                              <a:latin typeface="Cambria Math" panose="02040503050406030204" pitchFamily="18" charset="0"/>
                              <a:ea typeface="+mn-ea"/>
                            </a:rPr>
                            <m:t>𝑛</m:t>
                          </m:r>
                        </m:num>
                        <m:den>
                          <m:r>
                            <a:rPr lang="zh-CN" altLang="en-US" sz="2200" i="1">
                              <a:solidFill>
                                <a:srgbClr val="000000"/>
                              </a:solidFill>
                              <a:latin typeface="Cambria Math" panose="02040503050406030204" pitchFamily="18" charset="0"/>
                              <a:ea typeface="+mn-ea"/>
                            </a:rPr>
                            <m:t>𝜕</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𝑥</m:t>
                              </m:r>
                            </m:e>
                            <m:sup>
                              <m:r>
                                <a:rPr lang="zh-CN" altLang="en-US" sz="2200" i="1">
                                  <a:solidFill>
                                    <a:srgbClr val="000000"/>
                                  </a:solidFill>
                                  <a:latin typeface="Cambria Math" panose="02040503050406030204" pitchFamily="18" charset="0"/>
                                  <a:ea typeface="+mn-ea"/>
                                </a:rPr>
                                <m:t>2</m:t>
                              </m:r>
                            </m:sup>
                          </m:sSup>
                        </m:den>
                      </m:f>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𝜇</m:t>
                          </m:r>
                        </m:e>
                        <m:sub>
                          <m:r>
                            <a:rPr lang="zh-CN" altLang="en-US" sz="2200" i="1">
                              <a:solidFill>
                                <a:srgbClr val="000000"/>
                              </a:solidFill>
                              <a:latin typeface="Cambria Math" panose="02040503050406030204" pitchFamily="18" charset="0"/>
                              <a:ea typeface="+mn-ea"/>
                            </a:rPr>
                            <m:t>𝑛</m:t>
                          </m:r>
                        </m:sub>
                      </m:s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𝑑</m:t>
                          </m:r>
                          <m:r>
                            <a:rPr lang="zh-CN" altLang="en-US" sz="2200" i="1">
                              <a:solidFill>
                                <a:srgbClr val="000000"/>
                              </a:solidFill>
                              <a:latin typeface="Cambria Math" panose="02040503050406030204" pitchFamily="18" charset="0"/>
                              <a:ea typeface="+mn-ea"/>
                            </a:rPr>
                            <m:t>𝜀</m:t>
                          </m:r>
                        </m:num>
                        <m:den>
                          <m:r>
                            <a:rPr lang="zh-CN" altLang="en-US" sz="2200" i="1">
                              <a:solidFill>
                                <a:srgbClr val="000000"/>
                              </a:solidFill>
                              <a:latin typeface="Cambria Math" panose="02040503050406030204" pitchFamily="18" charset="0"/>
                              <a:ea typeface="+mn-ea"/>
                            </a:rPr>
                            <m:t>𝑑𝑥</m:t>
                          </m:r>
                        </m:den>
                      </m:f>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𝜀</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𝜇</m:t>
                          </m:r>
                        </m:e>
                        <m:sub>
                          <m:r>
                            <a:rPr lang="zh-CN" altLang="en-US" sz="2200" i="1">
                              <a:solidFill>
                                <a:srgbClr val="000000"/>
                              </a:solidFill>
                              <a:latin typeface="Cambria Math" panose="02040503050406030204" pitchFamily="18" charset="0"/>
                              <a:ea typeface="+mn-ea"/>
                            </a:rPr>
                            <m:t>𝑛</m:t>
                          </m:r>
                        </m:sub>
                      </m:s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den>
                      </m:f>
                    </m:oMath>
                  </m:oMathPara>
                </a14:m>
                <a:endParaRPr lang="zh-CN" altLang="en-US" sz="2200" dirty="0">
                  <a:latin typeface="+mn-ea"/>
                  <a:ea typeface="+mn-ea"/>
                </a:endParaRPr>
              </a:p>
            </p:txBody>
          </p:sp>
        </mc:Choice>
        <mc:Fallback xmlns="">
          <p:sp>
            <p:nvSpPr>
              <p:cNvPr id="436227" name="Object 2"/>
              <p:cNvSpPr txBox="1">
                <a:spLocks noRot="1" noChangeAspect="1" noMove="1" noResize="1" noEditPoints="1" noAdjustHandles="1" noChangeArrowheads="1" noChangeShapeType="1" noTextEdit="1"/>
              </p:cNvSpPr>
              <p:nvPr/>
            </p:nvSpPr>
            <p:spPr>
              <a:xfrm>
                <a:off x="127000" y="4779963"/>
                <a:ext cx="5621338" cy="92075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27" name="Object 7"/>
              <p:cNvSpPr txBox="1"/>
              <p:nvPr/>
            </p:nvSpPr>
            <p:spPr>
              <a:xfrm>
                <a:off x="1781174" y="5805264"/>
                <a:ext cx="5815162" cy="975722"/>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𝑡</m:t>
                          </m:r>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𝐷</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𝑥</m:t>
                              </m:r>
                            </m:e>
                            <m:sup>
                              <m:r>
                                <a:rPr lang="zh-CN" altLang="en-US" i="1">
                                  <a:solidFill>
                                    <a:srgbClr val="000000"/>
                                  </a:solidFill>
                                  <a:latin typeface="Cambria Math" panose="02040503050406030204" pitchFamily="18" charset="0"/>
                                  <a:ea typeface="+mn-ea"/>
                                </a:rPr>
                                <m:t>2</m:t>
                              </m:r>
                            </m:sup>
                          </m:sSup>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𝜇</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𝑑</m:t>
                          </m:r>
                          <m:r>
                            <a:rPr lang="zh-CN" altLang="en-US" i="1">
                              <a:solidFill>
                                <a:srgbClr val="000000"/>
                              </a:solidFill>
                              <a:latin typeface="Cambria Math" panose="02040503050406030204" pitchFamily="18" charset="0"/>
                              <a:ea typeface="+mn-ea"/>
                            </a:rPr>
                            <m:t>𝜀</m:t>
                          </m:r>
                        </m:num>
                        <m:den>
                          <m:r>
                            <a:rPr lang="zh-CN" altLang="en-US" i="1">
                              <a:solidFill>
                                <a:srgbClr val="000000"/>
                              </a:solidFill>
                              <a:latin typeface="Cambria Math" panose="02040503050406030204" pitchFamily="18" charset="0"/>
                              <a:ea typeface="+mn-ea"/>
                            </a:rPr>
                            <m:t>𝑑𝑥</m:t>
                          </m:r>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𝜀</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𝜇</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𝜏</m:t>
                              </m:r>
                            </m:e>
                            <m:sub>
                              <m:r>
                                <a:rPr lang="zh-CN" altLang="en-US" i="1">
                                  <a:solidFill>
                                    <a:srgbClr val="000000"/>
                                  </a:solidFill>
                                  <a:latin typeface="Cambria Math" panose="02040503050406030204" pitchFamily="18" charset="0"/>
                                  <a:ea typeface="+mn-ea"/>
                                </a:rPr>
                                <m:t>𝑛</m:t>
                              </m:r>
                            </m:sub>
                          </m:sSub>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𝑛</m:t>
                          </m:r>
                        </m:sub>
                      </m:sSub>
                    </m:oMath>
                  </m:oMathPara>
                </a14:m>
                <a:endParaRPr lang="zh-CN" altLang="en-US" dirty="0">
                  <a:latin typeface="+mn-ea"/>
                  <a:ea typeface="+mn-ea"/>
                </a:endParaRPr>
              </a:p>
            </p:txBody>
          </p:sp>
        </mc:Choice>
        <mc:Fallback xmlns="">
          <p:sp>
            <p:nvSpPr>
              <p:cNvPr id="56327" name="Object 7"/>
              <p:cNvSpPr txBox="1">
                <a:spLocks noRot="1" noChangeAspect="1" noMove="1" noResize="1" noEditPoints="1" noAdjustHandles="1" noChangeArrowheads="1" noChangeShapeType="1" noTextEdit="1"/>
              </p:cNvSpPr>
              <p:nvPr/>
            </p:nvSpPr>
            <p:spPr>
              <a:xfrm>
                <a:off x="1781174" y="5805264"/>
                <a:ext cx="5815162" cy="975722"/>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2"/>
              <p:cNvSpPr txBox="1"/>
              <p:nvPr/>
            </p:nvSpPr>
            <p:spPr>
              <a:xfrm>
                <a:off x="5786438" y="4837113"/>
                <a:ext cx="1809898" cy="9493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a:solidFill>
                            <a:srgbClr val="000000"/>
                          </a:solidFill>
                          <a:latin typeface="Cambria Math" panose="02040503050406030204" pitchFamily="18" charset="0"/>
                          <a:ea typeface="+mn-ea"/>
                        </a:rPr>
                        <m:t>复合率</m:t>
                      </m:r>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𝑛</m:t>
                              </m:r>
                            </m:sub>
                          </m:sSub>
                        </m:den>
                      </m:f>
                    </m:oMath>
                  </m:oMathPara>
                </a14:m>
                <a:endParaRPr lang="zh-CN" altLang="en-US" sz="2200" dirty="0">
                  <a:latin typeface="+mn-ea"/>
                  <a:ea typeface="+mn-ea"/>
                </a:endParaRPr>
              </a:p>
            </p:txBody>
          </p:sp>
        </mc:Choice>
        <mc:Fallback xmlns="">
          <p:sp>
            <p:nvSpPr>
              <p:cNvPr id="17" name="Object 2"/>
              <p:cNvSpPr txBox="1">
                <a:spLocks noRot="1" noChangeAspect="1" noMove="1" noResize="1" noEditPoints="1" noAdjustHandles="1" noChangeArrowheads="1" noChangeShapeType="1" noTextEdit="1"/>
              </p:cNvSpPr>
              <p:nvPr/>
            </p:nvSpPr>
            <p:spPr>
              <a:xfrm>
                <a:off x="5786438" y="4837113"/>
                <a:ext cx="1809898" cy="94932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2"/>
              <p:cNvSpPr txBox="1"/>
              <p:nvPr/>
            </p:nvSpPr>
            <p:spPr>
              <a:xfrm>
                <a:off x="7596336" y="5024438"/>
                <a:ext cx="1616075" cy="50323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ea typeface="+mn-ea"/>
                        </a:rPr>
                        <m:t>产生率</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𝑛</m:t>
                          </m:r>
                        </m:sub>
                      </m:sSub>
                    </m:oMath>
                  </m:oMathPara>
                </a14:m>
                <a:endParaRPr lang="zh-CN" altLang="en-US" i="1" dirty="0">
                  <a:latin typeface="+mn-ea"/>
                  <a:ea typeface="+mn-ea"/>
                </a:endParaRPr>
              </a:p>
            </p:txBody>
          </p:sp>
        </mc:Choice>
        <mc:Fallback xmlns="">
          <p:sp>
            <p:nvSpPr>
              <p:cNvPr id="18" name="Object 2"/>
              <p:cNvSpPr txBox="1">
                <a:spLocks noRot="1" noChangeAspect="1" noMove="1" noResize="1" noEditPoints="1" noAdjustHandles="1" noChangeArrowheads="1" noChangeShapeType="1" noTextEdit="1"/>
              </p:cNvSpPr>
              <p:nvPr/>
            </p:nvSpPr>
            <p:spPr>
              <a:xfrm>
                <a:off x="7596336" y="5024438"/>
                <a:ext cx="1616075" cy="503237"/>
              </a:xfrm>
              <a:prstGeom prst="rect">
                <a:avLst/>
              </a:prstGeom>
              <a:blipFill>
                <a:blip r:embed="rId9"/>
                <a:stretch>
                  <a:fillRect l="-2642"/>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6236" name="Object 5"/>
              <p:cNvSpPr txBox="1"/>
              <p:nvPr/>
            </p:nvSpPr>
            <p:spPr>
              <a:xfrm>
                <a:off x="128588" y="3814763"/>
                <a:ext cx="3651324" cy="9223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𝑆</m:t>
                          </m:r>
                        </m:e>
                        <m:sub>
                          <m:r>
                            <a:rPr lang="zh-CN" altLang="en-US" sz="2200" b="0" i="1">
                              <a:solidFill>
                                <a:srgbClr val="000000"/>
                              </a:solidFill>
                              <a:latin typeface="Cambria Math" panose="02040503050406030204" pitchFamily="18" charset="0"/>
                              <a:ea typeface="+mn-ea"/>
                            </a:rPr>
                            <m:t>𝑛</m:t>
                          </m:r>
                        </m:sub>
                      </m:sSub>
                      <m:r>
                        <a:rPr lang="zh-CN" altLang="en-US" sz="2200" b="0" i="1">
                          <a:solidFill>
                            <a:srgbClr val="000000"/>
                          </a:solidFill>
                          <a:latin typeface="Cambria Math" panose="02040503050406030204" pitchFamily="18" charset="0"/>
                          <a:ea typeface="+mn-ea"/>
                        </a:rPr>
                        <m:t>=−</m:t>
                      </m:r>
                      <m:f>
                        <m:fPr>
                          <m:ctrlPr>
                            <a:rPr lang="zh-CN" altLang="en-US" sz="2200" b="0" i="1">
                              <a:solidFill>
                                <a:srgbClr val="000000"/>
                              </a:solidFill>
                              <a:latin typeface="Cambria Math" panose="02040503050406030204" pitchFamily="18" charset="0"/>
                              <a:ea typeface="+mn-ea"/>
                            </a:rPr>
                          </m:ctrlPr>
                        </m:fPr>
                        <m:num>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𝐽</m:t>
                              </m:r>
                            </m:e>
                            <m:sub>
                              <m:r>
                                <a:rPr lang="zh-CN" altLang="en-US" sz="2200" b="0" i="1">
                                  <a:solidFill>
                                    <a:srgbClr val="000000"/>
                                  </a:solidFill>
                                  <a:latin typeface="Cambria Math" panose="02040503050406030204" pitchFamily="18" charset="0"/>
                                  <a:ea typeface="+mn-ea"/>
                                </a:rPr>
                                <m:t>𝑛</m:t>
                              </m:r>
                            </m:sub>
                          </m:sSub>
                        </m:num>
                        <m:den>
                          <m:r>
                            <a:rPr lang="zh-CN" altLang="en-US" sz="2200" b="0" i="1">
                              <a:solidFill>
                                <a:srgbClr val="000000"/>
                              </a:solidFill>
                              <a:latin typeface="Cambria Math" panose="02040503050406030204" pitchFamily="18" charset="0"/>
                              <a:ea typeface="+mn-ea"/>
                            </a:rPr>
                            <m:t>𝑞</m:t>
                          </m:r>
                        </m:den>
                      </m:f>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𝐷</m:t>
                          </m:r>
                        </m:e>
                        <m:sub>
                          <m:r>
                            <a:rPr lang="zh-CN" altLang="en-US" sz="2200" b="0" i="1">
                              <a:solidFill>
                                <a:srgbClr val="000000"/>
                              </a:solidFill>
                              <a:latin typeface="Cambria Math" panose="02040503050406030204" pitchFamily="18" charset="0"/>
                              <a:ea typeface="+mn-ea"/>
                            </a:rPr>
                            <m:t>𝑛</m:t>
                          </m:r>
                        </m:sub>
                      </m:sSub>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𝑛</m:t>
                          </m:r>
                        </m:num>
                        <m:den>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𝑥</m:t>
                          </m:r>
                        </m:den>
                      </m:f>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𝑛</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𝜇</m:t>
                          </m:r>
                        </m:e>
                        <m:sub>
                          <m:r>
                            <a:rPr lang="zh-CN" altLang="en-US" sz="2200" b="0" i="1">
                              <a:solidFill>
                                <a:srgbClr val="000000"/>
                              </a:solidFill>
                              <a:latin typeface="Cambria Math" panose="02040503050406030204" pitchFamily="18" charset="0"/>
                              <a:ea typeface="+mn-ea"/>
                            </a:rPr>
                            <m:t>𝑛</m:t>
                          </m:r>
                        </m:sub>
                      </m:sSub>
                      <m:r>
                        <a:rPr lang="zh-CN" altLang="en-US" sz="2200" b="0" i="1">
                          <a:solidFill>
                            <a:srgbClr val="000000"/>
                          </a:solidFill>
                          <a:latin typeface="Cambria Math" panose="02040503050406030204" pitchFamily="18" charset="0"/>
                          <a:ea typeface="+mn-ea"/>
                        </a:rPr>
                        <m:t>𝜀</m:t>
                      </m:r>
                    </m:oMath>
                  </m:oMathPara>
                </a14:m>
                <a:endParaRPr lang="zh-CN" altLang="en-US" sz="2200" b="0" dirty="0">
                  <a:latin typeface="+mn-ea"/>
                  <a:ea typeface="+mn-ea"/>
                </a:endParaRPr>
              </a:p>
            </p:txBody>
          </p:sp>
        </mc:Choice>
        <mc:Fallback xmlns="">
          <p:sp>
            <p:nvSpPr>
              <p:cNvPr id="436236" name="Object 5"/>
              <p:cNvSpPr txBox="1">
                <a:spLocks noRot="1" noChangeAspect="1" noMove="1" noResize="1" noEditPoints="1" noAdjustHandles="1" noChangeArrowheads="1" noChangeShapeType="1" noTextEdit="1"/>
              </p:cNvSpPr>
              <p:nvPr/>
            </p:nvSpPr>
            <p:spPr>
              <a:xfrm>
                <a:off x="128588" y="3814763"/>
                <a:ext cx="3651324" cy="922337"/>
              </a:xfrm>
              <a:prstGeom prst="rect">
                <a:avLst/>
              </a:prstGeom>
              <a:blipFill>
                <a:blip r:embed="rId10"/>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5217"/>
                                        </p:tgtEl>
                                        <p:attrNameLst>
                                          <p:attrName>style.visibility</p:attrName>
                                        </p:attrNameLst>
                                      </p:cBhvr>
                                      <p:to>
                                        <p:strVal val="visible"/>
                                      </p:to>
                                    </p:set>
                                    <p:animEffect transition="in" filter="wipe(left)">
                                      <p:cBhvr>
                                        <p:cTn id="23" dur="500"/>
                                        <p:tgtEl>
                                          <p:spTgt spid="4352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36236"/>
                                        </p:tgtEl>
                                        <p:attrNameLst>
                                          <p:attrName>style.visibility</p:attrName>
                                        </p:attrNameLst>
                                      </p:cBhvr>
                                      <p:to>
                                        <p:strVal val="visible"/>
                                      </p:to>
                                    </p:set>
                                    <p:animEffect transition="in" filter="wipe(left)">
                                      <p:cBhvr>
                                        <p:cTn id="33" dur="500"/>
                                        <p:tgtEl>
                                          <p:spTgt spid="43623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6227"/>
                                        </p:tgtEl>
                                        <p:attrNameLst>
                                          <p:attrName>style.visibility</p:attrName>
                                        </p:attrNameLst>
                                      </p:cBhvr>
                                      <p:to>
                                        <p:strVal val="visible"/>
                                      </p:to>
                                    </p:set>
                                    <p:animEffect transition="in" filter="wipe(left)">
                                      <p:cBhvr>
                                        <p:cTn id="44" dur="500"/>
                                        <p:tgtEl>
                                          <p:spTgt spid="43622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6327"/>
                                        </p:tgtEl>
                                        <p:attrNameLst>
                                          <p:attrName>style.visibility</p:attrName>
                                        </p:attrNameLst>
                                      </p:cBhvr>
                                      <p:to>
                                        <p:strVal val="visible"/>
                                      </p:to>
                                    </p:set>
                                    <p:animEffect transition="in" filter="wipe(left)">
                                      <p:cBhvr>
                                        <p:cTn id="59" dur="500"/>
                                        <p:tgtEl>
                                          <p:spTgt spid="56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5217" grpId="0"/>
      <p:bldP spid="2" grpId="0"/>
      <p:bldP spid="16" grpId="0"/>
      <p:bldP spid="436227" grpId="0"/>
      <p:bldP spid="56327" grpId="0"/>
      <p:bldP spid="17" grpId="0"/>
      <p:bldP spid="18" grpId="0"/>
      <p:bldP spid="43623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9747" name="Object 7"/>
              <p:cNvSpPr txBox="1"/>
              <p:nvPr/>
            </p:nvSpPr>
            <p:spPr>
              <a:xfrm>
                <a:off x="1019174" y="1281113"/>
                <a:ext cx="7071453" cy="15763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i="1">
                          <a:solidFill>
                            <a:srgbClr val="000000"/>
                          </a:solidFill>
                          <a:latin typeface="Cambria Math" panose="02040503050406030204" pitchFamily="18" charset="0"/>
                          <a:ea typeface="+mn-ea"/>
                        </a:rPr>
                        <m:t>p</m:t>
                      </m:r>
                      <m:r>
                        <m:rPr>
                          <m:nor/>
                        </m:rPr>
                        <a:rPr lang="zh-CN" altLang="en-US" sz="2600" i="0">
                          <a:solidFill>
                            <a:srgbClr val="000000"/>
                          </a:solidFill>
                          <a:latin typeface="+mn-ea"/>
                          <a:ea typeface="+mn-ea"/>
                        </a:rPr>
                        <m:t>型半导体的连续性方程</m:t>
                      </m:r>
                      <m:r>
                        <a:rPr lang="zh-CN" altLang="en-US" sz="2600" i="1">
                          <a:solidFill>
                            <a:srgbClr val="000000"/>
                          </a:solidFill>
                          <a:latin typeface="Cambria Math" panose="02040503050406030204" pitchFamily="18" charset="0"/>
                          <a:ea typeface="+mn-ea"/>
                        </a:rPr>
                        <m:t>：</m:t>
                      </m:r>
                    </m:oMath>
                    <m:oMath xmlns:m="http://schemas.openxmlformats.org/officeDocument/2006/math">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sSup>
                        <m:sSupPr>
                          <m:ctrlPr>
                            <a:rPr lang="zh-CN" altLang="en-US" sz="2600" i="1">
                              <a:solidFill>
                                <a:srgbClr val="000000"/>
                              </a:solidFill>
                              <a:latin typeface="Cambria Math" panose="02040503050406030204" pitchFamily="18" charset="0"/>
                              <a:ea typeface="+mn-ea"/>
                            </a:rPr>
                          </m:ctrlPr>
                        </m:sSup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e>
                        <m:sup/>
                      </m:sSup>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𝑡</m:t>
                          </m:r>
                        </m:den>
                      </m:f>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𝑛</m:t>
                          </m:r>
                        </m:sub>
                      </m:sSub>
                      <m:f>
                        <m:fPr>
                          <m:ctrlPr>
                            <a:rPr lang="zh-CN" altLang="en-US" sz="2600" i="1">
                              <a:solidFill>
                                <a:srgbClr val="000000"/>
                              </a:solidFill>
                              <a:latin typeface="Cambria Math" panose="02040503050406030204" pitchFamily="18" charset="0"/>
                              <a:ea typeface="+mn-ea"/>
                            </a:rPr>
                          </m:ctrlPr>
                        </m:fPr>
                        <m:num>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m:t>
                              </m:r>
                            </m:e>
                            <m:sup>
                              <m:r>
                                <a:rPr lang="zh-CN" altLang="en-US" sz="2600" i="1">
                                  <a:solidFill>
                                    <a:srgbClr val="000000"/>
                                  </a:solidFill>
                                  <a:latin typeface="Cambria Math" panose="02040503050406030204" pitchFamily="18" charset="0"/>
                                  <a:ea typeface="+mn-ea"/>
                                </a:rPr>
                                <m:t>2</m:t>
                              </m:r>
                            </m:sup>
                          </m:sSup>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𝑥</m:t>
                              </m:r>
                            </m:e>
                            <m:sup>
                              <m:r>
                                <a:rPr lang="zh-CN" altLang="en-US" sz="2600" i="1">
                                  <a:solidFill>
                                    <a:srgbClr val="000000"/>
                                  </a:solidFill>
                                  <a:latin typeface="Cambria Math" panose="02040503050406030204" pitchFamily="18" charset="0"/>
                                  <a:ea typeface="+mn-ea"/>
                                </a:rPr>
                                <m:t>2</m:t>
                              </m:r>
                            </m:sup>
                          </m:sSup>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𝑑</m:t>
                          </m:r>
                          <m:r>
                            <a:rPr lang="zh-CN" altLang="en-US" sz="2600" i="1">
                              <a:solidFill>
                                <a:srgbClr val="000000"/>
                              </a:solidFill>
                              <a:latin typeface="Cambria Math" panose="02040503050406030204" pitchFamily="18" charset="0"/>
                              <a:ea typeface="+mn-ea"/>
                            </a:rPr>
                            <m:t>𝜀</m:t>
                          </m:r>
                        </m:num>
                        <m:den>
                          <m:r>
                            <a:rPr lang="zh-CN" altLang="en-US" sz="2600" i="1">
                              <a:solidFill>
                                <a:srgbClr val="000000"/>
                              </a:solidFill>
                              <a:latin typeface="Cambria Math" panose="02040503050406030204" pitchFamily="18" charset="0"/>
                              <a:ea typeface="+mn-ea"/>
                            </a:rPr>
                            <m:t>𝑑𝑥</m:t>
                          </m:r>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𝜀</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𝑛</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num>
                        <m:den>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𝑛</m:t>
                              </m:r>
                            </m:sub>
                          </m:sSub>
                        </m:den>
                      </m:f>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𝑔</m:t>
                          </m:r>
                        </m:e>
                        <m:sub>
                          <m:r>
                            <a:rPr lang="zh-CN" altLang="en-US" sz="2600" i="1">
                              <a:solidFill>
                                <a:srgbClr val="000000"/>
                              </a:solidFill>
                              <a:latin typeface="Cambria Math" panose="02040503050406030204" pitchFamily="18" charset="0"/>
                              <a:ea typeface="+mn-ea"/>
                            </a:rPr>
                            <m:t>𝑛</m:t>
                          </m:r>
                        </m:sub>
                      </m:sSub>
                    </m:oMath>
                  </m:oMathPara>
                </a14:m>
                <a:endParaRPr lang="zh-CN" altLang="en-US" sz="2600" dirty="0">
                  <a:latin typeface="+mn-ea"/>
                  <a:ea typeface="+mn-ea"/>
                  <a:cs typeface="Times New Roman" panose="02020603050405020304" pitchFamily="18" charset="0"/>
                </a:endParaRPr>
              </a:p>
            </p:txBody>
          </p:sp>
        </mc:Choice>
        <mc:Fallback xmlns="">
          <p:sp>
            <p:nvSpPr>
              <p:cNvPr id="159747" name="Object 7"/>
              <p:cNvSpPr txBox="1">
                <a:spLocks noRot="1" noChangeAspect="1" noMove="1" noResize="1" noEditPoints="1" noAdjustHandles="1" noChangeArrowheads="1" noChangeShapeType="1" noTextEdit="1"/>
              </p:cNvSpPr>
              <p:nvPr/>
            </p:nvSpPr>
            <p:spPr>
              <a:xfrm>
                <a:off x="1019174" y="1281113"/>
                <a:ext cx="7071453" cy="1576387"/>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8277" name="Object 3"/>
              <p:cNvSpPr txBox="1"/>
              <p:nvPr/>
            </p:nvSpPr>
            <p:spPr>
              <a:xfrm>
                <a:off x="1035050" y="3652838"/>
                <a:ext cx="6993334" cy="16335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600" i="1">
                          <a:solidFill>
                            <a:srgbClr val="000000"/>
                          </a:solidFill>
                          <a:latin typeface="Cambria Math" panose="02040503050406030204" pitchFamily="18" charset="0"/>
                          <a:ea typeface="+mn-ea"/>
                        </a:rPr>
                        <m:t>n</m:t>
                      </m:r>
                      <m:r>
                        <m:rPr>
                          <m:nor/>
                        </m:rPr>
                        <a:rPr lang="zh-CN" altLang="en-US" sz="2600" i="0">
                          <a:solidFill>
                            <a:srgbClr val="000000"/>
                          </a:solidFill>
                          <a:latin typeface="+mn-ea"/>
                          <a:ea typeface="+mn-ea"/>
                        </a:rPr>
                        <m:t>型半导体的连续性方程</m:t>
                      </m:r>
                      <m:r>
                        <a:rPr lang="zh-CN" altLang="en-US" sz="2600" i="1">
                          <a:solidFill>
                            <a:srgbClr val="000000"/>
                          </a:solidFill>
                          <a:latin typeface="Cambria Math" panose="02040503050406030204" pitchFamily="18" charset="0"/>
                          <a:ea typeface="+mn-ea"/>
                        </a:rPr>
                        <m:t>：</m:t>
                      </m:r>
                    </m:oMath>
                    <m:oMath xmlns:m="http://schemas.openxmlformats.org/officeDocument/2006/math">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sSup>
                        <m:sSupPr>
                          <m:ctrlPr>
                            <a:rPr lang="zh-CN" altLang="en-US" sz="2600" i="1">
                              <a:solidFill>
                                <a:srgbClr val="000000"/>
                              </a:solidFill>
                              <a:latin typeface="Cambria Math" panose="02040503050406030204" pitchFamily="18" charset="0"/>
                              <a:ea typeface="+mn-ea"/>
                            </a:rPr>
                          </m:ctrlPr>
                        </m:sSupPr>
                        <m:e>
                          <m:m>
                            <m:mPr>
                              <m:plcHide m:val="on"/>
                              <m:mcs>
                                <m:mc>
                                  <m:mcPr>
                                    <m:count m:val="1"/>
                                    <m:mcJc m:val="center"/>
                                  </m:mcPr>
                                </m:mc>
                              </m:mcs>
                              <m:ctrlPr>
                                <a:rPr lang="zh-CN" altLang="en-US" sz="2600" i="1">
                                  <a:solidFill>
                                    <a:srgbClr val="000000"/>
                                  </a:solidFill>
                                  <a:latin typeface="Cambria Math" panose="02040503050406030204" pitchFamily="18" charset="0"/>
                                  <a:ea typeface="+mn-ea"/>
                                </a:rPr>
                              </m:ctrlPr>
                            </m:mPr>
                            <m:mr>
                              <m:e/>
                            </m:mr>
                          </m:m>
                        </m:e>
                        <m:sup/>
                      </m:sSup>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m:t>
                          </m:r>
                        </m:num>
                        <m:den>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𝑡</m:t>
                          </m:r>
                        </m:den>
                      </m:f>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𝐷</m:t>
                          </m:r>
                        </m:e>
                        <m:sub>
                          <m:r>
                            <a:rPr lang="zh-CN" altLang="en-US" sz="2600" i="1">
                              <a:solidFill>
                                <a:srgbClr val="000000"/>
                              </a:solidFill>
                              <a:latin typeface="Cambria Math" panose="02040503050406030204" pitchFamily="18" charset="0"/>
                              <a:ea typeface="+mn-ea"/>
                            </a:rPr>
                            <m:t>𝑝</m:t>
                          </m:r>
                        </m:sub>
                      </m:sSub>
                      <m:f>
                        <m:fPr>
                          <m:ctrlPr>
                            <a:rPr lang="zh-CN" altLang="en-US" sz="2600" i="1">
                              <a:solidFill>
                                <a:srgbClr val="000000"/>
                              </a:solidFill>
                              <a:latin typeface="Cambria Math" panose="02040503050406030204" pitchFamily="18" charset="0"/>
                              <a:ea typeface="+mn-ea"/>
                            </a:rPr>
                          </m:ctrlPr>
                        </m:fPr>
                        <m:num>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m:t>
                              </m:r>
                            </m:e>
                            <m:sup>
                              <m:r>
                                <a:rPr lang="zh-CN" altLang="en-US" sz="2600" i="1">
                                  <a:solidFill>
                                    <a:srgbClr val="000000"/>
                                  </a:solidFill>
                                  <a:latin typeface="Cambria Math" panose="02040503050406030204" pitchFamily="18" charset="0"/>
                                  <a:ea typeface="+mn-ea"/>
                                </a:rPr>
                                <m:t>2</m:t>
                              </m:r>
                            </m:sup>
                          </m:sSup>
                          <m:r>
                            <a:rPr lang="zh-CN" altLang="en-US" sz="2600" i="1">
                              <a:solidFill>
                                <a:srgbClr val="000000"/>
                              </a:solidFill>
                              <a:latin typeface="Cambria Math" panose="02040503050406030204" pitchFamily="18" charset="0"/>
                              <a:ea typeface="+mn-ea"/>
                            </a:rPr>
                            <m:t>𝑝</m:t>
                          </m:r>
                        </m:num>
                        <m:den>
                          <m:r>
                            <a:rPr lang="zh-CN" altLang="en-US" sz="2600" i="1">
                              <a:solidFill>
                                <a:srgbClr val="000000"/>
                              </a:solidFill>
                              <a:latin typeface="Cambria Math" panose="02040503050406030204" pitchFamily="18" charset="0"/>
                              <a:ea typeface="+mn-ea"/>
                            </a:rPr>
                            <m:t>𝜕</m:t>
                          </m:r>
                          <m:sSup>
                            <m:sSupPr>
                              <m:ctrlPr>
                                <a:rPr lang="zh-CN" altLang="en-US" sz="2600" i="1">
                                  <a:solidFill>
                                    <a:srgbClr val="000000"/>
                                  </a:solidFill>
                                  <a:latin typeface="Cambria Math" panose="02040503050406030204" pitchFamily="18" charset="0"/>
                                  <a:ea typeface="+mn-ea"/>
                                </a:rPr>
                              </m:ctrlPr>
                            </m:sSupPr>
                            <m:e>
                              <m:r>
                                <a:rPr lang="zh-CN" altLang="en-US" sz="2600" i="1">
                                  <a:solidFill>
                                    <a:srgbClr val="000000"/>
                                  </a:solidFill>
                                  <a:latin typeface="Cambria Math" panose="02040503050406030204" pitchFamily="18" charset="0"/>
                                  <a:ea typeface="+mn-ea"/>
                                </a:rPr>
                                <m:t>𝑥</m:t>
                              </m:r>
                            </m:e>
                            <m:sup>
                              <m:r>
                                <a:rPr lang="zh-CN" altLang="en-US" sz="2600" i="1">
                                  <a:solidFill>
                                    <a:srgbClr val="000000"/>
                                  </a:solidFill>
                                  <a:latin typeface="Cambria Math" panose="02040503050406030204" pitchFamily="18" charset="0"/>
                                  <a:ea typeface="+mn-ea"/>
                                </a:rPr>
                                <m:t>2</m:t>
                              </m:r>
                            </m:sup>
                          </m:sSup>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𝑑</m:t>
                          </m:r>
                          <m:r>
                            <a:rPr lang="zh-CN" altLang="en-US" sz="2600" i="1">
                              <a:solidFill>
                                <a:srgbClr val="000000"/>
                              </a:solidFill>
                              <a:latin typeface="Cambria Math" panose="02040503050406030204" pitchFamily="18" charset="0"/>
                              <a:ea typeface="+mn-ea"/>
                            </a:rPr>
                            <m:t>𝜀</m:t>
                          </m:r>
                        </m:num>
                        <m:den>
                          <m:r>
                            <a:rPr lang="zh-CN" altLang="en-US" sz="2600" i="1">
                              <a:solidFill>
                                <a:srgbClr val="000000"/>
                              </a:solidFill>
                              <a:latin typeface="Cambria Math" panose="02040503050406030204" pitchFamily="18" charset="0"/>
                              <a:ea typeface="+mn-ea"/>
                            </a:rPr>
                            <m:t>𝑑𝑥</m:t>
                          </m:r>
                        </m:den>
                      </m:f>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𝜀</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𝜇</m:t>
                          </m:r>
                        </m:e>
                        <m:sub>
                          <m:r>
                            <a:rPr lang="zh-CN" altLang="en-US" sz="2600" i="1">
                              <a:solidFill>
                                <a:srgbClr val="000000"/>
                              </a:solidFill>
                              <a:latin typeface="Cambria Math" panose="02040503050406030204" pitchFamily="18" charset="0"/>
                              <a:ea typeface="+mn-ea"/>
                            </a:rPr>
                            <m:t>𝑝</m:t>
                          </m:r>
                        </m:sub>
                      </m:sSub>
                      <m:f>
                        <m:fPr>
                          <m:ctrlPr>
                            <a:rPr lang="zh-CN" altLang="en-US" sz="2600" i="1">
                              <a:solidFill>
                                <a:srgbClr val="000000"/>
                              </a:solidFill>
                              <a:latin typeface="Cambria Math" panose="02040503050406030204" pitchFamily="18" charset="0"/>
                              <a:ea typeface="+mn-ea"/>
                            </a:rPr>
                          </m:ctrlPr>
                        </m:fPr>
                        <m:num>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𝑝</m:t>
                          </m:r>
                        </m:num>
                        <m:den>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𝑥</m:t>
                          </m:r>
                        </m:den>
                      </m:f>
                      <m:r>
                        <a:rPr lang="zh-CN" altLang="en-US" sz="2600" i="1">
                          <a:solidFill>
                            <a:srgbClr val="000000"/>
                          </a:solidFill>
                          <a:latin typeface="Cambria Math" panose="02040503050406030204" pitchFamily="18" charset="0"/>
                          <a:ea typeface="+mn-ea"/>
                        </a:rPr>
                        <m:t>−</m:t>
                      </m:r>
                      <m:f>
                        <m:fPr>
                          <m:ctrlPr>
                            <a:rPr lang="zh-CN" altLang="en-US" sz="2600" i="1">
                              <a:solidFill>
                                <a:srgbClr val="000000"/>
                              </a:solidFill>
                              <a:latin typeface="Cambria Math" panose="02040503050406030204" pitchFamily="18" charset="0"/>
                              <a:ea typeface="+mn-ea"/>
                            </a:rPr>
                          </m:ctrlPr>
                        </m:fPr>
                        <m:num>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𝑝</m:t>
                          </m:r>
                        </m:num>
                        <m:den>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𝜏</m:t>
                              </m:r>
                            </m:e>
                            <m:sub>
                              <m:r>
                                <a:rPr lang="zh-CN" altLang="en-US" sz="2600" i="1">
                                  <a:solidFill>
                                    <a:srgbClr val="000000"/>
                                  </a:solidFill>
                                  <a:latin typeface="Cambria Math" panose="02040503050406030204" pitchFamily="18" charset="0"/>
                                  <a:ea typeface="+mn-ea"/>
                                </a:rPr>
                                <m:t>𝑝</m:t>
                              </m:r>
                            </m:sub>
                          </m:sSub>
                        </m:den>
                      </m:f>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𝑔</m:t>
                          </m:r>
                        </m:e>
                        <m:sub>
                          <m:r>
                            <a:rPr lang="zh-CN" altLang="en-US" sz="2600" i="1">
                              <a:solidFill>
                                <a:srgbClr val="000000"/>
                              </a:solidFill>
                              <a:latin typeface="Cambria Math" panose="02040503050406030204" pitchFamily="18" charset="0"/>
                              <a:ea typeface="+mn-ea"/>
                            </a:rPr>
                            <m:t>𝑝</m:t>
                          </m:r>
                        </m:sub>
                      </m:sSub>
                    </m:oMath>
                  </m:oMathPara>
                </a14:m>
                <a:endParaRPr lang="zh-CN" altLang="en-US" sz="2600" dirty="0">
                  <a:latin typeface="+mn-ea"/>
                  <a:ea typeface="+mn-ea"/>
                  <a:cs typeface="Times New Roman" panose="02020603050405020304" pitchFamily="18" charset="0"/>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1035050" y="3652838"/>
                <a:ext cx="6993334" cy="1633537"/>
              </a:xfrm>
              <a:prstGeom prst="rect">
                <a:avLst/>
              </a:prstGeom>
              <a:blipFill>
                <a:blip r:embed="rId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wipe(left)">
                                      <p:cBhvr>
                                        <p:cTn id="7" dur="500"/>
                                        <p:tgtEl>
                                          <p:spTgt spid="438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60771" name="Object 7"/>
              <p:cNvSpPr txBox="1"/>
              <p:nvPr/>
            </p:nvSpPr>
            <p:spPr>
              <a:xfrm>
                <a:off x="1106488" y="377825"/>
                <a:ext cx="6037262" cy="1050925"/>
              </a:xfrm>
              <a:prstGeom prst="rect">
                <a:avLst/>
              </a:prstGeom>
              <a:solidFill>
                <a:srgbClr val="FFCDCD"/>
              </a:solid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𝑡</m:t>
                          </m:r>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𝐷</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𝑥</m:t>
                              </m:r>
                            </m:e>
                            <m:sup>
                              <m:r>
                                <a:rPr lang="zh-CN" altLang="en-US" i="1">
                                  <a:solidFill>
                                    <a:srgbClr val="000000"/>
                                  </a:solidFill>
                                  <a:latin typeface="Cambria Math" panose="02040503050406030204" pitchFamily="18" charset="0"/>
                                  <a:ea typeface="+mn-ea"/>
                                </a:rPr>
                                <m:t>2</m:t>
                              </m:r>
                            </m:sup>
                          </m:sSup>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𝜇</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𝑑</m:t>
                          </m:r>
                          <m:r>
                            <a:rPr lang="zh-CN" altLang="en-US" i="1">
                              <a:solidFill>
                                <a:srgbClr val="000000"/>
                              </a:solidFill>
                              <a:latin typeface="Cambria Math" panose="02040503050406030204" pitchFamily="18" charset="0"/>
                              <a:ea typeface="+mn-ea"/>
                            </a:rPr>
                            <m:t>𝜀</m:t>
                          </m:r>
                        </m:num>
                        <m:den>
                          <m:r>
                            <a:rPr lang="zh-CN" altLang="en-US" i="1">
                              <a:solidFill>
                                <a:srgbClr val="000000"/>
                              </a:solidFill>
                              <a:latin typeface="Cambria Math" panose="02040503050406030204" pitchFamily="18" charset="0"/>
                              <a:ea typeface="+mn-ea"/>
                            </a:rPr>
                            <m:t>𝑑𝑥</m:t>
                          </m:r>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𝜀</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𝜇</m:t>
                          </m:r>
                        </m:e>
                        <m:sub>
                          <m:r>
                            <a:rPr lang="zh-CN" altLang="en-US" i="1">
                              <a:solidFill>
                                <a:srgbClr val="000000"/>
                              </a:solidFill>
                              <a:latin typeface="Cambria Math" panose="02040503050406030204" pitchFamily="18" charset="0"/>
                              <a:ea typeface="+mn-ea"/>
                            </a:rPr>
                            <m:t>𝑛</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𝜏</m:t>
                              </m:r>
                            </m:e>
                            <m:sub>
                              <m:r>
                                <a:rPr lang="zh-CN" altLang="en-US" i="1">
                                  <a:solidFill>
                                    <a:srgbClr val="000000"/>
                                  </a:solidFill>
                                  <a:latin typeface="Cambria Math" panose="02040503050406030204" pitchFamily="18" charset="0"/>
                                  <a:ea typeface="+mn-ea"/>
                                </a:rPr>
                                <m:t>𝑛</m:t>
                              </m:r>
                            </m:sub>
                          </m:sSub>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𝑛</m:t>
                          </m:r>
                        </m:sub>
                      </m:sSub>
                    </m:oMath>
                  </m:oMathPara>
                </a14:m>
                <a:endParaRPr lang="zh-CN" altLang="en-US">
                  <a:latin typeface="+mn-ea"/>
                  <a:ea typeface="+mn-ea"/>
                </a:endParaRPr>
              </a:p>
            </p:txBody>
          </p:sp>
        </mc:Choice>
        <mc:Fallback xmlns="">
          <p:sp>
            <p:nvSpPr>
              <p:cNvPr id="160771" name="Object 7"/>
              <p:cNvSpPr txBox="1">
                <a:spLocks noRot="1" noChangeAspect="1" noMove="1" noResize="1" noEditPoints="1" noAdjustHandles="1" noChangeArrowheads="1" noChangeShapeType="1" noTextEdit="1"/>
              </p:cNvSpPr>
              <p:nvPr/>
            </p:nvSpPr>
            <p:spPr>
              <a:xfrm>
                <a:off x="1106488" y="377825"/>
                <a:ext cx="6037262" cy="1050925"/>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6" name="Text Box 3"/>
          <p:cNvSpPr txBox="1"/>
          <p:nvPr/>
        </p:nvSpPr>
        <p:spPr>
          <a:xfrm>
            <a:off x="138113" y="1654175"/>
            <a:ext cx="4217987"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solidFill>
                  <a:srgbClr val="FF0000"/>
                </a:solidFill>
                <a:latin typeface="Times New Roman" panose="02020603050405020304" pitchFamily="18" charset="0"/>
                <a:cs typeface="Times New Roman" panose="02020603050405020304" pitchFamily="18" charset="0"/>
              </a:rPr>
              <a:t>讨论</a:t>
            </a:r>
            <a:r>
              <a:rPr lang="en-US" altLang="zh-CN" sz="2600" b="1" dirty="0">
                <a:solidFill>
                  <a:srgbClr val="FF0000"/>
                </a:solidFill>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sym typeface="Wingdings" panose="05000000000000000000" pitchFamily="2" charset="2"/>
              </a:rPr>
              <a:t>(1)</a:t>
            </a:r>
            <a:r>
              <a:rPr lang="zh-CN" altLang="en-US" sz="2600" b="1" dirty="0">
                <a:latin typeface="Times New Roman" panose="02020603050405020304" pitchFamily="18" charset="0"/>
                <a:cs typeface="Times New Roman" panose="02020603050405020304" pitchFamily="18" charset="0"/>
                <a:sym typeface="Wingdings" panose="05000000000000000000" pitchFamily="2" charset="2"/>
              </a:rPr>
              <a:t>稳态、光照恒定</a:t>
            </a:r>
            <a:endParaRPr lang="zh-CN" altLang="en-US" sz="2600" b="1" dirty="0">
              <a:latin typeface="Times New Roman" panose="02020603050405020304" pitchFamily="18" charset="0"/>
              <a:ea typeface="Times New Roman" panose="02020603050405020304" pitchFamily="18" charset="0"/>
            </a:endParaRPr>
          </a:p>
        </p:txBody>
      </p:sp>
      <p:sp>
        <p:nvSpPr>
          <p:cNvPr id="7" name="Text Box 4"/>
          <p:cNvSpPr txBox="1"/>
          <p:nvPr/>
        </p:nvSpPr>
        <p:spPr>
          <a:xfrm>
            <a:off x="939800" y="2441575"/>
            <a:ext cx="3992563"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材料均匀、掺杂均匀</a:t>
            </a:r>
            <a:endParaRPr lang="zh-CN" altLang="en-US" sz="2600" b="1" dirty="0">
              <a:latin typeface="Times New Roman" panose="02020603050405020304" pitchFamily="18" charset="0"/>
              <a:ea typeface="Times New Roman" panose="02020603050405020304" pitchFamily="18" charset="0"/>
            </a:endParaRPr>
          </a:p>
        </p:txBody>
      </p:sp>
      <p:sp>
        <p:nvSpPr>
          <p:cNvPr id="8" name="Text Box 5"/>
          <p:cNvSpPr txBox="1"/>
          <p:nvPr/>
        </p:nvSpPr>
        <p:spPr>
          <a:xfrm>
            <a:off x="939800" y="4375150"/>
            <a:ext cx="3127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latin typeface="Times New Roman" panose="02020603050405020304" pitchFamily="18" charset="0"/>
                <a:cs typeface="Times New Roman" panose="02020603050405020304" pitchFamily="18" charset="0"/>
              </a:rPr>
              <a:t>(4)</a:t>
            </a:r>
            <a:r>
              <a:rPr lang="zh-CN" altLang="en-US" sz="2600" b="1" dirty="0">
                <a:latin typeface="Times New Roman" panose="02020603050405020304" pitchFamily="18" charset="0"/>
                <a:cs typeface="Times New Roman" panose="02020603050405020304" pitchFamily="18" charset="0"/>
              </a:rPr>
              <a:t>外加电场均匀</a:t>
            </a:r>
            <a:endParaRPr lang="zh-CN" altLang="en-US" sz="26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Object 2"/>
              <p:cNvSpPr txBox="1"/>
              <p:nvPr/>
            </p:nvSpPr>
            <p:spPr>
              <a:xfrm>
                <a:off x="4067175" y="1484313"/>
                <a:ext cx="1152898" cy="8270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𝑡</m:t>
                          </m:r>
                        </m:den>
                      </m:f>
                      <m:r>
                        <a:rPr lang="zh-CN" altLang="en-US" sz="2200" i="1">
                          <a:solidFill>
                            <a:srgbClr val="000000"/>
                          </a:solidFill>
                          <a:latin typeface="Cambria Math" panose="02040503050406030204" pitchFamily="18" charset="0"/>
                          <a:ea typeface="+mn-ea"/>
                        </a:rPr>
                        <m:t>=0</m:t>
                      </m:r>
                    </m:oMath>
                  </m:oMathPara>
                </a14:m>
                <a:endParaRPr lang="zh-CN" altLang="en-US" sz="2200" dirty="0">
                  <a:latin typeface="+mn-ea"/>
                  <a:ea typeface="+mn-ea"/>
                </a:endParaRPr>
              </a:p>
            </p:txBody>
          </p:sp>
        </mc:Choice>
        <mc:Fallback xmlns="">
          <p:sp>
            <p:nvSpPr>
              <p:cNvPr id="9" name="Object 2"/>
              <p:cNvSpPr txBox="1">
                <a:spLocks noRot="1" noChangeAspect="1" noMove="1" noResize="1" noEditPoints="1" noAdjustHandles="1" noChangeArrowheads="1" noChangeShapeType="1" noTextEdit="1"/>
              </p:cNvSpPr>
              <p:nvPr/>
            </p:nvSpPr>
            <p:spPr>
              <a:xfrm>
                <a:off x="4067175" y="1484313"/>
                <a:ext cx="1152898" cy="827087"/>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3"/>
              <p:cNvSpPr txBox="1"/>
              <p:nvPr/>
            </p:nvSpPr>
            <p:spPr>
              <a:xfrm>
                <a:off x="4859338" y="2276475"/>
                <a:ext cx="1363662" cy="8286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num>
                        <m:den>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𝑥</m:t>
                          </m:r>
                        </m:den>
                      </m:f>
                    </m:oMath>
                  </m:oMathPara>
                </a14:m>
                <a:endParaRPr lang="zh-CN" altLang="en-US" dirty="0">
                  <a:latin typeface="+mn-ea"/>
                  <a:ea typeface="+mn-ea"/>
                </a:endParaRPr>
              </a:p>
            </p:txBody>
          </p:sp>
        </mc:Choice>
        <mc:Fallback xmlns="">
          <p:sp>
            <p:nvSpPr>
              <p:cNvPr id="10" name="Object 3"/>
              <p:cNvSpPr txBox="1">
                <a:spLocks noRot="1" noChangeAspect="1" noMove="1" noResize="1" noEditPoints="1" noAdjustHandles="1" noChangeArrowheads="1" noChangeShapeType="1" noTextEdit="1"/>
              </p:cNvSpPr>
              <p:nvPr/>
            </p:nvSpPr>
            <p:spPr>
              <a:xfrm>
                <a:off x="4859338" y="2276475"/>
                <a:ext cx="1363662" cy="82867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4"/>
              <p:cNvSpPr txBox="1"/>
              <p:nvPr/>
            </p:nvSpPr>
            <p:spPr>
              <a:xfrm>
                <a:off x="3898899" y="4221163"/>
                <a:ext cx="1177925" cy="8270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𝑑</m:t>
                          </m:r>
                          <m:r>
                            <a:rPr lang="zh-CN" altLang="en-US" sz="2200" i="1">
                              <a:solidFill>
                                <a:srgbClr val="000000"/>
                              </a:solidFill>
                              <a:latin typeface="Cambria Math" panose="02040503050406030204" pitchFamily="18" charset="0"/>
                              <a:ea typeface="+mn-ea"/>
                            </a:rPr>
                            <m:t>𝜀</m:t>
                          </m:r>
                        </m:num>
                        <m:den>
                          <m:r>
                            <a:rPr lang="zh-CN" altLang="en-US" sz="2200" i="1">
                              <a:solidFill>
                                <a:srgbClr val="000000"/>
                              </a:solidFill>
                              <a:latin typeface="Cambria Math" panose="02040503050406030204" pitchFamily="18" charset="0"/>
                              <a:ea typeface="+mn-ea"/>
                            </a:rPr>
                            <m:t>𝑑𝑥</m:t>
                          </m:r>
                        </m:den>
                      </m:f>
                      <m:r>
                        <a:rPr lang="zh-CN" altLang="en-US" sz="2200" i="1">
                          <a:solidFill>
                            <a:srgbClr val="000000"/>
                          </a:solidFill>
                          <a:latin typeface="Cambria Math" panose="02040503050406030204" pitchFamily="18" charset="0"/>
                          <a:ea typeface="+mn-ea"/>
                        </a:rPr>
                        <m:t>=0</m:t>
                      </m:r>
                    </m:oMath>
                  </m:oMathPara>
                </a14:m>
                <a:endParaRPr lang="zh-CN" altLang="en-US" sz="2200" dirty="0">
                  <a:latin typeface="+mn-ea"/>
                  <a:ea typeface="+mn-ea"/>
                </a:endParaRPr>
              </a:p>
            </p:txBody>
          </p:sp>
        </mc:Choice>
        <mc:Fallback xmlns="">
          <p:sp>
            <p:nvSpPr>
              <p:cNvPr id="11" name="Object 4"/>
              <p:cNvSpPr txBox="1">
                <a:spLocks noRot="1" noChangeAspect="1" noMove="1" noResize="1" noEditPoints="1" noAdjustHandles="1" noChangeArrowheads="1" noChangeShapeType="1" noTextEdit="1"/>
              </p:cNvSpPr>
              <p:nvPr/>
            </p:nvSpPr>
            <p:spPr>
              <a:xfrm>
                <a:off x="3898899" y="4221163"/>
                <a:ext cx="1177925" cy="827087"/>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3" name="Text Box 12"/>
          <p:cNvSpPr txBox="1"/>
          <p:nvPr/>
        </p:nvSpPr>
        <p:spPr>
          <a:xfrm>
            <a:off x="935038" y="3221038"/>
            <a:ext cx="6373812" cy="892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49580" lvl="0" indent="-449580" eaLnBrk="1" hangingPunct="1">
              <a:spcBef>
                <a:spcPct val="50000"/>
              </a:spcBef>
              <a:buNone/>
            </a:pPr>
            <a:r>
              <a:rPr lang="en-US" altLang="zh-CN" sz="2600" b="1" dirty="0">
                <a:latin typeface="Times New Roman" panose="02020603050405020304" pitchFamily="18" charset="0"/>
                <a:cs typeface="Times New Roman" panose="02020603050405020304" pitchFamily="18" charset="0"/>
              </a:rPr>
              <a:t>(3)</a:t>
            </a:r>
            <a:r>
              <a:rPr lang="zh-CN" altLang="en-US" sz="2600" b="1" dirty="0">
                <a:latin typeface="Times New Roman" panose="02020603050405020304" pitchFamily="18" charset="0"/>
                <a:cs typeface="Times New Roman" panose="02020603050405020304" pitchFamily="18" charset="0"/>
              </a:rPr>
              <a:t> 光照被均匀吸收</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光照均匀或无光照，且远离非子可扩散边界的半导体内部</a:t>
            </a:r>
            <a:r>
              <a:rPr lang="en-US" altLang="zh-CN" sz="2600" b="1" dirty="0">
                <a:latin typeface="Times New Roman" panose="02020603050405020304" pitchFamily="18" charset="0"/>
                <a:cs typeface="Times New Roman" panose="02020603050405020304" pitchFamily="18" charset="0"/>
              </a:rPr>
              <a:t>)</a:t>
            </a:r>
            <a:endParaRPr lang="zh-CN" altLang="en-US" sz="26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Object 6"/>
              <p:cNvSpPr txBox="1"/>
              <p:nvPr/>
            </p:nvSpPr>
            <p:spPr>
              <a:xfrm>
                <a:off x="7240017" y="3264470"/>
                <a:ext cx="1364431" cy="828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𝑛</m:t>
                          </m:r>
                        </m:num>
                        <m:den>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den>
                      </m:f>
                      <m:r>
                        <a:rPr lang="zh-CN" altLang="en-US" sz="2200" i="1">
                          <a:solidFill>
                            <a:srgbClr val="000000"/>
                          </a:solidFill>
                          <a:latin typeface="Cambria Math" panose="02040503050406030204" pitchFamily="18" charset="0"/>
                          <a:ea typeface="+mn-ea"/>
                        </a:rPr>
                        <m:t>=0</m:t>
                      </m:r>
                    </m:oMath>
                  </m:oMathPara>
                </a14:m>
                <a:endParaRPr lang="zh-CN" altLang="en-US" sz="2200" dirty="0">
                  <a:latin typeface="+mn-ea"/>
                  <a:ea typeface="+mn-ea"/>
                </a:endParaRPr>
              </a:p>
            </p:txBody>
          </p:sp>
        </mc:Choice>
        <mc:Fallback xmlns="">
          <p:sp>
            <p:nvSpPr>
              <p:cNvPr id="15" name="Object 6"/>
              <p:cNvSpPr txBox="1">
                <a:spLocks noRot="1" noChangeAspect="1" noMove="1" noResize="1" noEditPoints="1" noAdjustHandles="1" noChangeArrowheads="1" noChangeShapeType="1" noTextEdit="1"/>
              </p:cNvSpPr>
              <p:nvPr/>
            </p:nvSpPr>
            <p:spPr>
              <a:xfrm>
                <a:off x="7240017" y="3264470"/>
                <a:ext cx="1364431" cy="828675"/>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6" name="Text Box 5"/>
          <p:cNvSpPr txBox="1"/>
          <p:nvPr/>
        </p:nvSpPr>
        <p:spPr>
          <a:xfrm>
            <a:off x="941388" y="5194300"/>
            <a:ext cx="3684587"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latin typeface="Times New Roman" panose="02020603050405020304" pitchFamily="18" charset="0"/>
                <a:cs typeface="Times New Roman" panose="02020603050405020304" pitchFamily="18" charset="0"/>
              </a:rPr>
              <a:t>(5)</a:t>
            </a:r>
            <a:r>
              <a:rPr lang="zh-CN" altLang="en-US" sz="2600" b="1" dirty="0">
                <a:latin typeface="Times New Roman" panose="02020603050405020304" pitchFamily="18" charset="0"/>
                <a:cs typeface="Times New Roman" panose="02020603050405020304" pitchFamily="18" charset="0"/>
              </a:rPr>
              <a:t>无外加电场</a:t>
            </a:r>
            <a:endParaRPr lang="zh-CN" altLang="en-US" sz="26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Object 4"/>
              <p:cNvSpPr txBox="1"/>
              <p:nvPr/>
            </p:nvSpPr>
            <p:spPr>
              <a:xfrm>
                <a:off x="5050259" y="5034052"/>
                <a:ext cx="1177925" cy="8270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𝑑</m:t>
                          </m:r>
                          <m:r>
                            <a:rPr lang="zh-CN" altLang="en-US" sz="2200" i="1">
                              <a:solidFill>
                                <a:srgbClr val="000000"/>
                              </a:solidFill>
                              <a:latin typeface="Cambria Math" panose="02040503050406030204" pitchFamily="18" charset="0"/>
                              <a:ea typeface="+mn-ea"/>
                            </a:rPr>
                            <m:t>𝜀</m:t>
                          </m:r>
                        </m:num>
                        <m:den>
                          <m:r>
                            <a:rPr lang="zh-CN" altLang="en-US" sz="2200" i="1">
                              <a:solidFill>
                                <a:srgbClr val="000000"/>
                              </a:solidFill>
                              <a:latin typeface="Cambria Math" panose="02040503050406030204" pitchFamily="18" charset="0"/>
                              <a:ea typeface="+mn-ea"/>
                            </a:rPr>
                            <m:t>𝑑𝑥</m:t>
                          </m:r>
                        </m:den>
                      </m:f>
                      <m:r>
                        <a:rPr lang="zh-CN" altLang="en-US" sz="2200" i="1">
                          <a:solidFill>
                            <a:srgbClr val="000000"/>
                          </a:solidFill>
                          <a:latin typeface="Cambria Math" panose="02040503050406030204" pitchFamily="18" charset="0"/>
                          <a:ea typeface="+mn-ea"/>
                        </a:rPr>
                        <m:t>=0</m:t>
                      </m:r>
                    </m:oMath>
                  </m:oMathPara>
                </a14:m>
                <a:endParaRPr lang="zh-CN" altLang="en-US" sz="2200" dirty="0">
                  <a:ea typeface="+mn-ea"/>
                  <a:cs typeface="Times New Roman" panose="02020603050405020304" pitchFamily="18" charset="0"/>
                </a:endParaRPr>
              </a:p>
            </p:txBody>
          </p:sp>
        </mc:Choice>
        <mc:Fallback xmlns="">
          <p:sp>
            <p:nvSpPr>
              <p:cNvPr id="17" name="Object 4"/>
              <p:cNvSpPr txBox="1">
                <a:spLocks noRot="1" noChangeAspect="1" noMove="1" noResize="1" noEditPoints="1" noAdjustHandles="1" noChangeArrowheads="1" noChangeShapeType="1" noTextEdit="1"/>
              </p:cNvSpPr>
              <p:nvPr/>
            </p:nvSpPr>
            <p:spPr>
              <a:xfrm>
                <a:off x="5050259" y="5034052"/>
                <a:ext cx="1177925" cy="827088"/>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4"/>
              <p:cNvSpPr txBox="1"/>
              <p:nvPr/>
            </p:nvSpPr>
            <p:spPr>
              <a:xfrm>
                <a:off x="3734676" y="5224641"/>
                <a:ext cx="1125356" cy="42068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𝜀</m:t>
                      </m:r>
                      <m:r>
                        <a:rPr lang="zh-CN" altLang="en-US" sz="2200" i="1">
                          <a:solidFill>
                            <a:srgbClr val="000000"/>
                          </a:solidFill>
                          <a:latin typeface="Cambria Math" panose="02040503050406030204" pitchFamily="18" charset="0"/>
                          <a:ea typeface="+mn-ea"/>
                        </a:rPr>
                        <m:t>=0</m:t>
                      </m:r>
                    </m:oMath>
                  </m:oMathPara>
                </a14:m>
                <a:endParaRPr lang="zh-CN" altLang="en-US" sz="2200" dirty="0">
                  <a:ea typeface="+mn-ea"/>
                  <a:cs typeface="Times New Roman" panose="02020603050405020304" pitchFamily="18" charset="0"/>
                </a:endParaRPr>
              </a:p>
            </p:txBody>
          </p:sp>
        </mc:Choice>
        <mc:Fallback xmlns="">
          <p:sp>
            <p:nvSpPr>
              <p:cNvPr id="2" name="Object 4"/>
              <p:cNvSpPr txBox="1">
                <a:spLocks noRot="1" noChangeAspect="1" noMove="1" noResize="1" noEditPoints="1" noAdjustHandles="1" noChangeArrowheads="1" noChangeShapeType="1" noTextEdit="1"/>
              </p:cNvSpPr>
              <p:nvPr/>
            </p:nvSpPr>
            <p:spPr>
              <a:xfrm>
                <a:off x="3734676" y="5224641"/>
                <a:ext cx="1125356" cy="420687"/>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18" name="Text Box 5"/>
          <p:cNvSpPr txBox="1"/>
          <p:nvPr/>
        </p:nvSpPr>
        <p:spPr>
          <a:xfrm>
            <a:off x="957263" y="5962650"/>
            <a:ext cx="5559425" cy="493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latin typeface="Times New Roman" panose="02020603050405020304" pitchFamily="18" charset="0"/>
                <a:cs typeface="Times New Roman" panose="02020603050405020304" pitchFamily="18" charset="0"/>
              </a:rPr>
              <a:t>(6)</a:t>
            </a:r>
            <a:r>
              <a:rPr lang="zh-CN" altLang="en-US" sz="2600" b="1" dirty="0">
                <a:latin typeface="Times New Roman" panose="02020603050405020304" pitchFamily="18" charset="0"/>
                <a:cs typeface="Times New Roman" panose="02020603050405020304" pitchFamily="18" charset="0"/>
              </a:rPr>
              <a:t>无光照部分、光照仅被表面吸收</a:t>
            </a:r>
            <a:endParaRPr lang="zh-CN" altLang="en-US" sz="26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Object 4"/>
              <p:cNvSpPr txBox="1"/>
              <p:nvPr/>
            </p:nvSpPr>
            <p:spPr>
              <a:xfrm>
                <a:off x="6544692" y="5981700"/>
                <a:ext cx="1123652" cy="4810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=0</m:t>
                      </m:r>
                    </m:oMath>
                  </m:oMathPara>
                </a14:m>
                <a:endParaRPr lang="zh-CN" altLang="en-US" sz="2200" dirty="0">
                  <a:latin typeface="+mn-ea"/>
                  <a:ea typeface="+mn-ea"/>
                </a:endParaRPr>
              </a:p>
            </p:txBody>
          </p:sp>
        </mc:Choice>
        <mc:Fallback xmlns="">
          <p:sp>
            <p:nvSpPr>
              <p:cNvPr id="3" name="Object 4"/>
              <p:cNvSpPr txBox="1">
                <a:spLocks noRot="1" noChangeAspect="1" noMove="1" noResize="1" noEditPoints="1" noAdjustHandles="1" noChangeArrowheads="1" noChangeShapeType="1" noTextEdit="1"/>
              </p:cNvSpPr>
              <p:nvPr/>
            </p:nvSpPr>
            <p:spPr>
              <a:xfrm>
                <a:off x="6544692" y="5981700"/>
                <a:ext cx="1123652" cy="481013"/>
              </a:xfrm>
              <a:prstGeom prst="rect">
                <a:avLst/>
              </a:prstGeom>
              <a:blipFill>
                <a:blip r:embed="rId9"/>
                <a:stretch>
                  <a:fillRect l="-1087"/>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3" grpId="0"/>
      <p:bldP spid="15" grpId="0"/>
      <p:bldP spid="16" grpId="0"/>
      <p:bldP spid="17" grpId="0"/>
      <p:bldP spid="2" grpId="0"/>
      <p:bldP spid="18" grpId="0"/>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17768" name="Text Box 2"/>
          <p:cNvSpPr txBox="1">
            <a:spLocks noChangeArrowheads="1"/>
          </p:cNvSpPr>
          <p:nvPr/>
        </p:nvSpPr>
        <p:spPr bwMode="auto">
          <a:xfrm>
            <a:off x="357188" y="838200"/>
            <a:ext cx="1928813" cy="519113"/>
          </a:xfrm>
          <a:prstGeom prst="rect">
            <a:avLst/>
          </a:prstGeom>
          <a:solidFill>
            <a:srgbClr val="FFD1D1"/>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应用举例</a:t>
            </a:r>
          </a:p>
        </p:txBody>
      </p:sp>
      <p:sp>
        <p:nvSpPr>
          <p:cNvPr id="161796" name="Text Box 3"/>
          <p:cNvSpPr txBox="1"/>
          <p:nvPr/>
        </p:nvSpPr>
        <p:spPr>
          <a:xfrm>
            <a:off x="214313" y="1412875"/>
            <a:ext cx="87153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719455" lvl="0" indent="-719455" eaLnBrk="1" hangingPunct="1">
              <a:spcBef>
                <a:spcPct val="50000"/>
              </a:spcBef>
              <a:buNone/>
            </a:pPr>
            <a:r>
              <a:rPr lang="zh-CN" altLang="en-US" sz="2800" b="1" dirty="0">
                <a:solidFill>
                  <a:schemeClr val="tx2"/>
                </a:solidFill>
                <a:latin typeface="宋体" panose="02010600030101010101" pitchFamily="2" charset="-122"/>
                <a:cs typeface="Times New Roman" panose="02020603050405020304" pitchFamily="18" charset="0"/>
              </a:rPr>
              <a:t>例</a:t>
            </a:r>
            <a:r>
              <a:rPr lang="en-US" altLang="zh-CN" sz="2800" b="1" dirty="0">
                <a:solidFill>
                  <a:schemeClr val="tx2"/>
                </a:solidFill>
                <a:latin typeface="宋体" panose="02010600030101010101" pitchFamily="2" charset="-122"/>
                <a:cs typeface="Times New Roman" panose="02020603050405020304" pitchFamily="18" charset="0"/>
              </a:rPr>
              <a:t>1.</a:t>
            </a:r>
            <a:r>
              <a:rPr lang="zh-CN" altLang="en-US" sz="2800" b="1" dirty="0">
                <a:solidFill>
                  <a:schemeClr val="tx2"/>
                </a:solidFill>
                <a:latin typeface="宋体" panose="02010600030101010101" pitchFamily="2" charset="-122"/>
                <a:cs typeface="Times New Roman" panose="02020603050405020304" pitchFamily="18" charset="0"/>
              </a:rPr>
              <a:t>用光照射</a:t>
            </a:r>
            <a:r>
              <a:rPr lang="en-US" altLang="zh-CN" sz="2800" b="1" dirty="0">
                <a:solidFill>
                  <a:schemeClr val="tx2"/>
                </a:solidFill>
                <a:latin typeface="宋体" panose="02010600030101010101" pitchFamily="2" charset="-122"/>
                <a:cs typeface="Times New Roman" panose="02020603050405020304" pitchFamily="18" charset="0"/>
              </a:rPr>
              <a:t>n</a:t>
            </a:r>
            <a:r>
              <a:rPr lang="zh-CN" altLang="en-US" sz="2800" b="1" dirty="0">
                <a:solidFill>
                  <a:schemeClr val="tx2"/>
                </a:solidFill>
                <a:latin typeface="宋体" panose="02010600030101010101" pitchFamily="2" charset="-122"/>
                <a:cs typeface="Times New Roman" panose="02020603050405020304" pitchFamily="18" charset="0"/>
              </a:rPr>
              <a:t>型半导体，并被表面均匀吸收</a:t>
            </a:r>
            <a:r>
              <a:rPr lang="en-US" altLang="zh-CN" sz="2800" b="1" dirty="0">
                <a:solidFill>
                  <a:schemeClr val="tx2"/>
                </a:solidFill>
                <a:latin typeface="宋体" panose="02010600030101010101" pitchFamily="2" charset="-122"/>
                <a:cs typeface="Times New Roman" panose="02020603050405020304" pitchFamily="18" charset="0"/>
              </a:rPr>
              <a:t>(g</a:t>
            </a:r>
            <a:r>
              <a:rPr lang="en-US" altLang="zh-CN" sz="2800" b="1" baseline="-25000" dirty="0">
                <a:solidFill>
                  <a:schemeClr val="tx2"/>
                </a:solidFill>
                <a:latin typeface="宋体" panose="02010600030101010101" pitchFamily="2" charset="-122"/>
                <a:cs typeface="Times New Roman" panose="02020603050405020304" pitchFamily="18" charset="0"/>
              </a:rPr>
              <a:t>p</a:t>
            </a:r>
            <a:r>
              <a:rPr lang="en-US" altLang="zh-CN" sz="2800" b="1" dirty="0">
                <a:solidFill>
                  <a:schemeClr val="tx2"/>
                </a:solidFill>
                <a:latin typeface="宋体" panose="02010600030101010101" pitchFamily="2" charset="-122"/>
                <a:cs typeface="Times New Roman" panose="02020603050405020304" pitchFamily="18" charset="0"/>
              </a:rPr>
              <a:t>=0)</a:t>
            </a:r>
            <a:r>
              <a:rPr lang="zh-CN" altLang="en-US" sz="2800" b="1" dirty="0">
                <a:solidFill>
                  <a:schemeClr val="tx2"/>
                </a:solidFill>
                <a:latin typeface="宋体" panose="02010600030101010101" pitchFamily="2" charset="-122"/>
                <a:cs typeface="Times New Roman" panose="02020603050405020304" pitchFamily="18" charset="0"/>
              </a:rPr>
              <a:t>。假定材料是均匀的，且无外场作用，试写出少数载流子满足的运动方程。</a:t>
            </a:r>
            <a:endParaRPr lang="zh-CN" altLang="en-US" sz="2800" b="1" dirty="0">
              <a:solidFill>
                <a:schemeClr val="tx2"/>
              </a:solidFill>
              <a:latin typeface="宋体" panose="02010600030101010101" pitchFamily="2" charset="-122"/>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38277" name="Object 3"/>
              <p:cNvSpPr txBox="1"/>
              <p:nvPr/>
            </p:nvSpPr>
            <p:spPr>
              <a:xfrm>
                <a:off x="1027113" y="2849563"/>
                <a:ext cx="6011862"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1027113" y="2849563"/>
                <a:ext cx="6011862" cy="10795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1014413" y="3921125"/>
                <a:ext cx="2844800"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oMath>
                  </m:oMathPara>
                </a14:m>
                <a:endParaRPr lang="zh-CN" altLang="en-US" sz="24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1014413" y="3921125"/>
                <a:ext cx="2844800" cy="1079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3"/>
              <p:cNvSpPr txBox="1"/>
              <p:nvPr/>
            </p:nvSpPr>
            <p:spPr>
              <a:xfrm>
                <a:off x="3697630" y="4182314"/>
                <a:ext cx="4386783" cy="468312"/>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m:t>
                      </m:r>
                      <m:r>
                        <m:rPr>
                          <m:nor/>
                        </m:rPr>
                        <a:rPr lang="zh-CN" altLang="en-US" i="0">
                          <a:solidFill>
                            <a:srgbClr val="000000"/>
                          </a:solidFill>
                          <a:latin typeface="+mn-ea"/>
                          <a:ea typeface="+mn-ea"/>
                        </a:rPr>
                        <m:t>非平衡少数载流子的扩散方程</m:t>
                      </m:r>
                    </m:oMath>
                  </m:oMathPara>
                </a14:m>
                <a:endParaRPr lang="zh-CN" altLang="en-US" dirty="0">
                  <a:ea typeface="+mn-ea"/>
                  <a:cs typeface="Times New Roman" panose="02020603050405020304" pitchFamily="18" charset="0"/>
                </a:endParaRPr>
              </a:p>
            </p:txBody>
          </p:sp>
        </mc:Choice>
        <mc:Fallback xmlns="">
          <p:sp>
            <p:nvSpPr>
              <p:cNvPr id="5" name="Object 3"/>
              <p:cNvSpPr txBox="1">
                <a:spLocks noRot="1" noChangeAspect="1" noMove="1" noResize="1" noEditPoints="1" noAdjustHandles="1" noChangeArrowheads="1" noChangeShapeType="1" noTextEdit="1"/>
              </p:cNvSpPr>
              <p:nvPr/>
            </p:nvSpPr>
            <p:spPr>
              <a:xfrm>
                <a:off x="3697630" y="4182314"/>
                <a:ext cx="4386783" cy="468312"/>
              </a:xfrm>
              <a:prstGeom prst="rect">
                <a:avLst/>
              </a:prstGeom>
              <a:blipFill>
                <a:blip r:embed="rId4"/>
                <a:stretch>
                  <a:fillRect b="-2597"/>
                </a:stretch>
              </a:blipFill>
              <a:ln w="38100">
                <a:noFill/>
                <a:miter/>
              </a:ln>
            </p:spPr>
            <p:txBody>
              <a:bodyPr/>
              <a:lstStyle/>
              <a:p>
                <a:r>
                  <a:rPr lang="zh-CN" altLang="en-US">
                    <a:noFill/>
                  </a:rPr>
                  <a:t> </a:t>
                </a:r>
              </a:p>
            </p:txBody>
          </p:sp>
        </mc:Fallback>
      </mc:AlternateContent>
      <p:sp>
        <p:nvSpPr>
          <p:cNvPr id="8" name="Text Box 9"/>
          <p:cNvSpPr txBox="1">
            <a:spLocks noChangeArrowheads="1"/>
          </p:cNvSpPr>
          <p:nvPr/>
        </p:nvSpPr>
        <p:spPr bwMode="auto">
          <a:xfrm>
            <a:off x="928688" y="5053013"/>
            <a:ext cx="24479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恒定光照下</a:t>
            </a:r>
          </a:p>
        </p:txBody>
      </p:sp>
      <mc:AlternateContent xmlns:mc="http://schemas.openxmlformats.org/markup-compatibility/2006" xmlns:a14="http://schemas.microsoft.com/office/drawing/2010/main">
        <mc:Choice Requires="a14">
          <p:sp>
            <p:nvSpPr>
              <p:cNvPr id="6" name="Object 3"/>
              <p:cNvSpPr txBox="1"/>
              <p:nvPr/>
            </p:nvSpPr>
            <p:spPr>
              <a:xfrm>
                <a:off x="2117724" y="5635625"/>
                <a:ext cx="2844799" cy="96172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6" name="Object 3"/>
              <p:cNvSpPr txBox="1">
                <a:spLocks noRot="1" noChangeAspect="1" noMove="1" noResize="1" noEditPoints="1" noAdjustHandles="1" noChangeArrowheads="1" noChangeShapeType="1" noTextEdit="1"/>
              </p:cNvSpPr>
              <p:nvPr/>
            </p:nvSpPr>
            <p:spPr>
              <a:xfrm>
                <a:off x="2117724" y="5635625"/>
                <a:ext cx="2844799" cy="961727"/>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3"/>
              <p:cNvSpPr txBox="1"/>
              <p:nvPr/>
            </p:nvSpPr>
            <p:spPr>
              <a:xfrm>
                <a:off x="4594696" y="5892051"/>
                <a:ext cx="2641600" cy="46831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m:t>
                      </m:r>
                      <m:r>
                        <m:rPr>
                          <m:nor/>
                        </m:rPr>
                        <a:rPr lang="zh-CN" altLang="en-US" i="0">
                          <a:solidFill>
                            <a:srgbClr val="000000"/>
                          </a:solidFill>
                          <a:latin typeface="+mn-ea"/>
                          <a:ea typeface="+mn-ea"/>
                        </a:rPr>
                        <m:t>稳态扩散方程</m:t>
                      </m:r>
                    </m:oMath>
                  </m:oMathPara>
                </a14:m>
                <a:endParaRPr lang="zh-CN" altLang="en-US" dirty="0">
                  <a:ea typeface="+mn-ea"/>
                  <a:cs typeface="Times New Roman" panose="02020603050405020304" pitchFamily="18" charset="0"/>
                </a:endParaRPr>
              </a:p>
            </p:txBody>
          </p:sp>
        </mc:Choice>
        <mc:Fallback xmlns="">
          <p:sp>
            <p:nvSpPr>
              <p:cNvPr id="7" name="Object 3"/>
              <p:cNvSpPr txBox="1">
                <a:spLocks noRot="1" noChangeAspect="1" noMove="1" noResize="1" noEditPoints="1" noAdjustHandles="1" noChangeArrowheads="1" noChangeShapeType="1" noTextEdit="1"/>
              </p:cNvSpPr>
              <p:nvPr/>
            </p:nvSpPr>
            <p:spPr>
              <a:xfrm>
                <a:off x="4594696" y="5892051"/>
                <a:ext cx="2641600" cy="468313"/>
              </a:xfrm>
              <a:prstGeom prst="rect">
                <a:avLst/>
              </a:prstGeom>
              <a:blipFill>
                <a:blip r:embed="rId6"/>
                <a:stretch>
                  <a:fillRect b="-2632"/>
                </a:stretch>
              </a:blipFill>
              <a:ln w="38100">
                <a:noFill/>
                <a:miter/>
              </a:ln>
            </p:spPr>
            <p:txBody>
              <a:bodyPr/>
              <a:lstStyle/>
              <a:p>
                <a:r>
                  <a:rPr lang="zh-CN" altLang="en-US">
                    <a:noFill/>
                  </a:rPr>
                  <a:t> </a:t>
                </a:r>
              </a:p>
            </p:txBody>
          </p:sp>
        </mc:Fallback>
      </mc:AlternateContent>
      <p:sp>
        <p:nvSpPr>
          <p:cNvPr id="161803" name="TextBox 10"/>
          <p:cNvSpPr txBox="1"/>
          <p:nvPr/>
        </p:nvSpPr>
        <p:spPr>
          <a:xfrm>
            <a:off x="34925" y="342900"/>
            <a:ext cx="46815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宋体" panose="02010600030101010101" pitchFamily="2" charset="-122"/>
              </a:rPr>
              <a:t>作业</a:t>
            </a:r>
            <a:r>
              <a:rPr lang="en-US" altLang="zh-CN" sz="2400" b="1" dirty="0">
                <a:solidFill>
                  <a:srgbClr val="FF0000"/>
                </a:solidFill>
                <a:latin typeface="宋体" panose="02010600030101010101" pitchFamily="2" charset="-122"/>
              </a:rPr>
              <a:t>p165</a:t>
            </a:r>
            <a:r>
              <a:rPr lang="en-US" altLang="zh-CN" sz="2400" b="1" dirty="0">
                <a:solidFill>
                  <a:srgbClr val="FF0000"/>
                </a:solidFill>
                <a:latin typeface="宋体" panose="02010600030101010101" pitchFamily="2" charset="-122"/>
                <a:sym typeface="Symbol" panose="05050102010706020507" pitchFamily="18" charset="2"/>
              </a:rPr>
              <a:t></a:t>
            </a:r>
            <a:r>
              <a:rPr lang="en-US" altLang="zh-CN" sz="2400" b="1" dirty="0">
                <a:solidFill>
                  <a:srgbClr val="FF0000"/>
                </a:solidFill>
                <a:latin typeface="宋体" panose="02010600030101010101" pitchFamily="2" charset="-122"/>
              </a:rPr>
              <a:t>166</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12</a:t>
            </a:r>
            <a:r>
              <a:rPr lang="zh-CN" altLang="en-US" sz="2400" b="1" dirty="0">
                <a:solidFill>
                  <a:srgbClr val="FF0000"/>
                </a:solidFill>
                <a:latin typeface="宋体" panose="02010600030101010101" pitchFamily="2" charset="-122"/>
                <a:sym typeface="Symbol" panose="05050102010706020507" pitchFamily="18" charset="2"/>
              </a:rPr>
              <a:t>、</a:t>
            </a:r>
            <a:r>
              <a:rPr lang="en-US" altLang="zh-CN" sz="2400" b="1" dirty="0">
                <a:solidFill>
                  <a:srgbClr val="FF0000"/>
                </a:solidFill>
                <a:latin typeface="宋体" panose="02010600030101010101" pitchFamily="2" charset="-122"/>
                <a:sym typeface="Symbol" panose="05050102010706020507" pitchFamily="18" charset="2"/>
              </a:rPr>
              <a:t>1417</a:t>
            </a:r>
            <a:endParaRPr lang="en-US" altLang="zh-CN" sz="2400" b="1" dirty="0">
              <a:solidFill>
                <a:srgbClr val="FF0000"/>
              </a:solidFill>
              <a:latin typeface="宋体" panose="02010600030101010101" pitchFamily="2" charset="-122"/>
            </a:endParaRPr>
          </a:p>
        </p:txBody>
      </p:sp>
      <p:sp>
        <p:nvSpPr>
          <p:cNvPr id="161804" name="TextBox 10"/>
          <p:cNvSpPr txBox="1"/>
          <p:nvPr/>
        </p:nvSpPr>
        <p:spPr>
          <a:xfrm>
            <a:off x="4427538" y="347663"/>
            <a:ext cx="4681537"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3333FF"/>
                </a:solidFill>
                <a:latin typeface="宋体" panose="02010600030101010101" pitchFamily="2" charset="-122"/>
              </a:rPr>
              <a:t>思考：</a:t>
            </a:r>
            <a:r>
              <a:rPr lang="en-US" altLang="zh-CN" sz="2400" b="1" dirty="0">
                <a:solidFill>
                  <a:srgbClr val="3333FF"/>
                </a:solidFill>
                <a:latin typeface="宋体" panose="02010600030101010101" pitchFamily="2" charset="-122"/>
              </a:rPr>
              <a:t>13</a:t>
            </a:r>
            <a:r>
              <a:rPr lang="zh-CN" altLang="en-US" sz="2400" b="1" dirty="0">
                <a:solidFill>
                  <a:srgbClr val="3333FF"/>
                </a:solidFill>
                <a:latin typeface="宋体" panose="02010600030101010101" pitchFamily="2" charset="-122"/>
              </a:rPr>
              <a:t>、</a:t>
            </a:r>
            <a:r>
              <a:rPr lang="en-US" altLang="zh-CN" sz="2400" b="1" dirty="0">
                <a:solidFill>
                  <a:srgbClr val="3333FF"/>
                </a:solidFill>
                <a:latin typeface="宋体" panose="02010600030101010101" pitchFamily="2" charset="-122"/>
              </a:rPr>
              <a:t>19</a:t>
            </a:r>
            <a:r>
              <a:rPr lang="en-US" altLang="zh-CN" sz="2400" b="1" dirty="0">
                <a:solidFill>
                  <a:srgbClr val="3333FF"/>
                </a:solidFill>
                <a:latin typeface="宋体" panose="02010600030101010101" pitchFamily="2" charset="-122"/>
                <a:sym typeface="Symbol" panose="05050102010706020507" pitchFamily="18" charset="2"/>
              </a:rPr>
              <a:t>21</a:t>
            </a:r>
            <a:r>
              <a:rPr lang="zh-CN" altLang="en-US" sz="2400" b="1" dirty="0">
                <a:solidFill>
                  <a:srgbClr val="3333FF"/>
                </a:solidFill>
                <a:latin typeface="宋体" panose="02010600030101010101" pitchFamily="2" charset="-122"/>
                <a:sym typeface="Symbol" panose="05050102010706020507" pitchFamily="18" charset="2"/>
              </a:rPr>
              <a:t>、</a:t>
            </a:r>
            <a:r>
              <a:rPr lang="en-US" altLang="zh-CN" sz="2400" b="1" dirty="0">
                <a:solidFill>
                  <a:srgbClr val="3333FF"/>
                </a:solidFill>
                <a:latin typeface="宋体" panose="02010600030101010101" pitchFamily="2" charset="-122"/>
                <a:sym typeface="Symbol" panose="05050102010706020507" pitchFamily="18" charset="2"/>
              </a:rPr>
              <a:t>23</a:t>
            </a:r>
            <a:r>
              <a:rPr lang="zh-CN" altLang="en-US" sz="2400" b="1" dirty="0">
                <a:solidFill>
                  <a:srgbClr val="3333FF"/>
                </a:solidFill>
                <a:latin typeface="宋体" panose="02010600030101010101" pitchFamily="2" charset="-122"/>
                <a:sym typeface="Symbol" panose="05050102010706020507" pitchFamily="18" charset="2"/>
              </a:rPr>
              <a:t>、</a:t>
            </a:r>
            <a:r>
              <a:rPr lang="en-US" altLang="zh-CN" sz="2400" b="1" dirty="0">
                <a:solidFill>
                  <a:srgbClr val="3333FF"/>
                </a:solidFill>
                <a:latin typeface="宋体" panose="02010600030101010101" pitchFamily="2" charset="-122"/>
                <a:sym typeface="Symbol" panose="05050102010706020507" pitchFamily="18" charset="2"/>
              </a:rPr>
              <a:t>25</a:t>
            </a:r>
            <a:r>
              <a:rPr lang="zh-CN" altLang="en-US" sz="2400" b="1" dirty="0">
                <a:solidFill>
                  <a:srgbClr val="3333FF"/>
                </a:solidFill>
                <a:latin typeface="宋体" panose="02010600030101010101" pitchFamily="2" charset="-122"/>
                <a:sym typeface="Symbol" panose="05050102010706020507" pitchFamily="18" charset="2"/>
              </a:rPr>
              <a:t>、</a:t>
            </a:r>
            <a:r>
              <a:rPr lang="en-US" altLang="zh-CN" sz="2400" b="1" dirty="0">
                <a:solidFill>
                  <a:srgbClr val="3333FF"/>
                </a:solidFill>
                <a:latin typeface="宋体" panose="02010600030101010101" pitchFamily="2" charset="-122"/>
                <a:sym typeface="Symbol" panose="05050102010706020507" pitchFamily="18" charset="2"/>
              </a:rPr>
              <a:t>26</a:t>
            </a:r>
            <a:endParaRPr lang="en-US" altLang="zh-CN" sz="2400" b="1" dirty="0">
              <a:solidFill>
                <a:srgbClr val="3333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wipe(left)">
                                      <p:cBhvr>
                                        <p:cTn id="7" dur="500"/>
                                        <p:tgtEl>
                                          <p:spTgt spid="438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2" grpId="0"/>
      <p:bldP spid="5" grpId="0"/>
      <p:bldP spid="8" grpId="0"/>
      <p:bldP spid="6" grpId="0"/>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62819" name="Text Box 2"/>
          <p:cNvSpPr txBox="1"/>
          <p:nvPr/>
        </p:nvSpPr>
        <p:spPr>
          <a:xfrm>
            <a:off x="142875" y="428625"/>
            <a:ext cx="8858250" cy="1292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808355" lvl="0" indent="-719455" eaLnBrk="1" hangingPunct="1">
              <a:spcBef>
                <a:spcPct val="50000"/>
              </a:spcBef>
              <a:buNone/>
            </a:pPr>
            <a:r>
              <a:rPr lang="zh-CN" altLang="en-US" sz="2600" b="1" dirty="0">
                <a:solidFill>
                  <a:schemeClr val="tx2"/>
                </a:solidFill>
                <a:latin typeface="宋体" panose="02010600030101010101" pitchFamily="2" charset="-122"/>
                <a:cs typeface="Times New Roman" panose="02020603050405020304" pitchFamily="18" charset="0"/>
              </a:rPr>
              <a:t>例</a:t>
            </a:r>
            <a:r>
              <a:rPr lang="en-US" altLang="zh-CN" sz="2600" b="1" dirty="0">
                <a:solidFill>
                  <a:schemeClr val="tx2"/>
                </a:solidFill>
                <a:latin typeface="宋体" panose="02010600030101010101" pitchFamily="2" charset="-122"/>
                <a:cs typeface="Times New Roman" panose="02020603050405020304" pitchFamily="18" charset="0"/>
              </a:rPr>
              <a:t>2.</a:t>
            </a:r>
            <a:r>
              <a:rPr lang="zh-CN" altLang="en-US" sz="2600" b="1" dirty="0">
                <a:solidFill>
                  <a:schemeClr val="tx2"/>
                </a:solidFill>
                <a:latin typeface="宋体" panose="02010600030101010101" pitchFamily="2" charset="-122"/>
                <a:cs typeface="Times New Roman" panose="02020603050405020304" pitchFamily="18" charset="0"/>
              </a:rPr>
              <a:t>用恒定光照射</a:t>
            </a:r>
            <a:r>
              <a:rPr lang="en-US" altLang="zh-CN" sz="2600" b="1" dirty="0">
                <a:solidFill>
                  <a:schemeClr val="tx2"/>
                </a:solidFill>
                <a:latin typeface="宋体" panose="02010600030101010101" pitchFamily="2" charset="-122"/>
                <a:cs typeface="Times New Roman" panose="02020603050405020304" pitchFamily="18" charset="0"/>
              </a:rPr>
              <a:t>n</a:t>
            </a:r>
            <a:r>
              <a:rPr lang="zh-CN" altLang="en-US" sz="2600" b="1" dirty="0">
                <a:solidFill>
                  <a:schemeClr val="tx2"/>
                </a:solidFill>
                <a:latin typeface="宋体" panose="02010600030101010101" pitchFamily="2" charset="-122"/>
                <a:cs typeface="Times New Roman" panose="02020603050405020304" pitchFamily="18" charset="0"/>
              </a:rPr>
              <a:t>型半导体，并被表面均匀吸收</a:t>
            </a:r>
            <a:r>
              <a:rPr lang="en-US" altLang="zh-CN" sz="2600" b="1" dirty="0">
                <a:solidFill>
                  <a:schemeClr val="tx2"/>
                </a:solidFill>
                <a:latin typeface="宋体" panose="02010600030101010101" pitchFamily="2" charset="-122"/>
                <a:cs typeface="Times New Roman" panose="02020603050405020304" pitchFamily="18" charset="0"/>
              </a:rPr>
              <a:t>(g</a:t>
            </a:r>
            <a:r>
              <a:rPr lang="en-US" altLang="zh-CN" sz="2600" b="1" baseline="-25000" dirty="0">
                <a:solidFill>
                  <a:schemeClr val="tx2"/>
                </a:solidFill>
                <a:latin typeface="宋体" panose="02010600030101010101" pitchFamily="2" charset="-122"/>
                <a:cs typeface="Times New Roman" panose="02020603050405020304" pitchFamily="18" charset="0"/>
              </a:rPr>
              <a:t>p</a:t>
            </a:r>
            <a:r>
              <a:rPr lang="en-US" altLang="zh-CN" sz="2600" b="1" dirty="0">
                <a:solidFill>
                  <a:schemeClr val="tx2"/>
                </a:solidFill>
                <a:latin typeface="宋体" panose="02010600030101010101" pitchFamily="2" charset="-122"/>
                <a:cs typeface="Times New Roman" panose="02020603050405020304" pitchFamily="18" charset="0"/>
              </a:rPr>
              <a:t>=0)</a:t>
            </a:r>
            <a:r>
              <a:rPr lang="zh-CN" altLang="en-US" sz="2600" b="1" dirty="0">
                <a:solidFill>
                  <a:schemeClr val="tx2"/>
                </a:solidFill>
                <a:latin typeface="宋体" panose="02010600030101010101" pitchFamily="2" charset="-122"/>
                <a:cs typeface="Times New Roman" panose="02020603050405020304" pitchFamily="18" charset="0"/>
              </a:rPr>
              <a:t>。假定材料是均匀的，且外场均匀，试写出少数载流子满足的运动方程，并求解。</a:t>
            </a:r>
            <a:endParaRPr lang="zh-CN" altLang="en-US" sz="2600" b="1" dirty="0">
              <a:solidFill>
                <a:schemeClr val="tx2"/>
              </a:solidFill>
              <a:latin typeface="宋体" panose="02010600030101010101" pitchFamily="2" charset="-122"/>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38277" name="Object 3"/>
              <p:cNvSpPr txBox="1"/>
              <p:nvPr/>
            </p:nvSpPr>
            <p:spPr>
              <a:xfrm>
                <a:off x="1041400" y="1785938"/>
                <a:ext cx="6011863"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latin typeface="+mn-ea"/>
                  <a:ea typeface="+mn-ea"/>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1041400" y="1785938"/>
                <a:ext cx="6011863" cy="10795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2"/>
              <p:cNvSpPr txBox="1"/>
              <p:nvPr/>
            </p:nvSpPr>
            <p:spPr>
              <a:xfrm>
                <a:off x="2162175" y="2857500"/>
                <a:ext cx="4210050" cy="1082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𝑑</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𝑑</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𝜀</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6" name="Object 2"/>
              <p:cNvSpPr txBox="1">
                <a:spLocks noRot="1" noChangeAspect="1" noMove="1" noResize="1" noEditPoints="1" noAdjustHandles="1" noChangeArrowheads="1" noChangeShapeType="1" noTextEdit="1"/>
              </p:cNvSpPr>
              <p:nvPr/>
            </p:nvSpPr>
            <p:spPr>
              <a:xfrm>
                <a:off x="2162175" y="2857500"/>
                <a:ext cx="4210050" cy="10826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3"/>
              <p:cNvSpPr txBox="1"/>
              <p:nvPr/>
            </p:nvSpPr>
            <p:spPr>
              <a:xfrm>
                <a:off x="2847974" y="6000750"/>
                <a:ext cx="3092177" cy="571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𝐴</m:t>
                      </m:r>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𝑥</m:t>
                          </m:r>
                        </m:sup>
                      </m:sSup>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𝐵</m:t>
                      </m:r>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𝑥</m:t>
                          </m:r>
                        </m:sup>
                      </m:sSup>
                    </m:oMath>
                  </m:oMathPara>
                </a14:m>
                <a:endParaRPr lang="zh-CN" altLang="en-US" sz="2400" dirty="0">
                  <a:latin typeface="+mn-ea"/>
                  <a:ea typeface="+mn-ea"/>
                </a:endParaRPr>
              </a:p>
            </p:txBody>
          </p:sp>
        </mc:Choice>
        <mc:Fallback xmlns="">
          <p:sp>
            <p:nvSpPr>
              <p:cNvPr id="7" name="Object 3"/>
              <p:cNvSpPr txBox="1">
                <a:spLocks noRot="1" noChangeAspect="1" noMove="1" noResize="1" noEditPoints="1" noAdjustHandles="1" noChangeArrowheads="1" noChangeShapeType="1" noTextEdit="1"/>
              </p:cNvSpPr>
              <p:nvPr/>
            </p:nvSpPr>
            <p:spPr>
              <a:xfrm>
                <a:off x="2847974" y="6000750"/>
                <a:ext cx="3092177" cy="571500"/>
              </a:xfrm>
              <a:prstGeom prst="rect">
                <a:avLst/>
              </a:prstGeom>
              <a:blipFill>
                <a:blip r:embed="rId4"/>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EC36EDE6-0885-496D-973F-3885BD4F5237}"/>
              </a:ext>
            </a:extLst>
          </p:cNvPr>
          <p:cNvGrpSpPr/>
          <p:nvPr/>
        </p:nvGrpSpPr>
        <p:grpSpPr>
          <a:xfrm>
            <a:off x="1909077" y="3824288"/>
            <a:ext cx="4411663" cy="2012230"/>
            <a:chOff x="1909077" y="3824288"/>
            <a:chExt cx="4411663" cy="2012230"/>
          </a:xfrm>
        </p:grpSpPr>
        <mc:AlternateContent xmlns:mc="http://schemas.openxmlformats.org/markup-compatibility/2006" xmlns:a14="http://schemas.microsoft.com/office/drawing/2010/main">
          <mc:Choice Requires="a14">
            <p:sp>
              <p:nvSpPr>
                <p:cNvPr id="8" name="Object 12"/>
                <p:cNvSpPr txBox="1"/>
                <p:nvPr/>
              </p:nvSpPr>
              <p:spPr>
                <a:xfrm>
                  <a:off x="1909077" y="4941168"/>
                  <a:ext cx="4411663" cy="8953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en-US" altLang="zh-CN" sz="2400" b="0" i="1" smtClean="0">
                                <a:solidFill>
                                  <a:srgbClr val="3333FF"/>
                                </a:solidFill>
                                <a:latin typeface="Cambria Math" panose="02040503050406030204" pitchFamily="18" charset="0"/>
                              </a:rPr>
                            </m:ctrlPr>
                          </m:sSubSupPr>
                          <m:e>
                            <m:r>
                              <a:rPr lang="en-US" altLang="zh-CN" sz="2400" b="0" i="1">
                                <a:solidFill>
                                  <a:srgbClr val="3333FF"/>
                                </a:solidFill>
                                <a:latin typeface="Cambria Math" panose="02040503050406030204" pitchFamily="18" charset="0"/>
                              </a:rPr>
                              <m:t>𝐿</m:t>
                            </m:r>
                          </m:e>
                          <m:sub>
                            <m:r>
                              <a:rPr lang="en-US" altLang="zh-CN" sz="2400" b="0" i="1">
                                <a:solidFill>
                                  <a:srgbClr val="3333FF"/>
                                </a:solidFill>
                                <a:latin typeface="Cambria Math" panose="02040503050406030204" pitchFamily="18" charset="0"/>
                              </a:rPr>
                              <m:t>𝑝</m:t>
                            </m:r>
                          </m:sub>
                          <m:sup>
                            <m:r>
                              <a:rPr lang="en-US" altLang="zh-CN" sz="2400" b="0" i="1">
                                <a:solidFill>
                                  <a:srgbClr val="3333FF"/>
                                </a:solidFill>
                                <a:latin typeface="Cambria Math" panose="02040503050406030204" pitchFamily="18" charset="0"/>
                              </a:rPr>
                              <m:t>2</m:t>
                            </m:r>
                          </m:sup>
                        </m:sSubSup>
                        <m:f>
                          <m:fPr>
                            <m:ctrlPr>
                              <a:rPr lang="zh-CN" altLang="en-US" sz="2400" b="0" i="1">
                                <a:solidFill>
                                  <a:srgbClr val="3333FF"/>
                                </a:solidFill>
                                <a:latin typeface="Cambria Math" panose="02040503050406030204" pitchFamily="18" charset="0"/>
                                <a:ea typeface="+mn-ea"/>
                              </a:rPr>
                            </m:ctrlPr>
                          </m:fPr>
                          <m:num>
                            <m:sSup>
                              <m:sSupPr>
                                <m:ctrlPr>
                                  <a:rPr lang="zh-CN" altLang="en-US" sz="2400" b="0" i="1">
                                    <a:solidFill>
                                      <a:srgbClr val="3333FF"/>
                                    </a:solidFill>
                                    <a:latin typeface="Cambria Math" panose="02040503050406030204" pitchFamily="18" charset="0"/>
                                    <a:ea typeface="+mn-ea"/>
                                  </a:rPr>
                                </m:ctrlPr>
                              </m:sSupPr>
                              <m:e>
                                <m:r>
                                  <a:rPr lang="zh-CN" altLang="en-US" sz="2400" b="0" i="1">
                                    <a:solidFill>
                                      <a:srgbClr val="3333FF"/>
                                    </a:solidFill>
                                    <a:latin typeface="Cambria Math" panose="02040503050406030204" pitchFamily="18" charset="0"/>
                                    <a:ea typeface="+mn-ea"/>
                                  </a:rPr>
                                  <m:t>𝑑</m:t>
                                </m:r>
                              </m:e>
                              <m:sup>
                                <m:r>
                                  <a:rPr lang="zh-CN" altLang="en-US" sz="2400" b="0" i="1">
                                    <a:solidFill>
                                      <a:srgbClr val="3333FF"/>
                                    </a:solidFill>
                                    <a:latin typeface="Cambria Math" panose="02040503050406030204" pitchFamily="18" charset="0"/>
                                    <a:ea typeface="+mn-ea"/>
                                  </a:rPr>
                                  <m:t>2</m:t>
                                </m:r>
                              </m:sup>
                            </m:sSup>
                            <m:r>
                              <m:rPr>
                                <m:sty m:val="p"/>
                              </m:rPr>
                              <a:rPr lang="zh-CN" altLang="en-US" sz="2400" b="0" i="0">
                                <a:solidFill>
                                  <a:srgbClr val="3333FF"/>
                                </a:solidFill>
                                <a:latin typeface="Cambria Math" panose="02040503050406030204" pitchFamily="18" charset="0"/>
                                <a:ea typeface="+mn-ea"/>
                              </a:rPr>
                              <m:t>Δ</m:t>
                            </m:r>
                            <m:r>
                              <a:rPr lang="zh-CN" altLang="en-US" sz="2400" b="0" i="1">
                                <a:solidFill>
                                  <a:srgbClr val="3333FF"/>
                                </a:solidFill>
                                <a:latin typeface="Cambria Math" panose="02040503050406030204" pitchFamily="18" charset="0"/>
                                <a:ea typeface="+mn-ea"/>
                              </a:rPr>
                              <m:t>𝑝</m:t>
                            </m:r>
                          </m:num>
                          <m:den>
                            <m:r>
                              <a:rPr lang="zh-CN" altLang="en-US" sz="2400" b="0" i="1">
                                <a:solidFill>
                                  <a:srgbClr val="3333FF"/>
                                </a:solidFill>
                                <a:latin typeface="Cambria Math" panose="02040503050406030204" pitchFamily="18" charset="0"/>
                                <a:ea typeface="+mn-ea"/>
                              </a:rPr>
                              <m:t>𝑑</m:t>
                            </m:r>
                            <m:sSup>
                              <m:sSupPr>
                                <m:ctrlPr>
                                  <a:rPr lang="zh-CN" altLang="en-US" sz="2400" b="0" i="1">
                                    <a:solidFill>
                                      <a:srgbClr val="3333FF"/>
                                    </a:solidFill>
                                    <a:latin typeface="Cambria Math" panose="02040503050406030204" pitchFamily="18" charset="0"/>
                                    <a:ea typeface="+mn-ea"/>
                                  </a:rPr>
                                </m:ctrlPr>
                              </m:sSupPr>
                              <m:e>
                                <m:r>
                                  <a:rPr lang="zh-CN" altLang="en-US" sz="2400" b="0" i="1">
                                    <a:solidFill>
                                      <a:srgbClr val="3333FF"/>
                                    </a:solidFill>
                                    <a:latin typeface="Cambria Math" panose="02040503050406030204" pitchFamily="18" charset="0"/>
                                    <a:ea typeface="+mn-ea"/>
                                  </a:rPr>
                                  <m:t>𝑥</m:t>
                                </m:r>
                              </m:e>
                              <m:sup>
                                <m:r>
                                  <a:rPr lang="zh-CN" altLang="en-US" sz="2400" b="0" i="1">
                                    <a:solidFill>
                                      <a:srgbClr val="3333FF"/>
                                    </a:solidFill>
                                    <a:latin typeface="Cambria Math" panose="02040503050406030204" pitchFamily="18" charset="0"/>
                                    <a:ea typeface="+mn-ea"/>
                                  </a:rPr>
                                  <m:t>2</m:t>
                                </m:r>
                              </m:sup>
                            </m:sSup>
                          </m:den>
                        </m:f>
                        <m:r>
                          <a:rPr lang="zh-CN" altLang="en-US" sz="2400" b="0" i="1">
                            <a:solidFill>
                              <a:srgbClr val="3333FF"/>
                            </a:solidFill>
                            <a:latin typeface="Cambria Math" panose="02040503050406030204" pitchFamily="18" charset="0"/>
                            <a:ea typeface="+mn-ea"/>
                          </a:rPr>
                          <m:t>−</m:t>
                        </m:r>
                        <m:sSub>
                          <m:sSubPr>
                            <m:ctrlPr>
                              <a:rPr lang="zh-CN" altLang="en-US" sz="2400" b="0" i="1">
                                <a:solidFill>
                                  <a:srgbClr val="3333FF"/>
                                </a:solidFill>
                                <a:latin typeface="Cambria Math" panose="02040503050406030204" pitchFamily="18" charset="0"/>
                                <a:ea typeface="+mn-ea"/>
                              </a:rPr>
                            </m:ctrlPr>
                          </m:sSubPr>
                          <m:e>
                            <m:r>
                              <a:rPr lang="zh-CN" altLang="en-US" sz="2400" b="0" i="1">
                                <a:solidFill>
                                  <a:srgbClr val="3333FF"/>
                                </a:solidFill>
                                <a:latin typeface="Cambria Math" panose="02040503050406030204" pitchFamily="18" charset="0"/>
                                <a:ea typeface="+mn-ea"/>
                              </a:rPr>
                              <m:t>𝐿</m:t>
                            </m:r>
                          </m:e>
                          <m:sub>
                            <m:r>
                              <a:rPr lang="zh-CN" altLang="en-US" sz="2400" b="0" i="1">
                                <a:solidFill>
                                  <a:srgbClr val="3333FF"/>
                                </a:solidFill>
                                <a:latin typeface="Cambria Math" panose="02040503050406030204" pitchFamily="18" charset="0"/>
                                <a:ea typeface="+mn-ea"/>
                              </a:rPr>
                              <m:t>𝑝</m:t>
                            </m:r>
                          </m:sub>
                        </m:sSub>
                        <m:r>
                          <a:rPr lang="zh-CN" altLang="en-US" sz="2400" b="0" i="1">
                            <a:solidFill>
                              <a:srgbClr val="3333FF"/>
                            </a:solidFill>
                            <a:latin typeface="Cambria Math" panose="02040503050406030204" pitchFamily="18" charset="0"/>
                            <a:ea typeface="+mn-ea"/>
                          </a:rPr>
                          <m:t>(</m:t>
                        </m:r>
                        <m:r>
                          <a:rPr lang="zh-CN" altLang="en-US" sz="2400" b="0" i="1">
                            <a:solidFill>
                              <a:srgbClr val="3333FF"/>
                            </a:solidFill>
                            <a:latin typeface="Cambria Math" panose="02040503050406030204" pitchFamily="18" charset="0"/>
                            <a:ea typeface="+mn-ea"/>
                          </a:rPr>
                          <m:t>𝜀</m:t>
                        </m:r>
                        <m:r>
                          <a:rPr lang="zh-CN" altLang="en-US" sz="2400" b="0" i="1">
                            <a:solidFill>
                              <a:srgbClr val="3333FF"/>
                            </a:solidFill>
                            <a:latin typeface="Cambria Math" panose="02040503050406030204" pitchFamily="18" charset="0"/>
                            <a:ea typeface="+mn-ea"/>
                          </a:rPr>
                          <m:t>)</m:t>
                        </m:r>
                        <m:f>
                          <m:fPr>
                            <m:ctrlPr>
                              <a:rPr lang="zh-CN" altLang="en-US" sz="2400" b="0" i="1">
                                <a:solidFill>
                                  <a:srgbClr val="3333FF"/>
                                </a:solidFill>
                                <a:latin typeface="Cambria Math" panose="02040503050406030204" pitchFamily="18" charset="0"/>
                                <a:ea typeface="+mn-ea"/>
                              </a:rPr>
                            </m:ctrlPr>
                          </m:fPr>
                          <m:num>
                            <m:r>
                              <a:rPr lang="zh-CN" altLang="en-US" sz="2400" b="0" i="1">
                                <a:solidFill>
                                  <a:srgbClr val="3333FF"/>
                                </a:solidFill>
                                <a:latin typeface="Cambria Math" panose="02040503050406030204" pitchFamily="18" charset="0"/>
                                <a:ea typeface="+mn-ea"/>
                              </a:rPr>
                              <m:t>𝑑</m:t>
                            </m:r>
                            <m:r>
                              <m:rPr>
                                <m:sty m:val="p"/>
                              </m:rPr>
                              <a:rPr lang="zh-CN" altLang="en-US" sz="2400" b="0" i="0">
                                <a:solidFill>
                                  <a:srgbClr val="3333FF"/>
                                </a:solidFill>
                                <a:latin typeface="Cambria Math" panose="02040503050406030204" pitchFamily="18" charset="0"/>
                                <a:ea typeface="+mn-ea"/>
                              </a:rPr>
                              <m:t>Δ</m:t>
                            </m:r>
                            <m:r>
                              <a:rPr lang="zh-CN" altLang="en-US" sz="2400" b="0" i="1">
                                <a:solidFill>
                                  <a:srgbClr val="3333FF"/>
                                </a:solidFill>
                                <a:latin typeface="Cambria Math" panose="02040503050406030204" pitchFamily="18" charset="0"/>
                                <a:ea typeface="+mn-ea"/>
                              </a:rPr>
                              <m:t>𝑝</m:t>
                            </m:r>
                          </m:num>
                          <m:den>
                            <m:r>
                              <a:rPr lang="zh-CN" altLang="en-US" sz="2400" b="0" i="1">
                                <a:solidFill>
                                  <a:srgbClr val="3333FF"/>
                                </a:solidFill>
                                <a:latin typeface="Cambria Math" panose="02040503050406030204" pitchFamily="18" charset="0"/>
                                <a:ea typeface="+mn-ea"/>
                              </a:rPr>
                              <m:t>𝑑𝑥</m:t>
                            </m:r>
                          </m:den>
                        </m:f>
                        <m:r>
                          <a:rPr lang="zh-CN" altLang="en-US" sz="2400" b="0" i="1">
                            <a:solidFill>
                              <a:srgbClr val="3333FF"/>
                            </a:solidFill>
                            <a:latin typeface="Cambria Math" panose="02040503050406030204" pitchFamily="18" charset="0"/>
                            <a:ea typeface="+mn-ea"/>
                          </a:rPr>
                          <m:t>−</m:t>
                        </m:r>
                        <m:r>
                          <m:rPr>
                            <m:sty m:val="p"/>
                          </m:rPr>
                          <a:rPr lang="zh-CN" altLang="en-US" sz="2400" b="0" i="0">
                            <a:solidFill>
                              <a:srgbClr val="3333FF"/>
                            </a:solidFill>
                            <a:latin typeface="Cambria Math" panose="02040503050406030204" pitchFamily="18" charset="0"/>
                            <a:ea typeface="+mn-ea"/>
                          </a:rPr>
                          <m:t>Δ</m:t>
                        </m:r>
                        <m:r>
                          <a:rPr lang="zh-CN" altLang="en-US" sz="2400" b="0" i="1">
                            <a:solidFill>
                              <a:srgbClr val="3333FF"/>
                            </a:solidFill>
                            <a:latin typeface="Cambria Math" panose="02040503050406030204" pitchFamily="18" charset="0"/>
                            <a:ea typeface="+mn-ea"/>
                          </a:rPr>
                          <m:t>𝑝</m:t>
                        </m:r>
                        <m:r>
                          <a:rPr lang="zh-CN" altLang="en-US" sz="2400" b="0" i="1">
                            <a:solidFill>
                              <a:srgbClr val="3333FF"/>
                            </a:solidFill>
                            <a:latin typeface="Cambria Math" panose="02040503050406030204" pitchFamily="18" charset="0"/>
                            <a:ea typeface="+mn-ea"/>
                          </a:rPr>
                          <m:t>=0</m:t>
                        </m:r>
                      </m:oMath>
                    </m:oMathPara>
                  </a14:m>
                  <a:endParaRPr lang="zh-CN" altLang="en-US" sz="2400" b="0" dirty="0">
                    <a:solidFill>
                      <a:srgbClr val="3333FF"/>
                    </a:solidFill>
                    <a:latin typeface="+mn-ea"/>
                    <a:ea typeface="+mn-ea"/>
                  </a:endParaRPr>
                </a:p>
              </p:txBody>
            </p:sp>
          </mc:Choice>
          <mc:Fallback xmlns="">
            <p:sp>
              <p:nvSpPr>
                <p:cNvPr id="8" name="Object 12"/>
                <p:cNvSpPr txBox="1">
                  <a:spLocks noRot="1" noChangeAspect="1" noMove="1" noResize="1" noEditPoints="1" noAdjustHandles="1" noChangeArrowheads="1" noChangeShapeType="1" noTextEdit="1"/>
                </p:cNvSpPr>
                <p:nvPr/>
              </p:nvSpPr>
              <p:spPr>
                <a:xfrm>
                  <a:off x="1909077" y="4941168"/>
                  <a:ext cx="4411663" cy="895350"/>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9" name="AutoShape 13"/>
            <p:cNvSpPr>
              <a:spLocks noChangeArrowheads="1"/>
            </p:cNvSpPr>
            <p:nvPr/>
          </p:nvSpPr>
          <p:spPr bwMode="auto">
            <a:xfrm>
              <a:off x="4345702" y="3824288"/>
              <a:ext cx="215900" cy="1152525"/>
            </a:xfrm>
            <a:prstGeom prst="downArrow">
              <a:avLst>
                <a:gd name="adj1" fmla="val 50000"/>
                <a:gd name="adj2" fmla="val 149450"/>
              </a:avLst>
            </a:prstGeom>
            <a:solidFill>
              <a:srgbClr val="FFFF00"/>
            </a:solidFill>
            <a:ln w="9525">
              <a:noFill/>
              <a:miter lim="800000"/>
            </a:ln>
            <a:effectLst>
              <a:outerShdw blurRad="63500" sx="102000" sy="102000" algn="ctr" rotWithShape="0">
                <a:prstClr val="black">
                  <a:alpha val="40000"/>
                </a:prstClr>
              </a:outerShdw>
            </a:effectLst>
          </p:spPr>
          <p:txBody>
            <a:bodyPr vert="eaVert"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0" name="Object 5"/>
              <p:cNvSpPr txBox="1"/>
              <p:nvPr/>
            </p:nvSpPr>
            <p:spPr>
              <a:xfrm>
                <a:off x="4549651" y="4072200"/>
                <a:ext cx="2195478" cy="539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𝐿</m:t>
                          </m:r>
                        </m:e>
                        <m:sub>
                          <m:r>
                            <a:rPr lang="zh-CN" altLang="en-US" sz="2400" i="1">
                              <a:solidFill>
                                <a:srgbClr val="FF0000"/>
                              </a:solidFill>
                              <a:latin typeface="Cambria Math" panose="02040503050406030204" pitchFamily="18" charset="0"/>
                              <a:ea typeface="+mn-ea"/>
                            </a:rPr>
                            <m:t>𝑝</m:t>
                          </m:r>
                        </m:sub>
                      </m:sSub>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𝜇</m:t>
                          </m:r>
                        </m:e>
                        <m:sub>
                          <m:r>
                            <a:rPr lang="zh-CN" altLang="en-US" sz="2400" i="1">
                              <a:solidFill>
                                <a:srgbClr val="FF0000"/>
                              </a:solidFill>
                              <a:latin typeface="Cambria Math" panose="02040503050406030204" pitchFamily="18" charset="0"/>
                              <a:ea typeface="+mn-ea"/>
                            </a:rPr>
                            <m:t>𝑝</m:t>
                          </m:r>
                        </m:sub>
                      </m:sSub>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𝜏</m:t>
                          </m:r>
                        </m:e>
                        <m:sub>
                          <m:r>
                            <a:rPr lang="zh-CN" altLang="en-US" sz="2400" i="1">
                              <a:solidFill>
                                <a:srgbClr val="FF0000"/>
                              </a:solidFill>
                              <a:latin typeface="Cambria Math" panose="02040503050406030204" pitchFamily="18" charset="0"/>
                              <a:ea typeface="+mn-ea"/>
                            </a:rPr>
                            <m:t>𝑝</m:t>
                          </m:r>
                        </m:sub>
                      </m:sSub>
                    </m:oMath>
                  </m:oMathPara>
                </a14:m>
                <a:endParaRPr lang="zh-CN" altLang="en-US" sz="2400" dirty="0">
                  <a:solidFill>
                    <a:srgbClr val="FF0000"/>
                  </a:solidFill>
                  <a:latin typeface="+mn-ea"/>
                  <a:ea typeface="+mn-ea"/>
                </a:endParaRPr>
              </a:p>
            </p:txBody>
          </p:sp>
        </mc:Choice>
        <mc:Fallback xmlns="">
          <p:sp>
            <p:nvSpPr>
              <p:cNvPr id="10" name="Object 5"/>
              <p:cNvSpPr txBox="1">
                <a:spLocks noRot="1" noChangeAspect="1" noMove="1" noResize="1" noEditPoints="1" noAdjustHandles="1" noChangeArrowheads="1" noChangeShapeType="1" noTextEdit="1"/>
              </p:cNvSpPr>
              <p:nvPr/>
            </p:nvSpPr>
            <p:spPr>
              <a:xfrm>
                <a:off x="4549651" y="4072200"/>
                <a:ext cx="2195478" cy="539750"/>
              </a:xfrm>
              <a:prstGeom prst="rect">
                <a:avLst/>
              </a:prstGeom>
              <a:blipFill>
                <a:blip r:embed="rId6"/>
                <a:stretch>
                  <a:fillRect l="-556" b="-2247"/>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5"/>
              <p:cNvSpPr txBox="1"/>
              <p:nvPr/>
            </p:nvSpPr>
            <p:spPr>
              <a:xfrm>
                <a:off x="2771800" y="3933056"/>
                <a:ext cx="1760537" cy="8080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rgbClr val="FF0000"/>
                              </a:solidFill>
                              <a:latin typeface="Cambria Math" panose="02040503050406030204" pitchFamily="18" charset="0"/>
                              <a:ea typeface="+mn-ea"/>
                            </a:rPr>
                          </m:ctrlPr>
                        </m:sSubPr>
                        <m:e>
                          <m:r>
                            <a:rPr lang="zh-CN" altLang="en-US" sz="2200" i="1">
                              <a:solidFill>
                                <a:srgbClr val="FF0000"/>
                              </a:solidFill>
                              <a:latin typeface="Cambria Math" panose="02040503050406030204" pitchFamily="18" charset="0"/>
                              <a:ea typeface="+mn-ea"/>
                            </a:rPr>
                            <m:t>𝐿</m:t>
                          </m:r>
                        </m:e>
                        <m:sub>
                          <m:r>
                            <a:rPr lang="zh-CN" altLang="en-US" sz="2200" i="1">
                              <a:solidFill>
                                <a:srgbClr val="FF0000"/>
                              </a:solidFill>
                              <a:latin typeface="Cambria Math" panose="02040503050406030204" pitchFamily="18" charset="0"/>
                              <a:ea typeface="+mn-ea"/>
                            </a:rPr>
                            <m:t>𝑝</m:t>
                          </m:r>
                        </m:sub>
                      </m:sSub>
                      <m:r>
                        <a:rPr lang="zh-CN" altLang="en-US" sz="2200" i="1">
                          <a:solidFill>
                            <a:srgbClr val="FF0000"/>
                          </a:solidFill>
                          <a:latin typeface="Cambria Math" panose="02040503050406030204" pitchFamily="18" charset="0"/>
                          <a:ea typeface="+mn-ea"/>
                        </a:rPr>
                        <m:t>=</m:t>
                      </m:r>
                      <m:rad>
                        <m:radPr>
                          <m:degHide m:val="on"/>
                          <m:ctrlPr>
                            <a:rPr lang="zh-CN" altLang="en-US" sz="2200" i="1">
                              <a:solidFill>
                                <a:srgbClr val="FF0000"/>
                              </a:solidFill>
                              <a:latin typeface="Cambria Math" panose="02040503050406030204" pitchFamily="18" charset="0"/>
                              <a:ea typeface="+mn-ea"/>
                            </a:rPr>
                          </m:ctrlPr>
                        </m:radPr>
                        <m:deg/>
                        <m:e>
                          <m:sSub>
                            <m:sSubPr>
                              <m:ctrlPr>
                                <a:rPr lang="zh-CN" altLang="en-US" sz="2200" i="1">
                                  <a:solidFill>
                                    <a:srgbClr val="FF0000"/>
                                  </a:solidFill>
                                  <a:latin typeface="Cambria Math" panose="02040503050406030204" pitchFamily="18" charset="0"/>
                                  <a:ea typeface="+mn-ea"/>
                                </a:rPr>
                              </m:ctrlPr>
                            </m:sSubPr>
                            <m:e>
                              <m:r>
                                <m:rPr>
                                  <m:sty m:val="p"/>
                                </m:rPr>
                                <a:rPr lang="zh-CN" altLang="en-US" sz="2200" i="0">
                                  <a:solidFill>
                                    <a:srgbClr val="FF0000"/>
                                  </a:solidFill>
                                  <a:latin typeface="Cambria Math" panose="02040503050406030204" pitchFamily="18" charset="0"/>
                                  <a:ea typeface="+mn-ea"/>
                                </a:rPr>
                                <m:t>D</m:t>
                              </m:r>
                            </m:e>
                            <m:sub>
                              <m:r>
                                <a:rPr lang="zh-CN" altLang="en-US" sz="2200" i="1">
                                  <a:solidFill>
                                    <a:srgbClr val="FF0000"/>
                                  </a:solidFill>
                                  <a:latin typeface="Cambria Math" panose="02040503050406030204" pitchFamily="18" charset="0"/>
                                  <a:ea typeface="+mn-ea"/>
                                </a:rPr>
                                <m:t>𝑝</m:t>
                              </m:r>
                            </m:sub>
                          </m:sSub>
                          <m:sSub>
                            <m:sSubPr>
                              <m:ctrlPr>
                                <a:rPr lang="zh-CN" altLang="en-US" sz="2200" i="1">
                                  <a:solidFill>
                                    <a:srgbClr val="FF0000"/>
                                  </a:solidFill>
                                  <a:latin typeface="Cambria Math" panose="02040503050406030204" pitchFamily="18" charset="0"/>
                                  <a:ea typeface="+mn-ea"/>
                                </a:rPr>
                              </m:ctrlPr>
                            </m:sSubPr>
                            <m:e>
                              <m:r>
                                <a:rPr lang="zh-CN" altLang="en-US" sz="2200" i="1">
                                  <a:solidFill>
                                    <a:srgbClr val="FF0000"/>
                                  </a:solidFill>
                                  <a:latin typeface="Cambria Math" panose="02040503050406030204" pitchFamily="18" charset="0"/>
                                  <a:ea typeface="+mn-ea"/>
                                </a:rPr>
                                <m:t>𝜏</m:t>
                              </m:r>
                            </m:e>
                            <m:sub>
                              <m:r>
                                <a:rPr lang="zh-CN" altLang="en-US" sz="2200" i="1">
                                  <a:solidFill>
                                    <a:srgbClr val="FF0000"/>
                                  </a:solidFill>
                                  <a:latin typeface="Cambria Math" panose="02040503050406030204" pitchFamily="18" charset="0"/>
                                  <a:ea typeface="+mn-ea"/>
                                </a:rPr>
                                <m:t>𝑝</m:t>
                              </m:r>
                            </m:sub>
                          </m:sSub>
                        </m:e>
                      </m:rad>
                    </m:oMath>
                  </m:oMathPara>
                </a14:m>
                <a:endParaRPr lang="zh-CN" altLang="en-US" sz="2200" dirty="0">
                  <a:solidFill>
                    <a:srgbClr val="FF0000"/>
                  </a:solidFill>
                  <a:latin typeface="+mn-ea"/>
                  <a:ea typeface="+mn-ea"/>
                </a:endParaRPr>
              </a:p>
            </p:txBody>
          </p:sp>
        </mc:Choice>
        <mc:Fallback xmlns="">
          <p:sp>
            <p:nvSpPr>
              <p:cNvPr id="11" name="Object 15"/>
              <p:cNvSpPr txBox="1">
                <a:spLocks noRot="1" noChangeAspect="1" noMove="1" noResize="1" noEditPoints="1" noAdjustHandles="1" noChangeArrowheads="1" noChangeShapeType="1" noTextEdit="1"/>
              </p:cNvSpPr>
              <p:nvPr/>
            </p:nvSpPr>
            <p:spPr>
              <a:xfrm>
                <a:off x="2771800" y="3933056"/>
                <a:ext cx="1760537" cy="808037"/>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wipe(left)">
                                      <p:cBhvr>
                                        <p:cTn id="7" dur="500"/>
                                        <p:tgtEl>
                                          <p:spTgt spid="438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6" grpId="0"/>
      <p:bldP spid="7" grpId="0"/>
      <p:bldP spid="10" grpId="0"/>
      <p:bldP spid="1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Object 3"/>
              <p:cNvSpPr txBox="1"/>
              <p:nvPr/>
            </p:nvSpPr>
            <p:spPr>
              <a:xfrm>
                <a:off x="229170" y="2067493"/>
                <a:ext cx="3262710" cy="5921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𝐴</m:t>
                      </m:r>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𝑥</m:t>
                          </m:r>
                        </m:sup>
                      </m:sSup>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𝐵</m:t>
                      </m:r>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𝑥</m:t>
                          </m:r>
                        </m:sup>
                      </m:sSup>
                    </m:oMath>
                  </m:oMathPara>
                </a14:m>
                <a:endParaRPr lang="zh-CN" altLang="en-US" sz="2400" dirty="0">
                  <a:ea typeface="+mn-ea"/>
                  <a:cs typeface="Times New Roman" panose="02020603050405020304" pitchFamily="18" charset="0"/>
                </a:endParaRPr>
              </a:p>
            </p:txBody>
          </p:sp>
        </mc:Choice>
        <mc:Fallback xmlns="">
          <p:sp>
            <p:nvSpPr>
              <p:cNvPr id="7" name="Object 3"/>
              <p:cNvSpPr txBox="1">
                <a:spLocks noRot="1" noChangeAspect="1" noMove="1" noResize="1" noEditPoints="1" noAdjustHandles="1" noChangeArrowheads="1" noChangeShapeType="1" noTextEdit="1"/>
              </p:cNvSpPr>
              <p:nvPr/>
            </p:nvSpPr>
            <p:spPr>
              <a:xfrm>
                <a:off x="229170" y="2067493"/>
                <a:ext cx="3262710" cy="592137"/>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12"/>
              <p:cNvSpPr txBox="1"/>
              <p:nvPr/>
            </p:nvSpPr>
            <p:spPr>
              <a:xfrm>
                <a:off x="206945" y="428624"/>
                <a:ext cx="4437063" cy="10001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400" i="1" smtClean="0">
                              <a:solidFill>
                                <a:srgbClr val="3333FF"/>
                              </a:solidFill>
                              <a:latin typeface="Cambria Math" panose="02040503050406030204" pitchFamily="18" charset="0"/>
                              <a:ea typeface="+mn-ea"/>
                            </a:rPr>
                          </m:ctrlPr>
                        </m:sSupPr>
                        <m:e>
                          <m:sSub>
                            <m:sSubPr>
                              <m:ctrlPr>
                                <a:rPr lang="zh-CN" altLang="en-US" sz="2400" i="1">
                                  <a:solidFill>
                                    <a:srgbClr val="3333FF"/>
                                  </a:solidFill>
                                  <a:latin typeface="Cambria Math" panose="02040503050406030204" pitchFamily="18" charset="0"/>
                                  <a:ea typeface="+mn-ea"/>
                                </a:rPr>
                              </m:ctrlPr>
                            </m:sSubPr>
                            <m:e>
                              <m:r>
                                <a:rPr lang="zh-CN" altLang="en-US" sz="2400" i="1">
                                  <a:solidFill>
                                    <a:srgbClr val="3333FF"/>
                                  </a:solidFill>
                                  <a:latin typeface="Cambria Math" panose="02040503050406030204" pitchFamily="18" charset="0"/>
                                  <a:ea typeface="+mn-ea"/>
                                </a:rPr>
                                <m:t>𝐿</m:t>
                              </m:r>
                            </m:e>
                            <m:sub>
                              <m:r>
                                <a:rPr lang="zh-CN" altLang="en-US" sz="2400" i="1">
                                  <a:solidFill>
                                    <a:srgbClr val="3333FF"/>
                                  </a:solidFill>
                                  <a:latin typeface="Cambria Math" panose="02040503050406030204" pitchFamily="18" charset="0"/>
                                  <a:ea typeface="+mn-ea"/>
                                </a:rPr>
                                <m:t>𝑝</m:t>
                              </m:r>
                            </m:sub>
                          </m:sSub>
                        </m:e>
                        <m:sup>
                          <m:r>
                            <a:rPr lang="zh-CN" altLang="en-US" sz="2400" i="1">
                              <a:solidFill>
                                <a:srgbClr val="3333FF"/>
                              </a:solidFill>
                              <a:latin typeface="Cambria Math" panose="02040503050406030204" pitchFamily="18" charset="0"/>
                              <a:ea typeface="+mn-ea"/>
                            </a:rPr>
                            <m:t>2</m:t>
                          </m:r>
                        </m:sup>
                      </m:sSup>
                      <m:f>
                        <m:fPr>
                          <m:ctrlPr>
                            <a:rPr lang="zh-CN" altLang="en-US" sz="2400" i="1">
                              <a:solidFill>
                                <a:srgbClr val="3333FF"/>
                              </a:solidFill>
                              <a:latin typeface="Cambria Math" panose="02040503050406030204" pitchFamily="18" charset="0"/>
                              <a:ea typeface="+mn-ea"/>
                            </a:rPr>
                          </m:ctrlPr>
                        </m:fPr>
                        <m:num>
                          <m:sSup>
                            <m:sSupPr>
                              <m:ctrlPr>
                                <a:rPr lang="zh-CN" altLang="en-US" sz="2400" i="1">
                                  <a:solidFill>
                                    <a:srgbClr val="3333FF"/>
                                  </a:solidFill>
                                  <a:latin typeface="Cambria Math" panose="02040503050406030204" pitchFamily="18" charset="0"/>
                                  <a:ea typeface="+mn-ea"/>
                                </a:rPr>
                              </m:ctrlPr>
                            </m:sSupPr>
                            <m:e>
                              <m:r>
                                <a:rPr lang="zh-CN" altLang="en-US" sz="2400" i="1">
                                  <a:solidFill>
                                    <a:srgbClr val="3333FF"/>
                                  </a:solidFill>
                                  <a:latin typeface="Cambria Math" panose="02040503050406030204" pitchFamily="18" charset="0"/>
                                  <a:ea typeface="+mn-ea"/>
                                </a:rPr>
                                <m:t>𝑑</m:t>
                              </m:r>
                            </m:e>
                            <m:sup>
                              <m:r>
                                <a:rPr lang="zh-CN" altLang="en-US" sz="2400" i="1">
                                  <a:solidFill>
                                    <a:srgbClr val="3333FF"/>
                                  </a:solidFill>
                                  <a:latin typeface="Cambria Math" panose="02040503050406030204" pitchFamily="18" charset="0"/>
                                  <a:ea typeface="+mn-ea"/>
                                </a:rPr>
                                <m:t>2</m:t>
                              </m:r>
                            </m:sup>
                          </m:sSup>
                          <m:r>
                            <m:rPr>
                              <m:sty m:val="p"/>
                            </m:rPr>
                            <a:rPr lang="zh-CN" altLang="en-US" sz="2400" i="1">
                              <a:solidFill>
                                <a:srgbClr val="3333FF"/>
                              </a:solidFill>
                              <a:latin typeface="Cambria Math" panose="02040503050406030204" pitchFamily="18" charset="0"/>
                              <a:ea typeface="+mn-ea"/>
                            </a:rPr>
                            <m:t>Δ</m:t>
                          </m:r>
                          <m:r>
                            <a:rPr lang="zh-CN" altLang="en-US" sz="2400" i="1">
                              <a:solidFill>
                                <a:srgbClr val="3333FF"/>
                              </a:solidFill>
                              <a:latin typeface="Cambria Math" panose="02040503050406030204" pitchFamily="18" charset="0"/>
                              <a:ea typeface="+mn-ea"/>
                            </a:rPr>
                            <m:t>𝑝</m:t>
                          </m:r>
                        </m:num>
                        <m:den>
                          <m:r>
                            <a:rPr lang="zh-CN" altLang="en-US" sz="2400" i="1">
                              <a:solidFill>
                                <a:srgbClr val="3333FF"/>
                              </a:solidFill>
                              <a:latin typeface="Cambria Math" panose="02040503050406030204" pitchFamily="18" charset="0"/>
                              <a:ea typeface="+mn-ea"/>
                            </a:rPr>
                            <m:t>𝑑</m:t>
                          </m:r>
                          <m:sSup>
                            <m:sSupPr>
                              <m:ctrlPr>
                                <a:rPr lang="zh-CN" altLang="en-US" sz="2400" i="1">
                                  <a:solidFill>
                                    <a:srgbClr val="3333FF"/>
                                  </a:solidFill>
                                  <a:latin typeface="Cambria Math" panose="02040503050406030204" pitchFamily="18" charset="0"/>
                                  <a:ea typeface="+mn-ea"/>
                                </a:rPr>
                              </m:ctrlPr>
                            </m:sSupPr>
                            <m:e>
                              <m:r>
                                <a:rPr lang="zh-CN" altLang="en-US" sz="2400" i="1">
                                  <a:solidFill>
                                    <a:srgbClr val="3333FF"/>
                                  </a:solidFill>
                                  <a:latin typeface="Cambria Math" panose="02040503050406030204" pitchFamily="18" charset="0"/>
                                  <a:ea typeface="+mn-ea"/>
                                </a:rPr>
                                <m:t>𝑥</m:t>
                              </m:r>
                            </m:e>
                            <m:sup>
                              <m:r>
                                <a:rPr lang="zh-CN" altLang="en-US" sz="2400" i="1">
                                  <a:solidFill>
                                    <a:srgbClr val="3333FF"/>
                                  </a:solidFill>
                                  <a:latin typeface="Cambria Math" panose="02040503050406030204" pitchFamily="18" charset="0"/>
                                  <a:ea typeface="+mn-ea"/>
                                </a:rPr>
                                <m:t>2</m:t>
                              </m:r>
                            </m:sup>
                          </m:sSup>
                        </m:den>
                      </m:f>
                      <m:r>
                        <a:rPr lang="zh-CN" altLang="en-US" sz="2400" i="1">
                          <a:solidFill>
                            <a:srgbClr val="3333FF"/>
                          </a:solidFill>
                          <a:latin typeface="Cambria Math" panose="02040503050406030204" pitchFamily="18" charset="0"/>
                          <a:ea typeface="+mn-ea"/>
                        </a:rPr>
                        <m:t>−</m:t>
                      </m:r>
                      <m:sSub>
                        <m:sSubPr>
                          <m:ctrlPr>
                            <a:rPr lang="zh-CN" altLang="en-US" sz="2400" i="1">
                              <a:solidFill>
                                <a:srgbClr val="3333FF"/>
                              </a:solidFill>
                              <a:latin typeface="Cambria Math" panose="02040503050406030204" pitchFamily="18" charset="0"/>
                              <a:ea typeface="+mn-ea"/>
                            </a:rPr>
                          </m:ctrlPr>
                        </m:sSubPr>
                        <m:e>
                          <m:r>
                            <a:rPr lang="zh-CN" altLang="en-US" sz="2400" i="1">
                              <a:solidFill>
                                <a:srgbClr val="3333FF"/>
                              </a:solidFill>
                              <a:latin typeface="Cambria Math" panose="02040503050406030204" pitchFamily="18" charset="0"/>
                              <a:ea typeface="+mn-ea"/>
                            </a:rPr>
                            <m:t>𝐿</m:t>
                          </m:r>
                        </m:e>
                        <m:sub>
                          <m:r>
                            <a:rPr lang="zh-CN" altLang="en-US" sz="2400" i="1">
                              <a:solidFill>
                                <a:srgbClr val="3333FF"/>
                              </a:solidFill>
                              <a:latin typeface="Cambria Math" panose="02040503050406030204" pitchFamily="18" charset="0"/>
                              <a:ea typeface="+mn-ea"/>
                            </a:rPr>
                            <m:t>𝑝</m:t>
                          </m:r>
                        </m:sub>
                      </m:sSub>
                      <m:r>
                        <a:rPr lang="zh-CN" altLang="en-US" sz="2400" i="1">
                          <a:solidFill>
                            <a:srgbClr val="3333FF"/>
                          </a:solidFill>
                          <a:latin typeface="Cambria Math" panose="02040503050406030204" pitchFamily="18" charset="0"/>
                          <a:ea typeface="+mn-ea"/>
                        </a:rPr>
                        <m:t>(</m:t>
                      </m:r>
                      <m:r>
                        <a:rPr lang="zh-CN" altLang="en-US" sz="2400" i="1">
                          <a:solidFill>
                            <a:srgbClr val="3333FF"/>
                          </a:solidFill>
                          <a:latin typeface="Cambria Math" panose="02040503050406030204" pitchFamily="18" charset="0"/>
                          <a:ea typeface="+mn-ea"/>
                        </a:rPr>
                        <m:t>𝜀</m:t>
                      </m:r>
                      <m:r>
                        <a:rPr lang="zh-CN" altLang="en-US" sz="2400" i="1">
                          <a:solidFill>
                            <a:srgbClr val="3333FF"/>
                          </a:solidFill>
                          <a:latin typeface="Cambria Math" panose="02040503050406030204" pitchFamily="18" charset="0"/>
                          <a:ea typeface="+mn-ea"/>
                        </a:rPr>
                        <m:t>)</m:t>
                      </m:r>
                      <m:f>
                        <m:fPr>
                          <m:ctrlPr>
                            <a:rPr lang="zh-CN" altLang="en-US" sz="2400" i="1">
                              <a:solidFill>
                                <a:srgbClr val="3333FF"/>
                              </a:solidFill>
                              <a:latin typeface="Cambria Math" panose="02040503050406030204" pitchFamily="18" charset="0"/>
                              <a:ea typeface="+mn-ea"/>
                            </a:rPr>
                          </m:ctrlPr>
                        </m:fPr>
                        <m:num>
                          <m:r>
                            <a:rPr lang="zh-CN" altLang="en-US" sz="2400" i="1">
                              <a:solidFill>
                                <a:srgbClr val="3333FF"/>
                              </a:solidFill>
                              <a:latin typeface="Cambria Math" panose="02040503050406030204" pitchFamily="18" charset="0"/>
                              <a:ea typeface="+mn-ea"/>
                            </a:rPr>
                            <m:t>𝑑</m:t>
                          </m:r>
                          <m:r>
                            <m:rPr>
                              <m:sty m:val="p"/>
                            </m:rPr>
                            <a:rPr lang="zh-CN" altLang="en-US" sz="2400" i="1">
                              <a:solidFill>
                                <a:srgbClr val="3333FF"/>
                              </a:solidFill>
                              <a:latin typeface="Cambria Math" panose="02040503050406030204" pitchFamily="18" charset="0"/>
                              <a:ea typeface="+mn-ea"/>
                            </a:rPr>
                            <m:t>Δ</m:t>
                          </m:r>
                          <m:r>
                            <a:rPr lang="zh-CN" altLang="en-US" sz="2400" i="1">
                              <a:solidFill>
                                <a:srgbClr val="3333FF"/>
                              </a:solidFill>
                              <a:latin typeface="Cambria Math" panose="02040503050406030204" pitchFamily="18" charset="0"/>
                              <a:ea typeface="+mn-ea"/>
                            </a:rPr>
                            <m:t>𝑝</m:t>
                          </m:r>
                        </m:num>
                        <m:den>
                          <m:r>
                            <a:rPr lang="zh-CN" altLang="en-US" sz="2400" i="1">
                              <a:solidFill>
                                <a:srgbClr val="3333FF"/>
                              </a:solidFill>
                              <a:latin typeface="Cambria Math" panose="02040503050406030204" pitchFamily="18" charset="0"/>
                              <a:ea typeface="+mn-ea"/>
                            </a:rPr>
                            <m:t>𝑑𝑥</m:t>
                          </m:r>
                        </m:den>
                      </m:f>
                      <m:r>
                        <a:rPr lang="zh-CN" altLang="en-US" sz="2400" i="1">
                          <a:solidFill>
                            <a:srgbClr val="3333FF"/>
                          </a:solidFill>
                          <a:latin typeface="Cambria Math" panose="02040503050406030204" pitchFamily="18" charset="0"/>
                          <a:ea typeface="+mn-ea"/>
                        </a:rPr>
                        <m:t>−</m:t>
                      </m:r>
                      <m:r>
                        <m:rPr>
                          <m:sty m:val="p"/>
                        </m:rPr>
                        <a:rPr lang="zh-CN" altLang="en-US" sz="2400" i="1">
                          <a:solidFill>
                            <a:srgbClr val="3333FF"/>
                          </a:solidFill>
                          <a:latin typeface="Cambria Math" panose="02040503050406030204" pitchFamily="18" charset="0"/>
                          <a:ea typeface="+mn-ea"/>
                        </a:rPr>
                        <m:t>Δ</m:t>
                      </m:r>
                      <m:r>
                        <a:rPr lang="zh-CN" altLang="en-US" sz="2400" i="1">
                          <a:solidFill>
                            <a:srgbClr val="3333FF"/>
                          </a:solidFill>
                          <a:latin typeface="Cambria Math" panose="02040503050406030204" pitchFamily="18" charset="0"/>
                          <a:ea typeface="+mn-ea"/>
                        </a:rPr>
                        <m:t>𝑝</m:t>
                      </m:r>
                      <m:r>
                        <a:rPr lang="zh-CN" altLang="en-US" sz="2400" i="1">
                          <a:solidFill>
                            <a:srgbClr val="3333FF"/>
                          </a:solidFill>
                          <a:latin typeface="Cambria Math" panose="02040503050406030204" pitchFamily="18" charset="0"/>
                          <a:ea typeface="+mn-ea"/>
                        </a:rPr>
                        <m:t>=0</m:t>
                      </m:r>
                    </m:oMath>
                  </m:oMathPara>
                </a14:m>
                <a:endParaRPr lang="zh-CN" altLang="en-US" sz="2400" dirty="0">
                  <a:solidFill>
                    <a:srgbClr val="3333FF"/>
                  </a:solidFill>
                  <a:ea typeface="+mn-ea"/>
                  <a:cs typeface="Times New Roman" panose="02020603050405020304" pitchFamily="18" charset="0"/>
                </a:endParaRPr>
              </a:p>
            </p:txBody>
          </p:sp>
        </mc:Choice>
        <mc:Fallback xmlns="">
          <p:sp>
            <p:nvSpPr>
              <p:cNvPr id="8" name="Object 12"/>
              <p:cNvSpPr txBox="1">
                <a:spLocks noRot="1" noChangeAspect="1" noMove="1" noResize="1" noEditPoints="1" noAdjustHandles="1" noChangeArrowheads="1" noChangeShapeType="1" noTextEdit="1"/>
              </p:cNvSpPr>
              <p:nvPr/>
            </p:nvSpPr>
            <p:spPr>
              <a:xfrm>
                <a:off x="206945" y="428624"/>
                <a:ext cx="4437063" cy="100012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5"/>
              <p:cNvSpPr txBox="1"/>
              <p:nvPr/>
            </p:nvSpPr>
            <p:spPr>
              <a:xfrm>
                <a:off x="6855718" y="676095"/>
                <a:ext cx="2180778" cy="7096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𝐿</m:t>
                          </m:r>
                        </m:e>
                        <m:sub>
                          <m:r>
                            <a:rPr lang="zh-CN" altLang="en-US" sz="2400" i="1">
                              <a:solidFill>
                                <a:srgbClr val="FF0000"/>
                              </a:solidFill>
                              <a:latin typeface="Cambria Math" panose="02040503050406030204" pitchFamily="18" charset="0"/>
                              <a:ea typeface="+mn-ea"/>
                            </a:rPr>
                            <m:t>𝑝</m:t>
                          </m:r>
                        </m:sub>
                      </m:sSub>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𝜇</m:t>
                          </m:r>
                        </m:e>
                        <m:sub>
                          <m:r>
                            <a:rPr lang="zh-CN" altLang="en-US" sz="2400" i="1">
                              <a:solidFill>
                                <a:srgbClr val="FF0000"/>
                              </a:solidFill>
                              <a:latin typeface="Cambria Math" panose="02040503050406030204" pitchFamily="18" charset="0"/>
                              <a:ea typeface="+mn-ea"/>
                            </a:rPr>
                            <m:t>𝑝</m:t>
                          </m:r>
                        </m:sub>
                      </m:sSub>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𝜏</m:t>
                          </m:r>
                        </m:e>
                        <m:sub>
                          <m:r>
                            <a:rPr lang="zh-CN" altLang="en-US" sz="2400" i="1">
                              <a:solidFill>
                                <a:srgbClr val="FF0000"/>
                              </a:solidFill>
                              <a:latin typeface="Cambria Math" panose="02040503050406030204" pitchFamily="18" charset="0"/>
                              <a:ea typeface="+mn-ea"/>
                            </a:rPr>
                            <m:t>𝑝</m:t>
                          </m:r>
                        </m:sub>
                      </m:sSub>
                    </m:oMath>
                  </m:oMathPara>
                </a14:m>
                <a:endParaRPr lang="zh-CN" altLang="en-US" sz="2400" dirty="0">
                  <a:solidFill>
                    <a:srgbClr val="FF0000"/>
                  </a:solidFill>
                  <a:ea typeface="+mn-ea"/>
                  <a:cs typeface="Times New Roman" panose="02020603050405020304" pitchFamily="18" charset="0"/>
                </a:endParaRPr>
              </a:p>
            </p:txBody>
          </p:sp>
        </mc:Choice>
        <mc:Fallback xmlns="">
          <p:sp>
            <p:nvSpPr>
              <p:cNvPr id="10" name="Object 5"/>
              <p:cNvSpPr txBox="1">
                <a:spLocks noRot="1" noChangeAspect="1" noMove="1" noResize="1" noEditPoints="1" noAdjustHandles="1" noChangeArrowheads="1" noChangeShapeType="1" noTextEdit="1"/>
              </p:cNvSpPr>
              <p:nvPr/>
            </p:nvSpPr>
            <p:spPr>
              <a:xfrm>
                <a:off x="6855718" y="676095"/>
                <a:ext cx="2180778" cy="709613"/>
              </a:xfrm>
              <a:prstGeom prst="rect">
                <a:avLst/>
              </a:prstGeom>
              <a:blipFill>
                <a:blip r:embed="rId4"/>
                <a:stretch>
                  <a:fillRect l="-84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5"/>
              <p:cNvSpPr txBox="1"/>
              <p:nvPr/>
            </p:nvSpPr>
            <p:spPr>
              <a:xfrm>
                <a:off x="4813524" y="486946"/>
                <a:ext cx="1990724" cy="82391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𝐿</m:t>
                          </m:r>
                        </m:e>
                        <m:sub>
                          <m:r>
                            <a:rPr lang="zh-CN" altLang="en-US" sz="2400" i="1">
                              <a:solidFill>
                                <a:srgbClr val="FF0000"/>
                              </a:solidFill>
                              <a:latin typeface="Cambria Math" panose="02040503050406030204" pitchFamily="18" charset="0"/>
                              <a:ea typeface="+mn-ea"/>
                            </a:rPr>
                            <m:t>𝑝</m:t>
                          </m:r>
                        </m:sub>
                      </m:sSub>
                      <m:r>
                        <a:rPr lang="zh-CN" altLang="en-US" sz="2400" i="1">
                          <a:solidFill>
                            <a:srgbClr val="FF0000"/>
                          </a:solidFill>
                          <a:latin typeface="Cambria Math" panose="02040503050406030204" pitchFamily="18" charset="0"/>
                          <a:ea typeface="+mn-ea"/>
                        </a:rPr>
                        <m:t>=</m:t>
                      </m:r>
                      <m:rad>
                        <m:radPr>
                          <m:degHide m:val="on"/>
                          <m:ctrlPr>
                            <a:rPr lang="zh-CN" altLang="en-US" sz="2400" i="1">
                              <a:solidFill>
                                <a:srgbClr val="FF0000"/>
                              </a:solidFill>
                              <a:latin typeface="Cambria Math" panose="02040503050406030204" pitchFamily="18" charset="0"/>
                              <a:ea typeface="+mn-ea"/>
                            </a:rPr>
                          </m:ctrlPr>
                        </m:radPr>
                        <m:deg/>
                        <m:e>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𝐷</m:t>
                              </m:r>
                            </m:e>
                            <m:sub>
                              <m:r>
                                <a:rPr lang="zh-CN" altLang="en-US" sz="2400" i="1">
                                  <a:solidFill>
                                    <a:srgbClr val="FF0000"/>
                                  </a:solidFill>
                                  <a:latin typeface="Cambria Math" panose="02040503050406030204" pitchFamily="18" charset="0"/>
                                  <a:ea typeface="+mn-ea"/>
                                </a:rPr>
                                <m:t>𝑝</m:t>
                              </m:r>
                            </m:sub>
                          </m:sSub>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𝜏</m:t>
                              </m:r>
                            </m:e>
                            <m:sub>
                              <m:r>
                                <a:rPr lang="zh-CN" altLang="en-US" sz="2400" i="1">
                                  <a:solidFill>
                                    <a:srgbClr val="FF0000"/>
                                  </a:solidFill>
                                  <a:latin typeface="Cambria Math" panose="02040503050406030204" pitchFamily="18" charset="0"/>
                                  <a:ea typeface="+mn-ea"/>
                                </a:rPr>
                                <m:t>𝑝</m:t>
                              </m:r>
                            </m:sub>
                          </m:sSub>
                        </m:e>
                      </m:rad>
                    </m:oMath>
                  </m:oMathPara>
                </a14:m>
                <a:endParaRPr lang="zh-CN" altLang="en-US" sz="2400" dirty="0">
                  <a:solidFill>
                    <a:srgbClr val="FF0000"/>
                  </a:solidFill>
                  <a:ea typeface="+mn-ea"/>
                  <a:cs typeface="Times New Roman" panose="02020603050405020304" pitchFamily="18" charset="0"/>
                </a:endParaRPr>
              </a:p>
            </p:txBody>
          </p:sp>
        </mc:Choice>
        <mc:Fallback xmlns="">
          <p:sp>
            <p:nvSpPr>
              <p:cNvPr id="11" name="Object 15"/>
              <p:cNvSpPr txBox="1">
                <a:spLocks noRot="1" noChangeAspect="1" noMove="1" noResize="1" noEditPoints="1" noAdjustHandles="1" noChangeArrowheads="1" noChangeShapeType="1" noTextEdit="1"/>
              </p:cNvSpPr>
              <p:nvPr/>
            </p:nvSpPr>
            <p:spPr>
              <a:xfrm>
                <a:off x="4813524" y="486946"/>
                <a:ext cx="1990724" cy="823911"/>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01" name="Object 2"/>
              <p:cNvSpPr txBox="1"/>
              <p:nvPr/>
            </p:nvSpPr>
            <p:spPr>
              <a:xfrm>
                <a:off x="3412375" y="1484784"/>
                <a:ext cx="5685855" cy="147179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1</m:t>
                          </m:r>
                          <m:r>
                            <a:rPr lang="en-US" altLang="zh-CN" sz="2400" b="1" i="1" smtClean="0">
                              <a:solidFill>
                                <a:srgbClr val="000000"/>
                              </a:solidFill>
                              <a:latin typeface="Cambria Math" panose="02040503050406030204" pitchFamily="18" charset="0"/>
                              <a:ea typeface="+mn-ea"/>
                            </a:rPr>
                            <m:t>,  </m:t>
                          </m:r>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m:t>
                          </m:r>
                          <m:rad>
                            <m:radPr>
                              <m:degHide m:val="on"/>
                              <m:ctrlPr>
                                <a:rPr lang="zh-CN" altLang="en-US" sz="2400" i="1">
                                  <a:solidFill>
                                    <a:srgbClr val="000000"/>
                                  </a:solidFill>
                                  <a:latin typeface="Cambria Math" panose="02040503050406030204" pitchFamily="18" charset="0"/>
                                  <a:ea typeface="+mn-ea"/>
                                </a:rPr>
                              </m:ctrlPr>
                            </m:radPr>
                            <m:deg/>
                            <m:e>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)+4</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e>
                          </m:rad>
                        </m:num>
                        <m:den>
                          <m:r>
                            <a:rPr lang="zh-CN" altLang="en-US" sz="2400" i="1">
                              <a:solidFill>
                                <a:srgbClr val="000000"/>
                              </a:solidFill>
                              <a:latin typeface="Cambria Math" panose="02040503050406030204" pitchFamily="18" charset="0"/>
                              <a:ea typeface="+mn-ea"/>
                            </a:rPr>
                            <m:t>2</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den>
                      </m:f>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e>
                              </m:mr>
                              <m:m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m:t>
                                  </m:r>
                                </m:e>
                              </m:mr>
                            </m:m>
                          </m:e>
                        </m:mr>
                      </m:m>
                    </m:oMath>
                  </m:oMathPara>
                </a14:m>
                <a:endParaRPr lang="zh-CN" altLang="en-US" sz="2400" dirty="0">
                  <a:ea typeface="+mn-ea"/>
                  <a:cs typeface="Times New Roman" panose="02020603050405020304" pitchFamily="18" charset="0"/>
                </a:endParaRPr>
              </a:p>
            </p:txBody>
          </p:sp>
        </mc:Choice>
        <mc:Fallback xmlns="">
          <p:sp>
            <p:nvSpPr>
              <p:cNvPr id="59401" name="Object 2"/>
              <p:cNvSpPr txBox="1">
                <a:spLocks noRot="1" noChangeAspect="1" noMove="1" noResize="1" noEditPoints="1" noAdjustHandles="1" noChangeArrowheads="1" noChangeShapeType="1" noTextEdit="1"/>
              </p:cNvSpPr>
              <p:nvPr/>
            </p:nvSpPr>
            <p:spPr>
              <a:xfrm>
                <a:off x="3412375" y="1484784"/>
                <a:ext cx="5685855" cy="1471792"/>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1353" name="Object 5"/>
              <p:cNvSpPr txBox="1"/>
              <p:nvPr/>
            </p:nvSpPr>
            <p:spPr>
              <a:xfrm>
                <a:off x="763369" y="3161954"/>
                <a:ext cx="4919663" cy="57870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𝐿</m:t>
                          </m:r>
                        </m:e>
                        <m:sub>
                          <m:r>
                            <a:rPr lang="zh-CN" altLang="en-US" sz="2400" i="1">
                              <a:solidFill>
                                <a:srgbClr val="FF0000"/>
                              </a:solidFill>
                              <a:latin typeface="Cambria Math" panose="02040503050406030204" pitchFamily="18" charset="0"/>
                              <a:ea typeface="+mn-ea"/>
                            </a:rPr>
                            <m:t>𝑝</m:t>
                          </m:r>
                        </m:sub>
                      </m:sSub>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r>
                        <a:rPr lang="zh-CN" altLang="en-US" sz="2400" i="1">
                          <a:solidFill>
                            <a:srgbClr val="FF0000"/>
                          </a:solidFill>
                          <a:latin typeface="Cambria Math" panose="02040503050406030204" pitchFamily="18" charset="0"/>
                          <a:ea typeface="+mn-ea"/>
                        </a:rPr>
                        <m:t>)=</m:t>
                      </m:r>
                      <m:r>
                        <a:rPr lang="zh-CN" altLang="en-US" sz="2400" i="1">
                          <a:solidFill>
                            <a:srgbClr val="FF0000"/>
                          </a:solidFill>
                          <a:latin typeface="Cambria Math" panose="02040503050406030204" pitchFamily="18" charset="0"/>
                          <a:ea typeface="+mn-ea"/>
                        </a:rPr>
                        <m:t>𝜀</m:t>
                      </m:r>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𝜇</m:t>
                          </m:r>
                        </m:e>
                        <m:sub>
                          <m:r>
                            <a:rPr lang="zh-CN" altLang="en-US" sz="2400" i="1">
                              <a:solidFill>
                                <a:srgbClr val="FF0000"/>
                              </a:solidFill>
                              <a:latin typeface="Cambria Math" panose="02040503050406030204" pitchFamily="18" charset="0"/>
                              <a:ea typeface="+mn-ea"/>
                            </a:rPr>
                            <m:t>𝑝</m:t>
                          </m:r>
                        </m:sub>
                      </m:sSub>
                      <m:sSub>
                        <m:sSubPr>
                          <m:ctrlPr>
                            <a:rPr lang="zh-CN" altLang="en-US" sz="2400" i="1">
                              <a:solidFill>
                                <a:srgbClr val="FF0000"/>
                              </a:solidFill>
                              <a:latin typeface="Cambria Math" panose="02040503050406030204" pitchFamily="18" charset="0"/>
                              <a:ea typeface="+mn-ea"/>
                            </a:rPr>
                          </m:ctrlPr>
                        </m:sSubPr>
                        <m:e>
                          <m:r>
                            <a:rPr lang="zh-CN" altLang="en-US" sz="2400" i="1">
                              <a:solidFill>
                                <a:srgbClr val="FF0000"/>
                              </a:solidFill>
                              <a:latin typeface="Cambria Math" panose="02040503050406030204" pitchFamily="18" charset="0"/>
                              <a:ea typeface="+mn-ea"/>
                            </a:rPr>
                            <m:t>𝜏</m:t>
                          </m:r>
                        </m:e>
                        <m:sub>
                          <m:r>
                            <a:rPr lang="zh-CN" altLang="en-US" sz="2400" i="1">
                              <a:solidFill>
                                <a:srgbClr val="FF0000"/>
                              </a:solidFill>
                              <a:latin typeface="Cambria Math" panose="02040503050406030204" pitchFamily="18" charset="0"/>
                              <a:ea typeface="+mn-ea"/>
                            </a:rPr>
                            <m:t>𝑝</m:t>
                          </m:r>
                        </m:sub>
                      </m:sSub>
                      <m:r>
                        <a:rPr lang="zh-CN" altLang="en-US" sz="2400" i="1">
                          <a:solidFill>
                            <a:srgbClr val="FF0000"/>
                          </a:solidFill>
                          <a:latin typeface="Cambria Math" panose="02040503050406030204" pitchFamily="18" charset="0"/>
                          <a:ea typeface="+mn-ea"/>
                        </a:rPr>
                        <m:t>→</m:t>
                      </m:r>
                      <m:r>
                        <m:rPr>
                          <m:nor/>
                        </m:rPr>
                        <a:rPr lang="zh-CN" altLang="en-US" sz="2400" i="0">
                          <a:solidFill>
                            <a:srgbClr val="FF0000"/>
                          </a:solidFill>
                          <a:latin typeface="+mn-ea"/>
                          <a:ea typeface="+mn-ea"/>
                        </a:rPr>
                        <m:t>空穴的牵引长度</m:t>
                      </m:r>
                    </m:oMath>
                  </m:oMathPara>
                </a14:m>
                <a:endParaRPr lang="zh-CN" altLang="en-US" sz="2400" dirty="0">
                  <a:solidFill>
                    <a:srgbClr val="FF0000"/>
                  </a:solidFill>
                  <a:ea typeface="+mn-ea"/>
                  <a:cs typeface="Times New Roman" panose="02020603050405020304" pitchFamily="18" charset="0"/>
                </a:endParaRPr>
              </a:p>
            </p:txBody>
          </p:sp>
        </mc:Choice>
        <mc:Fallback xmlns="">
          <p:sp>
            <p:nvSpPr>
              <p:cNvPr id="441353" name="Object 5"/>
              <p:cNvSpPr txBox="1">
                <a:spLocks noRot="1" noChangeAspect="1" noMove="1" noResize="1" noEditPoints="1" noAdjustHandles="1" noChangeArrowheads="1" noChangeShapeType="1" noTextEdit="1"/>
              </p:cNvSpPr>
              <p:nvPr/>
            </p:nvSpPr>
            <p:spPr>
              <a:xfrm>
                <a:off x="763369" y="3161954"/>
                <a:ext cx="4919663" cy="578703"/>
              </a:xfrm>
              <a:prstGeom prst="rect">
                <a:avLst/>
              </a:prstGeom>
              <a:blipFill>
                <a:blip r:embed="rId7"/>
                <a:stretch>
                  <a:fillRect l="-248"/>
                </a:stretch>
              </a:blipFill>
              <a:ln w="38100">
                <a:noFill/>
                <a:miter/>
              </a:ln>
            </p:spPr>
            <p:txBody>
              <a:bodyPr/>
              <a:lstStyle/>
              <a:p>
                <a:r>
                  <a:rPr lang="zh-CN" altLang="en-US">
                    <a:noFill/>
                  </a:rPr>
                  <a:t> </a:t>
                </a:r>
              </a:p>
            </p:txBody>
          </p:sp>
        </mc:Fallback>
      </mc:AlternateContent>
      <p:sp>
        <p:nvSpPr>
          <p:cNvPr id="14" name="Text Box 11"/>
          <p:cNvSpPr txBox="1">
            <a:spLocks noChangeArrowheads="1"/>
          </p:cNvSpPr>
          <p:nvPr/>
        </p:nvSpPr>
        <p:spPr bwMode="auto">
          <a:xfrm>
            <a:off x="5857876" y="2924944"/>
            <a:ext cx="2522756" cy="83099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空穴在寿命时间内所漂移的距离</a:t>
            </a:r>
          </a:p>
        </p:txBody>
      </p:sp>
      <mc:AlternateContent xmlns:mc="http://schemas.openxmlformats.org/markup-compatibility/2006" xmlns:a14="http://schemas.microsoft.com/office/drawing/2010/main">
        <mc:Choice Requires="a14">
          <p:sp>
            <p:nvSpPr>
              <p:cNvPr id="440327" name="Object 3"/>
              <p:cNvSpPr txBox="1"/>
              <p:nvPr/>
            </p:nvSpPr>
            <p:spPr>
              <a:xfrm>
                <a:off x="715963" y="4903788"/>
                <a:ext cx="5870575" cy="5254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=0</m:t>
                      </m:r>
                      <m:r>
                        <a:rPr lang="en-US" altLang="zh-CN" sz="2400" b="1" i="1" smtClean="0">
                          <a:solidFill>
                            <a:srgbClr val="000000"/>
                          </a:solidFill>
                          <a:latin typeface="Cambria Math" panose="02040503050406030204" pitchFamily="18" charset="0"/>
                          <a:ea typeface="+mn-ea"/>
                        </a:rPr>
                        <m:t> </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0</m:t>
                          </m:r>
                        </m:sub>
                      </m:sSub>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𝐵</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0</m:t>
                          </m:r>
                        </m:sub>
                      </m:sSub>
                    </m:oMath>
                  </m:oMathPara>
                </a14:m>
                <a:endParaRPr lang="zh-CN" altLang="en-US" sz="2400" dirty="0">
                  <a:ea typeface="+mn-ea"/>
                  <a:cs typeface="Times New Roman" panose="02020603050405020304" pitchFamily="18" charset="0"/>
                </a:endParaRPr>
              </a:p>
            </p:txBody>
          </p:sp>
        </mc:Choice>
        <mc:Fallback xmlns="">
          <p:sp>
            <p:nvSpPr>
              <p:cNvPr id="440327" name="Object 3"/>
              <p:cNvSpPr txBox="1">
                <a:spLocks noRot="1" noChangeAspect="1" noMove="1" noResize="1" noEditPoints="1" noAdjustHandles="1" noChangeArrowheads="1" noChangeShapeType="1" noTextEdit="1"/>
              </p:cNvSpPr>
              <p:nvPr/>
            </p:nvSpPr>
            <p:spPr>
              <a:xfrm>
                <a:off x="715963" y="4903788"/>
                <a:ext cx="5870575" cy="525462"/>
              </a:xfrm>
              <a:prstGeom prst="rect">
                <a:avLst/>
              </a:prstGeom>
              <a:blipFill>
                <a:blip r:embed="rId8"/>
                <a:stretch>
                  <a:fillRect b="-344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714375" y="4071938"/>
                <a:ext cx="5685855" cy="5921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𝑥</m:t>
                          </m:r>
                        </m:e>
                      </m:d>
                      <m:r>
                        <a:rPr lang="zh-CN" altLang="en-US" sz="2400" i="1">
                          <a:solidFill>
                            <a:srgbClr val="000000"/>
                          </a:solidFill>
                          <a:latin typeface="Cambria Math" panose="02040503050406030204" pitchFamily="18" charset="0"/>
                          <a:ea typeface="+mn-ea"/>
                        </a:rPr>
                        <m:t>↓</m:t>
                      </m:r>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r>
                        <a:rPr lang="en-US" altLang="zh-CN" sz="2400" b="1" i="1" smtClean="0">
                          <a:solidFill>
                            <a:srgbClr val="000000"/>
                          </a:solidFill>
                          <a:latin typeface="Cambria Math" panose="02040503050406030204" pitchFamily="18" charset="0"/>
                          <a:ea typeface="+mn-ea"/>
                        </a:rPr>
                        <m:t>            </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𝐴</m:t>
                      </m:r>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714375" y="4071938"/>
                <a:ext cx="5685855" cy="592137"/>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05" name="Object 2"/>
              <p:cNvSpPr txBox="1"/>
              <p:nvPr/>
            </p:nvSpPr>
            <p:spPr>
              <a:xfrm>
                <a:off x="3262312" y="5786438"/>
                <a:ext cx="2595563" cy="6540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0</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𝑥</m:t>
                          </m:r>
                        </m:sup>
                      </m:sSup>
                    </m:oMath>
                  </m:oMathPara>
                </a14:m>
                <a:endParaRPr lang="zh-CN" altLang="en-US" sz="2400" dirty="0">
                  <a:ea typeface="+mn-ea"/>
                  <a:cs typeface="Times New Roman" panose="02020603050405020304" pitchFamily="18" charset="0"/>
                </a:endParaRPr>
              </a:p>
            </p:txBody>
          </p:sp>
        </mc:Choice>
        <mc:Fallback xmlns="">
          <p:sp>
            <p:nvSpPr>
              <p:cNvPr id="59405" name="Object 2"/>
              <p:cNvSpPr txBox="1">
                <a:spLocks noRot="1" noChangeAspect="1" noMove="1" noResize="1" noEditPoints="1" noAdjustHandles="1" noChangeArrowheads="1" noChangeShapeType="1" noTextEdit="1"/>
              </p:cNvSpPr>
              <p:nvPr/>
            </p:nvSpPr>
            <p:spPr>
              <a:xfrm>
                <a:off x="3262312" y="5786438"/>
                <a:ext cx="2595563" cy="654050"/>
              </a:xfrm>
              <a:prstGeom prst="rect">
                <a:avLst/>
              </a:prstGeom>
              <a:blipFill>
                <a:blip r:embed="rId10"/>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wipe(left)">
                                      <p:cBhvr>
                                        <p:cTn id="7" dur="500"/>
                                        <p:tgtEl>
                                          <p:spTgt spid="594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1353"/>
                                        </p:tgtEl>
                                        <p:attrNameLst>
                                          <p:attrName>style.visibility</p:attrName>
                                        </p:attrNameLst>
                                      </p:cBhvr>
                                      <p:to>
                                        <p:strVal val="visible"/>
                                      </p:to>
                                    </p:set>
                                    <p:animEffect transition="in" filter="wipe(left)">
                                      <p:cBhvr>
                                        <p:cTn id="12" dur="500"/>
                                        <p:tgtEl>
                                          <p:spTgt spid="4413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327"/>
                                        </p:tgtEl>
                                        <p:attrNameLst>
                                          <p:attrName>style.visibility</p:attrName>
                                        </p:attrNameLst>
                                      </p:cBhvr>
                                      <p:to>
                                        <p:strVal val="visible"/>
                                      </p:to>
                                    </p:set>
                                    <p:animEffect transition="in" filter="wipe(left)">
                                      <p:cBhvr>
                                        <p:cTn id="27" dur="500"/>
                                        <p:tgtEl>
                                          <p:spTgt spid="4403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405"/>
                                        </p:tgtEl>
                                        <p:attrNameLst>
                                          <p:attrName>style.visibility</p:attrName>
                                        </p:attrNameLst>
                                      </p:cBhvr>
                                      <p:to>
                                        <p:strVal val="visible"/>
                                      </p:to>
                                    </p:set>
                                    <p:animEffect transition="in" filter="wipe(left)">
                                      <p:cBhvr>
                                        <p:cTn id="32" dur="500"/>
                                        <p:tgtEl>
                                          <p:spTgt spid="59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1" grpId="0"/>
      <p:bldP spid="441353" grpId="0"/>
      <p:bldP spid="14" grpId="0"/>
      <p:bldP spid="440327" grpId="0"/>
      <p:bldP spid="2" grpId="0"/>
      <p:bldP spid="5940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64867" name="Object 2"/>
              <p:cNvSpPr txBox="1"/>
              <p:nvPr/>
            </p:nvSpPr>
            <p:spPr>
              <a:xfrm>
                <a:off x="611560" y="1551756"/>
                <a:ext cx="3895601" cy="13731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m:t>
                          </m:r>
                          <m:rad>
                            <m:radPr>
                              <m:degHide m:val="on"/>
                              <m:ctrlPr>
                                <a:rPr lang="zh-CN" altLang="en-US" sz="2400" i="1">
                                  <a:solidFill>
                                    <a:srgbClr val="000000"/>
                                  </a:solidFill>
                                  <a:latin typeface="Cambria Math" panose="02040503050406030204" pitchFamily="18" charset="0"/>
                                  <a:ea typeface="+mn-ea"/>
                                </a:rPr>
                              </m:ctrlPr>
                            </m:radPr>
                            <m:deg/>
                            <m:e>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)+4</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e>
                          </m:rad>
                        </m:num>
                        <m:den>
                          <m:r>
                            <a:rPr lang="zh-CN" altLang="en-US" sz="2400" i="1">
                              <a:solidFill>
                                <a:srgbClr val="000000"/>
                              </a:solidFill>
                              <a:latin typeface="Cambria Math" panose="02040503050406030204" pitchFamily="18" charset="0"/>
                              <a:ea typeface="+mn-ea"/>
                            </a:rPr>
                            <m:t>2</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2</m:t>
                              </m:r>
                            </m:sup>
                          </m:sSubSup>
                        </m:den>
                      </m:f>
                    </m:oMath>
                  </m:oMathPara>
                </a14:m>
                <a:endParaRPr lang="zh-CN" altLang="en-US" sz="2400" dirty="0">
                  <a:latin typeface="+mn-ea"/>
                  <a:ea typeface="+mn-ea"/>
                </a:endParaRPr>
              </a:p>
            </p:txBody>
          </p:sp>
        </mc:Choice>
        <mc:Fallback xmlns="">
          <p:sp>
            <p:nvSpPr>
              <p:cNvPr id="164867" name="Object 2"/>
              <p:cNvSpPr txBox="1">
                <a:spLocks noRot="1" noChangeAspect="1" noMove="1" noResize="1" noEditPoints="1" noAdjustHandles="1" noChangeArrowheads="1" noChangeShapeType="1" noTextEdit="1"/>
              </p:cNvSpPr>
              <p:nvPr/>
            </p:nvSpPr>
            <p:spPr>
              <a:xfrm>
                <a:off x="611560" y="1551756"/>
                <a:ext cx="3895601" cy="1373188"/>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868" name="Object 2"/>
              <p:cNvSpPr txBox="1"/>
              <p:nvPr/>
            </p:nvSpPr>
            <p:spPr>
              <a:xfrm>
                <a:off x="3131840" y="397097"/>
                <a:ext cx="2808312" cy="65563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m:t>
                          </m:r>
                        </m:e>
                        <m:sub>
                          <m:r>
                            <a:rPr lang="zh-CN" altLang="en-US" sz="2800" i="1">
                              <a:solidFill>
                                <a:srgbClr val="000000"/>
                              </a:solidFill>
                              <a:latin typeface="Cambria Math" panose="02040503050406030204" pitchFamily="18" charset="0"/>
                              <a:ea typeface="+mn-ea"/>
                            </a:rPr>
                            <m:t>0</m:t>
                          </m:r>
                        </m:sub>
                      </m:sSub>
                      <m:sSup>
                        <m:sSupPr>
                          <m:ctrlPr>
                            <a:rPr lang="zh-CN" altLang="en-US" sz="2800" i="1">
                              <a:solidFill>
                                <a:srgbClr val="000000"/>
                              </a:solidFill>
                              <a:latin typeface="Cambria Math" panose="02040503050406030204" pitchFamily="18" charset="0"/>
                              <a:ea typeface="+mn-ea"/>
                            </a:rPr>
                          </m:ctrlPr>
                        </m:sSupPr>
                        <m:e>
                          <m:r>
                            <m:rPr>
                              <m:sty m:val="p"/>
                            </m:rPr>
                            <a:rPr lang="zh-CN" altLang="en-US" sz="2800" i="0">
                              <a:solidFill>
                                <a:srgbClr val="000000"/>
                              </a:solidFill>
                              <a:latin typeface="Cambria Math" panose="02040503050406030204" pitchFamily="18" charset="0"/>
                              <a:ea typeface="+mn-ea"/>
                            </a:rPr>
                            <m:t>e</m:t>
                          </m:r>
                        </m:e>
                        <m:sup>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𝜆</m:t>
                              </m:r>
                            </m:e>
                            <m:sub>
                              <m:r>
                                <a:rPr lang="zh-CN" altLang="en-US" sz="2800" i="1">
                                  <a:solidFill>
                                    <a:srgbClr val="000000"/>
                                  </a:solidFill>
                                  <a:latin typeface="Cambria Math" panose="02040503050406030204" pitchFamily="18" charset="0"/>
                                  <a:ea typeface="+mn-ea"/>
                                </a:rPr>
                                <m:t>2</m:t>
                              </m:r>
                            </m:sub>
                          </m:sSub>
                          <m:r>
                            <a:rPr lang="zh-CN" altLang="en-US" sz="2800" i="1">
                              <a:solidFill>
                                <a:srgbClr val="000000"/>
                              </a:solidFill>
                              <a:latin typeface="Cambria Math" panose="02040503050406030204" pitchFamily="18" charset="0"/>
                              <a:ea typeface="+mn-ea"/>
                            </a:rPr>
                            <m:t>𝑥</m:t>
                          </m:r>
                        </m:sup>
                      </m:sSup>
                    </m:oMath>
                  </m:oMathPara>
                </a14:m>
                <a:endParaRPr lang="zh-CN" altLang="en-US" sz="2800" dirty="0">
                  <a:latin typeface="+mn-ea"/>
                  <a:ea typeface="+mn-ea"/>
                </a:endParaRPr>
              </a:p>
            </p:txBody>
          </p:sp>
        </mc:Choice>
        <mc:Fallback xmlns="">
          <p:sp>
            <p:nvSpPr>
              <p:cNvPr id="164868" name="Object 2"/>
              <p:cNvSpPr txBox="1">
                <a:spLocks noRot="1" noChangeAspect="1" noMove="1" noResize="1" noEditPoints="1" noAdjustHandles="1" noChangeArrowheads="1" noChangeShapeType="1" noTextEdit="1"/>
              </p:cNvSpPr>
              <p:nvPr/>
            </p:nvSpPr>
            <p:spPr>
              <a:xfrm>
                <a:off x="3131840" y="397097"/>
                <a:ext cx="2808312" cy="655639"/>
              </a:xfrm>
              <a:prstGeom prst="rect">
                <a:avLst/>
              </a:prstGeom>
              <a:blipFill>
                <a:blip r:embed="rId4"/>
                <a:stretch>
                  <a:fillRect/>
                </a:stretch>
              </a:blipFill>
              <a:ln w="38100">
                <a:noFill/>
                <a:miter/>
              </a:ln>
            </p:spPr>
            <p:txBody>
              <a:bodyPr/>
              <a:lstStyle/>
              <a:p>
                <a:r>
                  <a:rPr lang="zh-CN" altLang="en-US">
                    <a:noFill/>
                  </a:rPr>
                  <a:t> </a:t>
                </a:r>
              </a:p>
            </p:txBody>
          </p:sp>
        </mc:Fallback>
      </mc:AlternateContent>
      <p:graphicFrame>
        <p:nvGraphicFramePr>
          <p:cNvPr id="79883" name="Object 2"/>
          <p:cNvGraphicFramePr>
            <a:graphicFrameLocks noChangeAspect="1"/>
          </p:cNvGraphicFramePr>
          <p:nvPr>
            <p:extLst>
              <p:ext uri="{D42A27DB-BD31-4B8C-83A1-F6EECF244321}">
                <p14:modId xmlns:p14="http://schemas.microsoft.com/office/powerpoint/2010/main" val="1624350180"/>
              </p:ext>
            </p:extLst>
          </p:nvPr>
        </p:nvGraphicFramePr>
        <p:xfrm>
          <a:off x="4603751" y="1665164"/>
          <a:ext cx="493920" cy="1404000"/>
        </p:xfrm>
        <a:graphic>
          <a:graphicData uri="http://schemas.openxmlformats.org/presentationml/2006/ole">
            <mc:AlternateContent xmlns:mc="http://schemas.openxmlformats.org/markup-compatibility/2006">
              <mc:Choice xmlns:v="urn:schemas-microsoft-com:vml" Requires="v">
                <p:oleObj r:id="rId5" imgW="228600" imgH="685800" progId="Equation.DSMT4">
                  <p:embed/>
                </p:oleObj>
              </mc:Choice>
              <mc:Fallback>
                <p:oleObj r:id="rId5" imgW="228600" imgH="685800" progId="Equation.DSMT4">
                  <p:embed/>
                  <p:pic>
                    <p:nvPicPr>
                      <p:cNvPr id="0" name="图片 3680"/>
                      <p:cNvPicPr/>
                      <p:nvPr/>
                    </p:nvPicPr>
                    <p:blipFill>
                      <a:blip r:embed="rId6"/>
                      <a:stretch>
                        <a:fillRect/>
                      </a:stretch>
                    </p:blipFill>
                    <p:spPr>
                      <a:xfrm>
                        <a:off x="4603751" y="1665164"/>
                        <a:ext cx="493920" cy="140400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79884" name="Object 2"/>
              <p:cNvSpPr txBox="1"/>
              <p:nvPr/>
            </p:nvSpPr>
            <p:spPr>
              <a:xfrm>
                <a:off x="4808538" y="1276747"/>
                <a:ext cx="3692525" cy="10001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groupChr>
                        <m:groupChrPr>
                          <m:chr m:val="→"/>
                          <m:vertJc m:val="bot"/>
                          <m:ctrlPr>
                            <a:rPr lang="zh-CN" altLang="en-US" sz="2400" i="1">
                              <a:solidFill>
                                <a:srgbClr val="000000"/>
                              </a:solidFill>
                              <a:latin typeface="Cambria Math" panose="02040503050406030204" pitchFamily="18" charset="0"/>
                              <a:ea typeface="+mn-ea"/>
                            </a:rPr>
                          </m:ctrlPr>
                        </m:groupChrPr>
                        <m:e>
                          <m:r>
                            <a:rPr lang="zh-CN" altLang="en-US" sz="2400">
                              <a:solidFill>
                                <a:srgbClr val="000000"/>
                              </a:solidFill>
                              <a:latin typeface="Cambria Math" panose="02040503050406030204" pitchFamily="18" charset="0"/>
                              <a:ea typeface="+mn-ea"/>
                            </a:rPr>
                            <m:t> </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 </m:t>
                          </m:r>
                        </m:e>
                      </m:groupCh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m:t>
                          </m:r>
                        </m:den>
                      </m:f>
                    </m:oMath>
                  </m:oMathPara>
                </a14:m>
                <a:endParaRPr lang="zh-CN" altLang="en-US" sz="2400" dirty="0">
                  <a:latin typeface="+mn-ea"/>
                  <a:ea typeface="+mn-ea"/>
                </a:endParaRPr>
              </a:p>
            </p:txBody>
          </p:sp>
        </mc:Choice>
        <mc:Fallback xmlns="">
          <p:sp>
            <p:nvSpPr>
              <p:cNvPr id="79884" name="Object 2"/>
              <p:cNvSpPr txBox="1">
                <a:spLocks noRot="1" noChangeAspect="1" noMove="1" noResize="1" noEditPoints="1" noAdjustHandles="1" noChangeArrowheads="1" noChangeShapeType="1" noTextEdit="1"/>
              </p:cNvSpPr>
              <p:nvPr/>
            </p:nvSpPr>
            <p:spPr>
              <a:xfrm>
                <a:off x="4808538" y="1276747"/>
                <a:ext cx="3692525" cy="100012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885" name="Object 2"/>
              <p:cNvSpPr txBox="1"/>
              <p:nvPr/>
            </p:nvSpPr>
            <p:spPr>
              <a:xfrm>
                <a:off x="4799013" y="2571750"/>
                <a:ext cx="3238500" cy="10001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groupChr>
                        <m:groupChrPr>
                          <m:chr m:val="→"/>
                          <m:vertJc m:val="bot"/>
                          <m:ctrlPr>
                            <a:rPr lang="zh-CN" altLang="en-US" sz="2400" i="1">
                              <a:solidFill>
                                <a:srgbClr val="000000"/>
                              </a:solidFill>
                              <a:latin typeface="Cambria Math" panose="02040503050406030204" pitchFamily="18" charset="0"/>
                              <a:ea typeface="+mn-ea"/>
                            </a:rPr>
                          </m:ctrlPr>
                        </m:groupChrPr>
                        <m:e>
                          <m:r>
                            <a:rPr lang="zh-CN" altLang="en-US" sz="2400">
                              <a:solidFill>
                                <a:srgbClr val="000000"/>
                              </a:solidFill>
                              <a:latin typeface="Cambria Math" panose="02040503050406030204" pitchFamily="18" charset="0"/>
                              <a:ea typeface="+mn-ea"/>
                            </a:rPr>
                            <m:t> </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 </m:t>
                          </m:r>
                        </m:e>
                      </m:groupCh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𝜆</m:t>
                          </m:r>
                        </m:e>
                        <m:sub>
                          <m:r>
                            <a:rPr lang="zh-CN" altLang="en-US" sz="2400" i="1">
                              <a:solidFill>
                                <a:srgbClr val="000000"/>
                              </a:solidFill>
                              <a:latin typeface="Cambria Math" panose="02040503050406030204" pitchFamily="18" charset="0"/>
                              <a:ea typeface="+mn-ea"/>
                            </a:rPr>
                            <m:t>2</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𝐿</m:t>
                              </m:r>
                            </m:e>
                            <m:sub>
                              <m:r>
                                <a:rPr lang="zh-CN" altLang="en-US" sz="2400" i="1">
                                  <a:solidFill>
                                    <a:srgbClr val="000000"/>
                                  </a:solidFill>
                                  <a:latin typeface="Cambria Math" panose="02040503050406030204" pitchFamily="18" charset="0"/>
                                  <a:ea typeface="+mn-ea"/>
                                </a:rPr>
                                <m:t>𝑝</m:t>
                              </m:r>
                            </m:sub>
                          </m:sSub>
                        </m:den>
                      </m:f>
                    </m:oMath>
                  </m:oMathPara>
                </a14:m>
                <a:endParaRPr lang="zh-CN" altLang="en-US" sz="2400" dirty="0">
                  <a:latin typeface="+mn-ea"/>
                  <a:ea typeface="+mn-ea"/>
                </a:endParaRPr>
              </a:p>
            </p:txBody>
          </p:sp>
        </mc:Choice>
        <mc:Fallback xmlns="">
          <p:sp>
            <p:nvSpPr>
              <p:cNvPr id="79885" name="Object 2"/>
              <p:cNvSpPr txBox="1">
                <a:spLocks noRot="1" noChangeAspect="1" noMove="1" noResize="1" noEditPoints="1" noAdjustHandles="1" noChangeArrowheads="1" noChangeShapeType="1" noTextEdit="1"/>
              </p:cNvSpPr>
              <p:nvPr/>
            </p:nvSpPr>
            <p:spPr>
              <a:xfrm>
                <a:off x="4799013" y="2571750"/>
                <a:ext cx="3238500" cy="100012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886" name="Object 2"/>
              <p:cNvSpPr txBox="1"/>
              <p:nvPr/>
            </p:nvSpPr>
            <p:spPr>
              <a:xfrm>
                <a:off x="1346200" y="4509120"/>
                <a:ext cx="5158903" cy="61590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800" b="1" i="0" smtClean="0">
                          <a:solidFill>
                            <a:srgbClr val="000000"/>
                          </a:solidFill>
                          <a:latin typeface="+mn-ea"/>
                          <a:ea typeface="+mn-ea"/>
                        </a:rPr>
                        <m:t>弱电场时</m:t>
                      </m:r>
                      <m:r>
                        <a:rPr lang="zh-CN" altLang="en-US" sz="2800" b="0" i="1" smtClean="0">
                          <a:solidFill>
                            <a:srgbClr val="000000"/>
                          </a:solidFill>
                          <a:latin typeface="Cambria Math" panose="02040503050406030204" pitchFamily="18" charset="0"/>
                          <a:ea typeface="+mn-ea"/>
                        </a:rPr>
                        <m:t>：</m:t>
                      </m:r>
                      <m:r>
                        <m:rPr>
                          <m:sty m:val="p"/>
                        </m:rPr>
                        <a:rPr lang="zh-CN" altLang="en-US" sz="2800" b="0" i="0" smtClean="0">
                          <a:solidFill>
                            <a:srgbClr val="000000"/>
                          </a:solidFill>
                          <a:latin typeface="Cambria Math" panose="02040503050406030204" pitchFamily="18" charset="0"/>
                          <a:ea typeface="+mn-ea"/>
                        </a:rPr>
                        <m:t>Δ</m:t>
                      </m:r>
                      <m:r>
                        <a:rPr lang="zh-CN" altLang="en-US" sz="2800" b="0" i="1" smtClean="0">
                          <a:solidFill>
                            <a:srgbClr val="000000"/>
                          </a:solidFill>
                          <a:latin typeface="Cambria Math" panose="02040503050406030204" pitchFamily="18" charset="0"/>
                          <a:ea typeface="+mn-ea"/>
                        </a:rPr>
                        <m:t>𝑝</m:t>
                      </m:r>
                      <m:r>
                        <a:rPr lang="zh-CN" altLang="en-US" sz="2800" b="0" i="1" smtClean="0">
                          <a:solidFill>
                            <a:srgbClr val="000000"/>
                          </a:solidFill>
                          <a:latin typeface="Cambria Math" panose="02040503050406030204" pitchFamily="18" charset="0"/>
                          <a:ea typeface="+mn-ea"/>
                        </a:rPr>
                        <m:t>=(</m:t>
                      </m:r>
                      <m:r>
                        <m:rPr>
                          <m:sty m:val="p"/>
                        </m:rPr>
                        <a:rPr lang="zh-CN" altLang="en-US" sz="2800" b="0" i="0" smtClean="0">
                          <a:solidFill>
                            <a:srgbClr val="000000"/>
                          </a:solidFill>
                          <a:latin typeface="Cambria Math" panose="02040503050406030204" pitchFamily="18" charset="0"/>
                          <a:ea typeface="+mn-ea"/>
                        </a:rPr>
                        <m:t>Δ</m:t>
                      </m:r>
                      <m:r>
                        <a:rPr lang="zh-CN" altLang="en-US" sz="2800" b="0" i="1" smtClean="0">
                          <a:solidFill>
                            <a:srgbClr val="000000"/>
                          </a:solidFill>
                          <a:latin typeface="Cambria Math" panose="02040503050406030204" pitchFamily="18" charset="0"/>
                          <a:ea typeface="+mn-ea"/>
                        </a:rPr>
                        <m:t>𝑝</m:t>
                      </m:r>
                      <m:sSub>
                        <m:sSubPr>
                          <m:ctrlPr>
                            <a:rPr lang="zh-CN" altLang="en-US" sz="2800" b="0" i="1">
                              <a:solidFill>
                                <a:srgbClr val="000000"/>
                              </a:solidFill>
                              <a:latin typeface="Cambria Math" panose="02040503050406030204" pitchFamily="18" charset="0"/>
                              <a:ea typeface="+mn-ea"/>
                            </a:rPr>
                          </m:ctrlPr>
                        </m:sSubPr>
                        <m:e>
                          <m:r>
                            <a:rPr lang="zh-CN" altLang="en-US" sz="2800" b="0" i="1">
                              <a:solidFill>
                                <a:srgbClr val="000000"/>
                              </a:solidFill>
                              <a:latin typeface="Cambria Math" panose="02040503050406030204" pitchFamily="18" charset="0"/>
                              <a:ea typeface="+mn-ea"/>
                            </a:rPr>
                            <m:t>)</m:t>
                          </m:r>
                        </m:e>
                        <m:sub>
                          <m:r>
                            <a:rPr lang="zh-CN" altLang="en-US" sz="2800" b="0" i="1">
                              <a:solidFill>
                                <a:srgbClr val="000000"/>
                              </a:solidFill>
                              <a:latin typeface="Cambria Math" panose="02040503050406030204" pitchFamily="18" charset="0"/>
                              <a:ea typeface="+mn-ea"/>
                            </a:rPr>
                            <m:t>0</m:t>
                          </m:r>
                        </m:sub>
                      </m:sSub>
                      <m:sSup>
                        <m:sSupPr>
                          <m:ctrlPr>
                            <a:rPr lang="zh-CN" altLang="en-US" sz="2800" b="0" i="1" smtClean="0">
                              <a:solidFill>
                                <a:srgbClr val="000000"/>
                              </a:solidFill>
                              <a:latin typeface="Cambria Math" panose="02040503050406030204" pitchFamily="18" charset="0"/>
                              <a:ea typeface="+mn-ea"/>
                            </a:rPr>
                          </m:ctrlPr>
                        </m:sSupPr>
                        <m:e>
                          <m:r>
                            <m:rPr>
                              <m:sty m:val="p"/>
                            </m:rPr>
                            <a:rPr lang="zh-CN" altLang="en-US" sz="2800" b="0" i="0">
                              <a:solidFill>
                                <a:srgbClr val="000000"/>
                              </a:solidFill>
                              <a:latin typeface="Cambria Math" panose="02040503050406030204" pitchFamily="18" charset="0"/>
                              <a:ea typeface="+mn-ea"/>
                            </a:rPr>
                            <m:t>e</m:t>
                          </m:r>
                        </m:e>
                        <m:sup>
                          <m:r>
                            <a:rPr lang="zh-CN" altLang="en-US" sz="2800" b="0" i="1">
                              <a:solidFill>
                                <a:srgbClr val="000000"/>
                              </a:solidFill>
                              <a:latin typeface="Cambria Math" panose="02040503050406030204" pitchFamily="18" charset="0"/>
                              <a:ea typeface="+mn-ea"/>
                            </a:rPr>
                            <m:t>−</m:t>
                          </m:r>
                          <m:f>
                            <m:fPr>
                              <m:type m:val="lin"/>
                              <m:ctrlPr>
                                <a:rPr lang="zh-CN" altLang="en-US" sz="2800" b="0" i="1" smtClean="0">
                                  <a:solidFill>
                                    <a:srgbClr val="000000"/>
                                  </a:solidFill>
                                  <a:latin typeface="Cambria Math" panose="02040503050406030204" pitchFamily="18" charset="0"/>
                                  <a:ea typeface="+mn-ea"/>
                                </a:rPr>
                              </m:ctrlPr>
                            </m:fPr>
                            <m:num>
                              <m:r>
                                <a:rPr lang="en-US" altLang="zh-CN" sz="2800" b="0" i="1" smtClean="0">
                                  <a:solidFill>
                                    <a:srgbClr val="000000"/>
                                  </a:solidFill>
                                  <a:latin typeface="Cambria Math" panose="02040503050406030204" pitchFamily="18" charset="0"/>
                                  <a:ea typeface="+mn-ea"/>
                                </a:rPr>
                                <m:t>𝑥</m:t>
                              </m:r>
                            </m:num>
                            <m:den>
                              <m:sSub>
                                <m:sSubPr>
                                  <m:ctrlPr>
                                    <a:rPr lang="en-US" altLang="zh-CN" sz="2800" b="0" i="1" smtClean="0">
                                      <a:solidFill>
                                        <a:srgbClr val="000000"/>
                                      </a:solidFill>
                                      <a:latin typeface="Cambria Math" panose="02040503050406030204" pitchFamily="18" charset="0"/>
                                      <a:ea typeface="+mn-ea"/>
                                    </a:rPr>
                                  </m:ctrlPr>
                                </m:sSubPr>
                                <m:e>
                                  <m:r>
                                    <a:rPr lang="en-US" altLang="zh-CN" sz="2800" b="0" i="1" smtClean="0">
                                      <a:solidFill>
                                        <a:srgbClr val="000000"/>
                                      </a:solidFill>
                                      <a:latin typeface="Cambria Math" panose="02040503050406030204" pitchFamily="18" charset="0"/>
                                      <a:ea typeface="+mn-ea"/>
                                    </a:rPr>
                                    <m:t>𝐿</m:t>
                                  </m:r>
                                </m:e>
                                <m:sub>
                                  <m:r>
                                    <a:rPr lang="en-US" altLang="zh-CN" sz="2800" b="0" i="1" smtClean="0">
                                      <a:solidFill>
                                        <a:srgbClr val="000000"/>
                                      </a:solidFill>
                                      <a:latin typeface="Cambria Math" panose="02040503050406030204" pitchFamily="18" charset="0"/>
                                      <a:ea typeface="+mn-ea"/>
                                    </a:rPr>
                                    <m:t>𝑝</m:t>
                                  </m:r>
                                </m:sub>
                              </m:sSub>
                            </m:den>
                          </m:f>
                        </m:sup>
                      </m:sSup>
                    </m:oMath>
                  </m:oMathPara>
                </a14:m>
                <a:endParaRPr lang="zh-CN" altLang="en-US" sz="2800" b="0" dirty="0">
                  <a:ea typeface="+mn-ea"/>
                  <a:cs typeface="Times New Roman" panose="02020603050405020304" pitchFamily="18" charset="0"/>
                </a:endParaRPr>
              </a:p>
            </p:txBody>
          </p:sp>
        </mc:Choice>
        <mc:Fallback xmlns="">
          <p:sp>
            <p:nvSpPr>
              <p:cNvPr id="79886" name="Object 2"/>
              <p:cNvSpPr txBox="1">
                <a:spLocks noRot="1" noChangeAspect="1" noMove="1" noResize="1" noEditPoints="1" noAdjustHandles="1" noChangeArrowheads="1" noChangeShapeType="1" noTextEdit="1"/>
              </p:cNvSpPr>
              <p:nvPr/>
            </p:nvSpPr>
            <p:spPr>
              <a:xfrm>
                <a:off x="1346200" y="4509120"/>
                <a:ext cx="5158903" cy="615901"/>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887" name="Object 2"/>
              <p:cNvSpPr txBox="1"/>
              <p:nvPr/>
            </p:nvSpPr>
            <p:spPr>
              <a:xfrm>
                <a:off x="1357313" y="3749202"/>
                <a:ext cx="5374927" cy="61590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800" i="0" smtClean="0">
                          <a:solidFill>
                            <a:srgbClr val="000000"/>
                          </a:solidFill>
                          <a:latin typeface="+mn-ea"/>
                          <a:ea typeface="+mn-ea"/>
                        </a:rPr>
                        <m:t>强电场时</m:t>
                      </m:r>
                      <m:r>
                        <a:rPr lang="zh-CN" altLang="en-US" sz="2800" b="0" i="1" smtClean="0">
                          <a:solidFill>
                            <a:srgbClr val="000000"/>
                          </a:solidFill>
                          <a:latin typeface="Cambria Math" panose="02040503050406030204" pitchFamily="18" charset="0"/>
                          <a:ea typeface="+mn-ea"/>
                        </a:rPr>
                        <m:t>：</m:t>
                      </m:r>
                      <m:r>
                        <m:rPr>
                          <m:sty m:val="p"/>
                        </m:rPr>
                        <a:rPr lang="zh-CN" altLang="en-US" sz="2800" b="0" i="0" smtClean="0">
                          <a:solidFill>
                            <a:srgbClr val="000000"/>
                          </a:solidFill>
                          <a:latin typeface="Cambria Math" panose="02040503050406030204" pitchFamily="18" charset="0"/>
                          <a:ea typeface="+mn-ea"/>
                        </a:rPr>
                        <m:t>Δ</m:t>
                      </m:r>
                      <m:r>
                        <a:rPr lang="zh-CN" altLang="en-US" sz="2800" b="0" i="1" smtClean="0">
                          <a:solidFill>
                            <a:srgbClr val="000000"/>
                          </a:solidFill>
                          <a:latin typeface="Cambria Math" panose="02040503050406030204" pitchFamily="18" charset="0"/>
                          <a:ea typeface="+mn-ea"/>
                        </a:rPr>
                        <m:t>𝑝</m:t>
                      </m:r>
                      <m:r>
                        <a:rPr lang="zh-CN" altLang="en-US" sz="2800" b="0" i="1" smtClean="0">
                          <a:solidFill>
                            <a:srgbClr val="000000"/>
                          </a:solidFill>
                          <a:latin typeface="Cambria Math" panose="02040503050406030204" pitchFamily="18" charset="0"/>
                          <a:ea typeface="+mn-ea"/>
                        </a:rPr>
                        <m:t>=(</m:t>
                      </m:r>
                      <m:r>
                        <m:rPr>
                          <m:sty m:val="p"/>
                        </m:rPr>
                        <a:rPr lang="zh-CN" altLang="en-US" sz="2800" b="0" i="0" smtClean="0">
                          <a:solidFill>
                            <a:srgbClr val="000000"/>
                          </a:solidFill>
                          <a:latin typeface="Cambria Math" panose="02040503050406030204" pitchFamily="18" charset="0"/>
                          <a:ea typeface="+mn-ea"/>
                        </a:rPr>
                        <m:t>Δ</m:t>
                      </m:r>
                      <m:r>
                        <a:rPr lang="zh-CN" altLang="en-US" sz="2800" b="0" i="1" smtClean="0">
                          <a:solidFill>
                            <a:srgbClr val="000000"/>
                          </a:solidFill>
                          <a:latin typeface="Cambria Math" panose="02040503050406030204" pitchFamily="18" charset="0"/>
                          <a:ea typeface="+mn-ea"/>
                        </a:rPr>
                        <m:t>𝑝</m:t>
                      </m:r>
                      <m:sSub>
                        <m:sSubPr>
                          <m:ctrlPr>
                            <a:rPr lang="zh-CN" altLang="en-US" sz="2800" b="0" i="1">
                              <a:solidFill>
                                <a:srgbClr val="000000"/>
                              </a:solidFill>
                              <a:latin typeface="Cambria Math" panose="02040503050406030204" pitchFamily="18" charset="0"/>
                              <a:ea typeface="+mn-ea"/>
                            </a:rPr>
                          </m:ctrlPr>
                        </m:sSubPr>
                        <m:e>
                          <m:r>
                            <a:rPr lang="zh-CN" altLang="en-US" sz="2800" b="0" i="1">
                              <a:solidFill>
                                <a:srgbClr val="000000"/>
                              </a:solidFill>
                              <a:latin typeface="Cambria Math" panose="02040503050406030204" pitchFamily="18" charset="0"/>
                              <a:ea typeface="+mn-ea"/>
                            </a:rPr>
                            <m:t>)</m:t>
                          </m:r>
                        </m:e>
                        <m:sub>
                          <m:r>
                            <a:rPr lang="zh-CN" altLang="en-US" sz="2800" b="0" i="1">
                              <a:solidFill>
                                <a:srgbClr val="000000"/>
                              </a:solidFill>
                              <a:latin typeface="Cambria Math" panose="02040503050406030204" pitchFamily="18" charset="0"/>
                              <a:ea typeface="+mn-ea"/>
                            </a:rPr>
                            <m:t>0</m:t>
                          </m:r>
                        </m:sub>
                      </m:sSub>
                      <m:sSup>
                        <m:sSupPr>
                          <m:ctrlPr>
                            <a:rPr lang="zh-CN" altLang="en-US" sz="2800" b="0" i="1">
                              <a:solidFill>
                                <a:srgbClr val="000000"/>
                              </a:solidFill>
                              <a:latin typeface="Cambria Math" panose="02040503050406030204" pitchFamily="18" charset="0"/>
                              <a:ea typeface="+mn-ea"/>
                            </a:rPr>
                          </m:ctrlPr>
                        </m:sSupPr>
                        <m:e>
                          <m:r>
                            <m:rPr>
                              <m:sty m:val="p"/>
                            </m:rPr>
                            <a:rPr lang="zh-CN" altLang="en-US" sz="2800" b="0" i="0">
                              <a:solidFill>
                                <a:srgbClr val="000000"/>
                              </a:solidFill>
                              <a:latin typeface="Cambria Math" panose="02040503050406030204" pitchFamily="18" charset="0"/>
                              <a:ea typeface="+mn-ea"/>
                            </a:rPr>
                            <m:t>e</m:t>
                          </m:r>
                        </m:e>
                        <m:sup>
                          <m:r>
                            <a:rPr lang="zh-CN" altLang="en-US" sz="2800" b="0" i="1">
                              <a:solidFill>
                                <a:srgbClr val="000000"/>
                              </a:solidFill>
                              <a:latin typeface="Cambria Math" panose="02040503050406030204" pitchFamily="18" charset="0"/>
                              <a:ea typeface="+mn-ea"/>
                            </a:rPr>
                            <m:t>−</m:t>
                          </m:r>
                          <m:f>
                            <m:fPr>
                              <m:type m:val="lin"/>
                              <m:ctrlPr>
                                <a:rPr lang="zh-CN" altLang="en-US" sz="2800" b="0" i="1" smtClean="0">
                                  <a:solidFill>
                                    <a:srgbClr val="000000"/>
                                  </a:solidFill>
                                  <a:latin typeface="Cambria Math" panose="02040503050406030204" pitchFamily="18" charset="0"/>
                                  <a:ea typeface="+mn-ea"/>
                                </a:rPr>
                              </m:ctrlPr>
                            </m:fPr>
                            <m:num>
                              <m:r>
                                <a:rPr lang="en-US" altLang="zh-CN" sz="2800" b="0" i="1" smtClean="0">
                                  <a:solidFill>
                                    <a:srgbClr val="000000"/>
                                  </a:solidFill>
                                  <a:latin typeface="Cambria Math" panose="02040503050406030204" pitchFamily="18" charset="0"/>
                                  <a:ea typeface="+mn-ea"/>
                                </a:rPr>
                                <m:t>𝑥</m:t>
                              </m:r>
                            </m:num>
                            <m:den>
                              <m:sSub>
                                <m:sSubPr>
                                  <m:ctrlPr>
                                    <a:rPr lang="en-US" altLang="zh-CN" sz="2800" b="0" i="1" smtClean="0">
                                      <a:solidFill>
                                        <a:srgbClr val="000000"/>
                                      </a:solidFill>
                                      <a:latin typeface="Cambria Math" panose="02040503050406030204" pitchFamily="18" charset="0"/>
                                      <a:ea typeface="+mn-ea"/>
                                    </a:rPr>
                                  </m:ctrlPr>
                                </m:sSubPr>
                                <m:e>
                                  <m:r>
                                    <a:rPr lang="en-US" altLang="zh-CN" sz="2800" b="0" i="1" smtClean="0">
                                      <a:solidFill>
                                        <a:srgbClr val="000000"/>
                                      </a:solidFill>
                                      <a:latin typeface="Cambria Math" panose="02040503050406030204" pitchFamily="18" charset="0"/>
                                      <a:ea typeface="+mn-ea"/>
                                    </a:rPr>
                                    <m:t>𝐿</m:t>
                                  </m:r>
                                </m:e>
                                <m:sub>
                                  <m:r>
                                    <a:rPr lang="en-US" altLang="zh-CN" sz="2800" b="0" i="1" smtClean="0">
                                      <a:solidFill>
                                        <a:srgbClr val="000000"/>
                                      </a:solidFill>
                                      <a:latin typeface="Cambria Math" panose="02040503050406030204" pitchFamily="18" charset="0"/>
                                      <a:ea typeface="+mn-ea"/>
                                    </a:rPr>
                                    <m:t>𝑝</m:t>
                                  </m:r>
                                </m:sub>
                              </m:sSub>
                              <m:d>
                                <m:dPr>
                                  <m:ctrlPr>
                                    <a:rPr lang="en-US" altLang="zh-CN" sz="2800" b="0" i="1" smtClean="0">
                                      <a:solidFill>
                                        <a:srgbClr val="000000"/>
                                      </a:solidFill>
                                      <a:latin typeface="Cambria Math" panose="02040503050406030204" pitchFamily="18" charset="0"/>
                                      <a:ea typeface="+mn-ea"/>
                                    </a:rPr>
                                  </m:ctrlPr>
                                </m:dPr>
                                <m:e>
                                  <m:r>
                                    <a:rPr lang="zh-CN" altLang="en-US" sz="2800" b="0" i="1" smtClean="0">
                                      <a:solidFill>
                                        <a:srgbClr val="000000"/>
                                      </a:solidFill>
                                      <a:latin typeface="Cambria Math" panose="02040503050406030204" pitchFamily="18" charset="0"/>
                                      <a:ea typeface="+mn-ea"/>
                                    </a:rPr>
                                    <m:t>𝜀</m:t>
                                  </m:r>
                                </m:e>
                              </m:d>
                            </m:den>
                          </m:f>
                        </m:sup>
                      </m:sSup>
                    </m:oMath>
                  </m:oMathPara>
                </a14:m>
                <a:endParaRPr lang="zh-CN" altLang="en-US" sz="2800" b="0" dirty="0">
                  <a:ea typeface="+mn-ea"/>
                  <a:cs typeface="Times New Roman" panose="02020603050405020304" pitchFamily="18" charset="0"/>
                </a:endParaRPr>
              </a:p>
            </p:txBody>
          </p:sp>
        </mc:Choice>
        <mc:Fallback xmlns="">
          <p:sp>
            <p:nvSpPr>
              <p:cNvPr id="79887" name="Object 2"/>
              <p:cNvSpPr txBox="1">
                <a:spLocks noRot="1" noChangeAspect="1" noMove="1" noResize="1" noEditPoints="1" noAdjustHandles="1" noChangeArrowheads="1" noChangeShapeType="1" noTextEdit="1"/>
              </p:cNvSpPr>
              <p:nvPr/>
            </p:nvSpPr>
            <p:spPr>
              <a:xfrm>
                <a:off x="1357313" y="3749202"/>
                <a:ext cx="5374927" cy="615902"/>
              </a:xfrm>
              <a:prstGeom prst="rect">
                <a:avLst/>
              </a:prstGeom>
              <a:blipFill>
                <a:blip r:embed="rId10"/>
                <a:stretch>
                  <a:fillRect/>
                </a:stretch>
              </a:blipFill>
              <a:ln w="38100">
                <a:noFill/>
                <a:miter/>
              </a:ln>
            </p:spPr>
            <p:txBody>
              <a:bodyPr/>
              <a:lstStyle/>
              <a:p>
                <a:r>
                  <a:rPr lang="zh-CN" altLang="en-US">
                    <a:noFill/>
                  </a:rPr>
                  <a:t> </a:t>
                </a:r>
              </a:p>
            </p:txBody>
          </p:sp>
        </mc:Fallback>
      </mc:AlternateContent>
      <p:sp>
        <p:nvSpPr>
          <p:cNvPr id="18" name="下箭头 23"/>
          <p:cNvSpPr/>
          <p:nvPr/>
        </p:nvSpPr>
        <p:spPr>
          <a:xfrm>
            <a:off x="4357687" y="1000125"/>
            <a:ext cx="214313" cy="2735263"/>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20" name="Text Box 7"/>
          <p:cNvSpPr txBox="1">
            <a:spLocks noChangeArrowheads="1"/>
          </p:cNvSpPr>
          <p:nvPr/>
        </p:nvSpPr>
        <p:spPr bwMode="auto">
          <a:xfrm>
            <a:off x="173038" y="5357813"/>
            <a:ext cx="8786813" cy="1373188"/>
          </a:xfrm>
          <a:prstGeom prst="rect">
            <a:avLst/>
          </a:prstGeom>
          <a:solidFill>
            <a:srgbClr val="10CF9B">
              <a:lumMod val="20000"/>
              <a:lumOff val="80000"/>
            </a:srgbClr>
          </a:solidFill>
          <a:ln w="9525">
            <a:noFill/>
            <a:miter lim="800000"/>
          </a:ln>
        </p:spPr>
        <p:txBody>
          <a:bodyPr>
            <a:spAutoFit/>
          </a:bodyPr>
          <a:lstStyle/>
          <a:p>
            <a:pPr marL="1079500" marR="0" indent="-1079500" defTabSz="914400" eaLnBrk="1" fontAlgn="auto" hangingPunct="1">
              <a:spcBef>
                <a:spcPct val="50000"/>
              </a:spcBef>
              <a:spcAft>
                <a:spcPts val="0"/>
              </a:spcAft>
              <a:buClrTx/>
              <a:buSzTx/>
              <a:buFontTx/>
              <a:buNone/>
              <a:defRPr/>
            </a:pPr>
            <a:r>
              <a:rPr kumimoji="1" lang="zh-CN" altLang="en-US" sz="2800" kern="0" cap="none" spc="0" normalizeH="0" baseline="0" noProof="0" dirty="0">
                <a:solidFill>
                  <a:srgbClr val="FF0000"/>
                </a:solidFill>
                <a:latin typeface="Times New Roman" panose="02020603050405020304" pitchFamily="18" charset="0"/>
                <a:ea typeface="+mn-ea"/>
                <a:cs typeface="Times New Roman" panose="02020603050405020304" pitchFamily="18" charset="0"/>
              </a:rPr>
              <a:t>结论：</a:t>
            </a:r>
            <a:r>
              <a:rPr kumimoji="1" lang="zh-CN" altLang="en-US" sz="2800" kern="0" cap="none" spc="0" normalizeH="0" baseline="0" noProof="0" dirty="0">
                <a:solidFill>
                  <a:sysClr val="windowText" lastClr="000000"/>
                </a:solidFill>
                <a:latin typeface="Times New Roman" panose="02020603050405020304" pitchFamily="18" charset="0"/>
                <a:ea typeface="+mn-ea"/>
                <a:cs typeface="Times New Roman" panose="02020603050405020304" pitchFamily="18" charset="0"/>
              </a:rPr>
              <a:t>由表面注入的非平衡载流子深入样品的平均距离，在电场很强时为牵引长度，而电场很弱时为扩散长度。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9883"/>
                                        </p:tgtEl>
                                        <p:attrNameLst>
                                          <p:attrName>style.visibility</p:attrName>
                                        </p:attrNameLst>
                                      </p:cBhvr>
                                      <p:to>
                                        <p:strVal val="visible"/>
                                      </p:to>
                                    </p:set>
                                    <p:animEffect transition="in" filter="wipe(left)">
                                      <p:cBhvr>
                                        <p:cTn id="7" dur="10"/>
                                        <p:tgtEl>
                                          <p:spTgt spid="79883"/>
                                        </p:tgtEl>
                                      </p:cBhvr>
                                    </p:animEffect>
                                  </p:childTnLst>
                                </p:cTn>
                              </p:par>
                            </p:childTnLst>
                          </p:cTn>
                        </p:par>
                        <p:par>
                          <p:cTn id="8" fill="hold">
                            <p:stCondLst>
                              <p:cond delay="10"/>
                            </p:stCondLst>
                            <p:childTnLst>
                              <p:par>
                                <p:cTn id="9" presetID="22" presetClass="entr" presetSubtype="8" fill="hold" grpId="0" nodeType="afterEffect">
                                  <p:stCondLst>
                                    <p:cond delay="0"/>
                                  </p:stCondLst>
                                  <p:childTnLst>
                                    <p:set>
                                      <p:cBhvr>
                                        <p:cTn id="10" dur="1" fill="hold">
                                          <p:stCondLst>
                                            <p:cond delay="0"/>
                                          </p:stCondLst>
                                        </p:cTn>
                                        <p:tgtEl>
                                          <p:spTgt spid="79884"/>
                                        </p:tgtEl>
                                        <p:attrNameLst>
                                          <p:attrName>style.visibility</p:attrName>
                                        </p:attrNameLst>
                                      </p:cBhvr>
                                      <p:to>
                                        <p:strVal val="visible"/>
                                      </p:to>
                                    </p:set>
                                    <p:animEffect transition="in" filter="wipe(left)">
                                      <p:cBhvr>
                                        <p:cTn id="11" dur="500"/>
                                        <p:tgtEl>
                                          <p:spTgt spid="798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9885"/>
                                        </p:tgtEl>
                                        <p:attrNameLst>
                                          <p:attrName>style.visibility</p:attrName>
                                        </p:attrNameLst>
                                      </p:cBhvr>
                                      <p:to>
                                        <p:strVal val="visible"/>
                                      </p:to>
                                    </p:set>
                                    <p:animEffect transition="in" filter="wipe(left)">
                                      <p:cBhvr>
                                        <p:cTn id="21" dur="500"/>
                                        <p:tgtEl>
                                          <p:spTgt spid="7988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887"/>
                                        </p:tgtEl>
                                        <p:attrNameLst>
                                          <p:attrName>style.visibility</p:attrName>
                                        </p:attrNameLst>
                                      </p:cBhvr>
                                      <p:to>
                                        <p:strVal val="visible"/>
                                      </p:to>
                                    </p:set>
                                    <p:animEffect transition="in" filter="wipe(left)">
                                      <p:cBhvr>
                                        <p:cTn id="26" dur="500"/>
                                        <p:tgtEl>
                                          <p:spTgt spid="7988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9886"/>
                                        </p:tgtEl>
                                        <p:attrNameLst>
                                          <p:attrName>style.visibility</p:attrName>
                                        </p:attrNameLst>
                                      </p:cBhvr>
                                      <p:to>
                                        <p:strVal val="visible"/>
                                      </p:to>
                                    </p:set>
                                    <p:animEffect transition="in" filter="wipe(left)">
                                      <p:cBhvr>
                                        <p:cTn id="31" dur="500"/>
                                        <p:tgtEl>
                                          <p:spTgt spid="7988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4" grpId="0"/>
      <p:bldP spid="79885" grpId="0"/>
      <p:bldP spid="79886" grpId="0"/>
      <p:bldP spid="79887" grpId="0"/>
      <p:bldP spid="18" grpId="0" animBg="1"/>
      <p:bldP spid="2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65891" name="Text Box 2"/>
          <p:cNvSpPr txBox="1"/>
          <p:nvPr/>
        </p:nvSpPr>
        <p:spPr>
          <a:xfrm>
            <a:off x="74613" y="428625"/>
            <a:ext cx="88550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809625" lvl="0" indent="-755650" eaLnBrk="1" hangingPunct="1">
              <a:spcBef>
                <a:spcPct val="50000"/>
              </a:spcBef>
              <a:buNone/>
            </a:pPr>
            <a:r>
              <a:rPr lang="zh-CN" altLang="en-US" sz="2800" b="1" dirty="0">
                <a:solidFill>
                  <a:schemeClr val="tx2"/>
                </a:solidFill>
                <a:latin typeface="宋体" panose="02010600030101010101" pitchFamily="2" charset="-122"/>
              </a:rPr>
              <a:t>例</a:t>
            </a:r>
            <a:r>
              <a:rPr lang="en-US" altLang="zh-CN" sz="2800" b="1" dirty="0">
                <a:solidFill>
                  <a:schemeClr val="tx2"/>
                </a:solidFill>
                <a:latin typeface="宋体" panose="02010600030101010101" pitchFamily="2" charset="-122"/>
              </a:rPr>
              <a:t>3.</a:t>
            </a:r>
            <a:r>
              <a:rPr lang="zh-CN" altLang="en-US" sz="2800" b="1" dirty="0">
                <a:solidFill>
                  <a:schemeClr val="tx2"/>
                </a:solidFill>
                <a:latin typeface="宋体" panose="02010600030101010101" pitchFamily="2" charset="-122"/>
              </a:rPr>
              <a:t>在一块均匀的</a:t>
            </a:r>
            <a:r>
              <a:rPr lang="en-US" altLang="zh-CN" sz="2800" b="1" dirty="0">
                <a:solidFill>
                  <a:schemeClr val="tx2"/>
                </a:solidFill>
                <a:latin typeface="宋体" panose="02010600030101010101" pitchFamily="2" charset="-122"/>
              </a:rPr>
              <a:t>n</a:t>
            </a:r>
            <a:r>
              <a:rPr lang="zh-CN" altLang="en-US" sz="2800" b="1" dirty="0">
                <a:solidFill>
                  <a:schemeClr val="tx2"/>
                </a:solidFill>
                <a:latin typeface="宋体" panose="02010600030101010101" pitchFamily="2" charset="-122"/>
              </a:rPr>
              <a:t>型半导体材料中，用适当频率的光脉冲照射其局部区域，请分别写出没有外场和加外场时，非平衡载流子在</a:t>
            </a:r>
            <a:r>
              <a:rPr lang="zh-CN" altLang="en-US" sz="2800" b="1" dirty="0">
                <a:solidFill>
                  <a:srgbClr val="FF0000"/>
                </a:solidFill>
                <a:latin typeface="宋体" panose="02010600030101010101" pitchFamily="2" charset="-122"/>
              </a:rPr>
              <a:t>光脉冲停止后</a:t>
            </a:r>
            <a:r>
              <a:rPr lang="zh-CN" altLang="en-US" sz="2800" b="1" dirty="0">
                <a:solidFill>
                  <a:schemeClr val="tx2"/>
                </a:solidFill>
                <a:latin typeface="宋体" panose="02010600030101010101" pitchFamily="2" charset="-122"/>
              </a:rPr>
              <a:t>的运动方程。</a:t>
            </a:r>
          </a:p>
        </p:txBody>
      </p:sp>
      <p:grpSp>
        <p:nvGrpSpPr>
          <p:cNvPr id="3" name="Group 6"/>
          <p:cNvGrpSpPr/>
          <p:nvPr/>
        </p:nvGrpSpPr>
        <p:grpSpPr>
          <a:xfrm>
            <a:off x="4387850" y="3532188"/>
            <a:ext cx="4613275" cy="3194050"/>
            <a:chOff x="1384" y="2115"/>
            <a:chExt cx="2906" cy="2012"/>
          </a:xfrm>
        </p:grpSpPr>
        <p:sp>
          <p:nvSpPr>
            <p:cNvPr id="165907" name="Line 7"/>
            <p:cNvSpPr/>
            <p:nvPr/>
          </p:nvSpPr>
          <p:spPr>
            <a:xfrm>
              <a:off x="1384" y="3839"/>
              <a:ext cx="2857" cy="0"/>
            </a:xfrm>
            <a:prstGeom prst="line">
              <a:avLst/>
            </a:prstGeom>
            <a:ln w="28575" cap="flat" cmpd="sng">
              <a:solidFill>
                <a:schemeClr val="tx1"/>
              </a:solidFill>
              <a:prstDash val="solid"/>
              <a:headEnd type="none" w="med" len="med"/>
              <a:tailEnd type="triangle" w="med" len="med"/>
            </a:ln>
          </p:spPr>
        </p:sp>
        <p:sp>
          <p:nvSpPr>
            <p:cNvPr id="165908" name="Line 8"/>
            <p:cNvSpPr/>
            <p:nvPr/>
          </p:nvSpPr>
          <p:spPr>
            <a:xfrm flipV="1">
              <a:off x="2789" y="2251"/>
              <a:ext cx="0" cy="1588"/>
            </a:xfrm>
            <a:prstGeom prst="line">
              <a:avLst/>
            </a:prstGeom>
            <a:ln w="28575" cap="flat" cmpd="sng">
              <a:solidFill>
                <a:schemeClr val="tx1"/>
              </a:solidFill>
              <a:prstDash val="solid"/>
              <a:headEnd type="none" w="med" len="med"/>
              <a:tailEnd type="triangle" w="med" len="med"/>
            </a:ln>
          </p:spPr>
        </p:sp>
        <p:sp>
          <p:nvSpPr>
            <p:cNvPr id="165909" name="Text Box 9"/>
            <p:cNvSpPr txBox="1"/>
            <p:nvPr/>
          </p:nvSpPr>
          <p:spPr>
            <a:xfrm>
              <a:off x="2680" y="3800"/>
              <a:ext cx="227"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0</a:t>
              </a:r>
            </a:p>
          </p:txBody>
        </p:sp>
        <p:sp>
          <p:nvSpPr>
            <p:cNvPr id="165910" name="Text Box 10"/>
            <p:cNvSpPr txBox="1"/>
            <p:nvPr/>
          </p:nvSpPr>
          <p:spPr>
            <a:xfrm>
              <a:off x="4018" y="3755"/>
              <a:ext cx="272"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x</a:t>
              </a:r>
            </a:p>
          </p:txBody>
        </p:sp>
        <p:sp>
          <p:nvSpPr>
            <p:cNvPr id="165911" name="Text Box 11"/>
            <p:cNvSpPr txBox="1"/>
            <p:nvPr/>
          </p:nvSpPr>
          <p:spPr>
            <a:xfrm>
              <a:off x="2336" y="2115"/>
              <a:ext cx="499"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a:t>
              </a:r>
              <a:r>
                <a:rPr lang="en-US" altLang="zh-CN" sz="2800" b="1" i="1" dirty="0">
                  <a:solidFill>
                    <a:schemeClr val="tx2"/>
                  </a:solidFill>
                  <a:latin typeface="Times New Roman" panose="02020603050405020304" pitchFamily="18" charset="0"/>
                  <a:ea typeface="仿宋_GB2312" pitchFamily="49" charset="-122"/>
                </a:rPr>
                <a:t>p</a:t>
              </a:r>
            </a:p>
          </p:txBody>
        </p:sp>
      </p:grpSp>
      <p:grpSp>
        <p:nvGrpSpPr>
          <p:cNvPr id="4" name="Group 12"/>
          <p:cNvGrpSpPr/>
          <p:nvPr/>
        </p:nvGrpSpPr>
        <p:grpSpPr>
          <a:xfrm>
            <a:off x="6475413" y="3862388"/>
            <a:ext cx="1152525" cy="2376487"/>
            <a:chOff x="4830" y="1344"/>
            <a:chExt cx="726" cy="1405"/>
          </a:xfrm>
        </p:grpSpPr>
        <p:sp>
          <p:nvSpPr>
            <p:cNvPr id="165905" name="Rectangle 13"/>
            <p:cNvSpPr/>
            <p:nvPr/>
          </p:nvSpPr>
          <p:spPr>
            <a:xfrm>
              <a:off x="4830" y="1434"/>
              <a:ext cx="181" cy="1315"/>
            </a:xfrm>
            <a:prstGeom prst="rect">
              <a:avLst/>
            </a:prstGeom>
            <a:noFill/>
            <a:ln w="1905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65906" name="Text Box 14"/>
            <p:cNvSpPr txBox="1"/>
            <p:nvPr/>
          </p:nvSpPr>
          <p:spPr>
            <a:xfrm>
              <a:off x="5012" y="1344"/>
              <a:ext cx="544" cy="30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t</a:t>
              </a:r>
              <a:r>
                <a:rPr lang="en-US" altLang="zh-CN" sz="2800" b="1" dirty="0">
                  <a:solidFill>
                    <a:schemeClr val="tx2"/>
                  </a:solidFill>
                  <a:latin typeface="Times New Roman" panose="02020603050405020304" pitchFamily="18" charset="0"/>
                  <a:ea typeface="仿宋_GB2312" pitchFamily="49" charset="-122"/>
                </a:rPr>
                <a:t>=0</a:t>
              </a:r>
            </a:p>
          </p:txBody>
        </p:sp>
      </p:grpSp>
      <p:grpSp>
        <p:nvGrpSpPr>
          <p:cNvPr id="5" name="Group 16"/>
          <p:cNvGrpSpPr/>
          <p:nvPr/>
        </p:nvGrpSpPr>
        <p:grpSpPr>
          <a:xfrm>
            <a:off x="5826125" y="4683125"/>
            <a:ext cx="2160588" cy="1568450"/>
            <a:chOff x="3606" y="2659"/>
            <a:chExt cx="1361" cy="988"/>
          </a:xfrm>
        </p:grpSpPr>
        <p:sp>
          <p:nvSpPr>
            <p:cNvPr id="165902" name="Freeform 17"/>
            <p:cNvSpPr/>
            <p:nvPr/>
          </p:nvSpPr>
          <p:spPr>
            <a:xfrm>
              <a:off x="3606" y="2795"/>
              <a:ext cx="516" cy="852"/>
            </a:xfrm>
            <a:custGeom>
              <a:avLst/>
              <a:gdLst>
                <a:gd name="txL" fmla="*/ 0 w 516"/>
                <a:gd name="txT" fmla="*/ 0 h 852"/>
                <a:gd name="txR" fmla="*/ 516 w 516"/>
                <a:gd name="txB" fmla="*/ 852 h 852"/>
              </a:gdLst>
              <a:ahLst/>
              <a:cxnLst>
                <a:cxn ang="0">
                  <a:pos x="516" y="0"/>
                </a:cxn>
                <a:cxn ang="0">
                  <a:pos x="444" y="24"/>
                </a:cxn>
                <a:cxn ang="0">
                  <a:pos x="384" y="156"/>
                </a:cxn>
                <a:cxn ang="0">
                  <a:pos x="216" y="612"/>
                </a:cxn>
                <a:cxn ang="0">
                  <a:pos x="120" y="792"/>
                </a:cxn>
                <a:cxn ang="0">
                  <a:pos x="96" y="828"/>
                </a:cxn>
                <a:cxn ang="0">
                  <a:pos x="36" y="840"/>
                </a:cxn>
                <a:cxn ang="0">
                  <a:pos x="0" y="852"/>
                </a:cxn>
              </a:cxnLst>
              <a:rect l="txL" t="txT" r="txR" b="txB"/>
              <a:pathLst>
                <a:path w="516" h="852">
                  <a:moveTo>
                    <a:pt x="516" y="0"/>
                  </a:moveTo>
                  <a:cubicBezTo>
                    <a:pt x="492" y="8"/>
                    <a:pt x="462" y="6"/>
                    <a:pt x="444" y="24"/>
                  </a:cubicBezTo>
                  <a:cubicBezTo>
                    <a:pt x="398" y="70"/>
                    <a:pt x="405" y="108"/>
                    <a:pt x="384" y="156"/>
                  </a:cubicBezTo>
                  <a:cubicBezTo>
                    <a:pt x="320" y="305"/>
                    <a:pt x="317" y="478"/>
                    <a:pt x="216" y="612"/>
                  </a:cubicBezTo>
                  <a:cubicBezTo>
                    <a:pt x="200" y="693"/>
                    <a:pt x="165" y="729"/>
                    <a:pt x="120" y="792"/>
                  </a:cubicBezTo>
                  <a:cubicBezTo>
                    <a:pt x="112" y="804"/>
                    <a:pt x="109" y="821"/>
                    <a:pt x="96" y="828"/>
                  </a:cubicBezTo>
                  <a:cubicBezTo>
                    <a:pt x="78" y="838"/>
                    <a:pt x="56" y="835"/>
                    <a:pt x="36" y="840"/>
                  </a:cubicBezTo>
                  <a:cubicBezTo>
                    <a:pt x="24" y="843"/>
                    <a:pt x="0" y="852"/>
                    <a:pt x="0" y="852"/>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5903" name="Freeform 18"/>
            <p:cNvSpPr/>
            <p:nvPr/>
          </p:nvSpPr>
          <p:spPr>
            <a:xfrm>
              <a:off x="4105" y="2795"/>
              <a:ext cx="564" cy="828"/>
            </a:xfrm>
            <a:custGeom>
              <a:avLst/>
              <a:gdLst>
                <a:gd name="txL" fmla="*/ 0 w 564"/>
                <a:gd name="txT" fmla="*/ 0 h 828"/>
                <a:gd name="txR" fmla="*/ 564 w 564"/>
                <a:gd name="txB" fmla="*/ 828 h 828"/>
              </a:gdLst>
              <a:ahLst/>
              <a:cxnLst>
                <a:cxn ang="0">
                  <a:pos x="0" y="0"/>
                </a:cxn>
                <a:cxn ang="0">
                  <a:pos x="96" y="24"/>
                </a:cxn>
                <a:cxn ang="0">
                  <a:pos x="144" y="132"/>
                </a:cxn>
                <a:cxn ang="0">
                  <a:pos x="192" y="324"/>
                </a:cxn>
                <a:cxn ang="0">
                  <a:pos x="264" y="528"/>
                </a:cxn>
                <a:cxn ang="0">
                  <a:pos x="312" y="624"/>
                </a:cxn>
                <a:cxn ang="0">
                  <a:pos x="348" y="648"/>
                </a:cxn>
                <a:cxn ang="0">
                  <a:pos x="420" y="708"/>
                </a:cxn>
                <a:cxn ang="0">
                  <a:pos x="528" y="816"/>
                </a:cxn>
                <a:cxn ang="0">
                  <a:pos x="564" y="828"/>
                </a:cxn>
              </a:cxnLst>
              <a:rect l="txL" t="txT" r="txR" b="txB"/>
              <a:pathLst>
                <a:path w="564" h="828">
                  <a:moveTo>
                    <a:pt x="0" y="0"/>
                  </a:moveTo>
                  <a:cubicBezTo>
                    <a:pt x="31" y="10"/>
                    <a:pt x="67" y="8"/>
                    <a:pt x="96" y="24"/>
                  </a:cubicBezTo>
                  <a:cubicBezTo>
                    <a:pt x="121" y="38"/>
                    <a:pt x="139" y="122"/>
                    <a:pt x="144" y="132"/>
                  </a:cubicBezTo>
                  <a:cubicBezTo>
                    <a:pt x="178" y="201"/>
                    <a:pt x="178" y="246"/>
                    <a:pt x="192" y="324"/>
                  </a:cubicBezTo>
                  <a:cubicBezTo>
                    <a:pt x="205" y="398"/>
                    <a:pt x="234" y="461"/>
                    <a:pt x="264" y="528"/>
                  </a:cubicBezTo>
                  <a:cubicBezTo>
                    <a:pt x="279" y="561"/>
                    <a:pt x="296" y="592"/>
                    <a:pt x="312" y="624"/>
                  </a:cubicBezTo>
                  <a:cubicBezTo>
                    <a:pt x="318" y="637"/>
                    <a:pt x="337" y="639"/>
                    <a:pt x="348" y="648"/>
                  </a:cubicBezTo>
                  <a:cubicBezTo>
                    <a:pt x="372" y="668"/>
                    <a:pt x="397" y="687"/>
                    <a:pt x="420" y="708"/>
                  </a:cubicBezTo>
                  <a:cubicBezTo>
                    <a:pt x="420" y="708"/>
                    <a:pt x="510" y="798"/>
                    <a:pt x="528" y="816"/>
                  </a:cubicBezTo>
                  <a:cubicBezTo>
                    <a:pt x="537" y="825"/>
                    <a:pt x="564" y="828"/>
                    <a:pt x="564" y="82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5904" name="Text Box 19"/>
            <p:cNvSpPr txBox="1"/>
            <p:nvPr/>
          </p:nvSpPr>
          <p:spPr>
            <a:xfrm>
              <a:off x="4241" y="2659"/>
              <a:ext cx="726"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t</a:t>
              </a:r>
              <a:r>
                <a:rPr lang="en-US" altLang="zh-CN" sz="2800" b="1" dirty="0">
                  <a:solidFill>
                    <a:schemeClr val="tx2"/>
                  </a:solidFill>
                  <a:latin typeface="Times New Roman" panose="02020603050405020304" pitchFamily="18" charset="0"/>
                  <a:ea typeface="仿宋_GB2312" pitchFamily="49" charset="-122"/>
                </a:rPr>
                <a:t>=</a:t>
              </a:r>
              <a:r>
                <a:rPr lang="en-US" altLang="zh-CN" sz="2800" b="1" i="1" dirty="0">
                  <a:solidFill>
                    <a:schemeClr val="tx2"/>
                  </a:solidFill>
                  <a:latin typeface="Times New Roman" panose="02020603050405020304" pitchFamily="18" charset="0"/>
                  <a:ea typeface="仿宋_GB2312" pitchFamily="49" charset="-122"/>
                </a:rPr>
                <a:t>t</a:t>
              </a:r>
              <a:r>
                <a:rPr lang="en-US" altLang="zh-CN" sz="2800" b="1" baseline="-25000" dirty="0">
                  <a:solidFill>
                    <a:schemeClr val="tx2"/>
                  </a:solidFill>
                  <a:latin typeface="Times New Roman" panose="02020603050405020304" pitchFamily="18" charset="0"/>
                  <a:ea typeface="仿宋_GB2312" pitchFamily="49" charset="-122"/>
                </a:rPr>
                <a:t>1</a:t>
              </a:r>
            </a:p>
          </p:txBody>
        </p:sp>
      </p:grpSp>
      <p:grpSp>
        <p:nvGrpSpPr>
          <p:cNvPr id="6" name="Group 20"/>
          <p:cNvGrpSpPr/>
          <p:nvPr/>
        </p:nvGrpSpPr>
        <p:grpSpPr>
          <a:xfrm>
            <a:off x="5106988" y="5259388"/>
            <a:ext cx="3109912" cy="969962"/>
            <a:chOff x="3606" y="2659"/>
            <a:chExt cx="1959" cy="611"/>
          </a:xfrm>
        </p:grpSpPr>
        <p:sp>
          <p:nvSpPr>
            <p:cNvPr id="165900" name="Freeform 21"/>
            <p:cNvSpPr/>
            <p:nvPr/>
          </p:nvSpPr>
          <p:spPr>
            <a:xfrm>
              <a:off x="3606" y="2886"/>
              <a:ext cx="1959" cy="384"/>
            </a:xfrm>
            <a:custGeom>
              <a:avLst/>
              <a:gdLst>
                <a:gd name="txL" fmla="*/ 0 w 1959"/>
                <a:gd name="txT" fmla="*/ 0 h 384"/>
                <a:gd name="txR" fmla="*/ 1959 w 1959"/>
                <a:gd name="txB" fmla="*/ 384 h 384"/>
              </a:gdLst>
              <a:ahLst/>
              <a:cxnLst>
                <a:cxn ang="0">
                  <a:pos x="0" y="384"/>
                </a:cxn>
                <a:cxn ang="0">
                  <a:pos x="228" y="372"/>
                </a:cxn>
                <a:cxn ang="0">
                  <a:pos x="384" y="300"/>
                </a:cxn>
                <a:cxn ang="0">
                  <a:pos x="564" y="204"/>
                </a:cxn>
                <a:cxn ang="0">
                  <a:pos x="828" y="84"/>
                </a:cxn>
                <a:cxn ang="0">
                  <a:pos x="1008" y="0"/>
                </a:cxn>
                <a:cxn ang="0">
                  <a:pos x="1128" y="24"/>
                </a:cxn>
                <a:cxn ang="0">
                  <a:pos x="1164" y="48"/>
                </a:cxn>
                <a:cxn ang="0">
                  <a:pos x="1260" y="72"/>
                </a:cxn>
                <a:cxn ang="0">
                  <a:pos x="1380" y="132"/>
                </a:cxn>
                <a:cxn ang="0">
                  <a:pos x="1632" y="252"/>
                </a:cxn>
                <a:cxn ang="0">
                  <a:pos x="1776" y="312"/>
                </a:cxn>
                <a:cxn ang="0">
                  <a:pos x="1812" y="336"/>
                </a:cxn>
                <a:cxn ang="0">
                  <a:pos x="1944" y="360"/>
                </a:cxn>
              </a:cxnLst>
              <a:rect l="txL" t="txT" r="txR" b="txB"/>
              <a:pathLst>
                <a:path w="1959" h="384">
                  <a:moveTo>
                    <a:pt x="0" y="384"/>
                  </a:moveTo>
                  <a:cubicBezTo>
                    <a:pt x="76" y="380"/>
                    <a:pt x="152" y="379"/>
                    <a:pt x="228" y="372"/>
                  </a:cubicBezTo>
                  <a:cubicBezTo>
                    <a:pt x="267" y="368"/>
                    <a:pt x="345" y="317"/>
                    <a:pt x="384" y="300"/>
                  </a:cubicBezTo>
                  <a:cubicBezTo>
                    <a:pt x="449" y="272"/>
                    <a:pt x="504" y="238"/>
                    <a:pt x="564" y="204"/>
                  </a:cubicBezTo>
                  <a:cubicBezTo>
                    <a:pt x="642" y="159"/>
                    <a:pt x="755" y="139"/>
                    <a:pt x="828" y="84"/>
                  </a:cubicBezTo>
                  <a:cubicBezTo>
                    <a:pt x="883" y="43"/>
                    <a:pt x="941" y="17"/>
                    <a:pt x="1008" y="0"/>
                  </a:cubicBezTo>
                  <a:cubicBezTo>
                    <a:pt x="1039" y="4"/>
                    <a:pt x="1094" y="7"/>
                    <a:pt x="1128" y="24"/>
                  </a:cubicBezTo>
                  <a:cubicBezTo>
                    <a:pt x="1141" y="30"/>
                    <a:pt x="1150" y="43"/>
                    <a:pt x="1164" y="48"/>
                  </a:cubicBezTo>
                  <a:cubicBezTo>
                    <a:pt x="1219" y="69"/>
                    <a:pt x="1216" y="50"/>
                    <a:pt x="1260" y="72"/>
                  </a:cubicBezTo>
                  <a:cubicBezTo>
                    <a:pt x="1301" y="93"/>
                    <a:pt x="1335" y="117"/>
                    <a:pt x="1380" y="132"/>
                  </a:cubicBezTo>
                  <a:cubicBezTo>
                    <a:pt x="1455" y="207"/>
                    <a:pt x="1531" y="227"/>
                    <a:pt x="1632" y="252"/>
                  </a:cubicBezTo>
                  <a:cubicBezTo>
                    <a:pt x="1682" y="265"/>
                    <a:pt x="1726" y="299"/>
                    <a:pt x="1776" y="312"/>
                  </a:cubicBezTo>
                  <a:cubicBezTo>
                    <a:pt x="1788" y="320"/>
                    <a:pt x="1798" y="333"/>
                    <a:pt x="1812" y="336"/>
                  </a:cubicBezTo>
                  <a:cubicBezTo>
                    <a:pt x="1959" y="370"/>
                    <a:pt x="1901" y="317"/>
                    <a:pt x="1944" y="360"/>
                  </a:cubicBezTo>
                </a:path>
              </a:pathLst>
            </a:custGeom>
            <a:noFill/>
            <a:ln w="38100" cap="flat" cmpd="sng">
              <a:solidFill>
                <a:srgbClr val="000099">
                  <a:alpha val="100000"/>
                </a:srgbClr>
              </a:solidFill>
              <a:prstDash val="solid"/>
              <a:round/>
              <a:headEnd type="none" w="med" len="med"/>
              <a:tailEnd type="none" w="med" len="med"/>
            </a:ln>
          </p:spPr>
          <p:txBody>
            <a:bodyPr/>
            <a:lstStyle/>
            <a:p>
              <a:endParaRPr lang="zh-CN" altLang="en-US"/>
            </a:p>
          </p:txBody>
        </p:sp>
        <p:sp>
          <p:nvSpPr>
            <p:cNvPr id="165901" name="Text Box 22"/>
            <p:cNvSpPr txBox="1"/>
            <p:nvPr/>
          </p:nvSpPr>
          <p:spPr>
            <a:xfrm>
              <a:off x="4830" y="2659"/>
              <a:ext cx="499"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000099"/>
                  </a:solidFill>
                  <a:latin typeface="Times New Roman" panose="02020603050405020304" pitchFamily="18" charset="0"/>
                  <a:ea typeface="仿宋_GB2312" pitchFamily="49" charset="-122"/>
                </a:rPr>
                <a:t>t</a:t>
              </a:r>
              <a:r>
                <a:rPr lang="en-US" altLang="zh-CN" sz="2800" b="1" dirty="0">
                  <a:solidFill>
                    <a:srgbClr val="000099"/>
                  </a:solidFill>
                  <a:latin typeface="Times New Roman" panose="02020603050405020304" pitchFamily="18" charset="0"/>
                  <a:ea typeface="仿宋_GB2312" pitchFamily="49" charset="-122"/>
                </a:rPr>
                <a:t>=</a:t>
              </a:r>
              <a:r>
                <a:rPr lang="en-US" altLang="zh-CN" sz="2800" b="1" i="1" dirty="0">
                  <a:solidFill>
                    <a:srgbClr val="000099"/>
                  </a:solidFill>
                  <a:latin typeface="Times New Roman" panose="02020603050405020304" pitchFamily="18" charset="0"/>
                  <a:ea typeface="仿宋_GB2312" pitchFamily="49" charset="-122"/>
                </a:rPr>
                <a:t>t</a:t>
              </a:r>
              <a:r>
                <a:rPr lang="en-US" altLang="zh-CN" sz="2800" b="1" baseline="-25000" dirty="0">
                  <a:solidFill>
                    <a:srgbClr val="000099"/>
                  </a:solidFill>
                  <a:latin typeface="Times New Roman" panose="02020603050405020304" pitchFamily="18" charset="0"/>
                  <a:ea typeface="仿宋_GB2312" pitchFamily="49" charset="-122"/>
                </a:rPr>
                <a:t>2</a:t>
              </a:r>
            </a:p>
          </p:txBody>
        </p:sp>
      </p:grpSp>
      <mc:AlternateContent xmlns:mc="http://schemas.openxmlformats.org/markup-compatibility/2006" xmlns:a14="http://schemas.microsoft.com/office/drawing/2010/main">
        <mc:Choice Requires="a14">
          <p:sp>
            <p:nvSpPr>
              <p:cNvPr id="438277" name="Object 3"/>
              <p:cNvSpPr txBox="1"/>
              <p:nvPr/>
            </p:nvSpPr>
            <p:spPr>
              <a:xfrm>
                <a:off x="1000125" y="1989460"/>
                <a:ext cx="6164163"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1000125" y="1989460"/>
                <a:ext cx="6164163" cy="1079500"/>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30" name="Text Box 3"/>
          <p:cNvSpPr txBox="1"/>
          <p:nvPr/>
        </p:nvSpPr>
        <p:spPr>
          <a:xfrm>
            <a:off x="683568" y="3701976"/>
            <a:ext cx="1744737" cy="5191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800" b="1" dirty="0">
                <a:solidFill>
                  <a:schemeClr val="tx2"/>
                </a:solidFill>
                <a:latin typeface="宋体" panose="02010600030101010101" pitchFamily="2" charset="-122"/>
              </a:rPr>
              <a:t>没有外场</a:t>
            </a:r>
          </a:p>
        </p:txBody>
      </p:sp>
      <p:grpSp>
        <p:nvGrpSpPr>
          <p:cNvPr id="7" name="组合 6">
            <a:extLst>
              <a:ext uri="{FF2B5EF4-FFF2-40B4-BE49-F238E27FC236}">
                <a16:creationId xmlns:a16="http://schemas.microsoft.com/office/drawing/2014/main" id="{3EF9B12C-8F65-4015-9D97-7A01F3E72AC9}"/>
              </a:ext>
            </a:extLst>
          </p:cNvPr>
          <p:cNvGrpSpPr/>
          <p:nvPr/>
        </p:nvGrpSpPr>
        <p:grpSpPr>
          <a:xfrm>
            <a:off x="969963" y="3069176"/>
            <a:ext cx="2846387" cy="3082387"/>
            <a:chOff x="969963" y="3069176"/>
            <a:chExt cx="2846387" cy="3082387"/>
          </a:xfrm>
        </p:grpSpPr>
        <mc:AlternateContent xmlns:mc="http://schemas.openxmlformats.org/markup-compatibility/2006" xmlns:a14="http://schemas.microsoft.com/office/drawing/2010/main">
          <mc:Choice Requires="a14">
            <p:sp>
              <p:nvSpPr>
                <p:cNvPr id="2" name="Object 3"/>
                <p:cNvSpPr txBox="1"/>
                <p:nvPr/>
              </p:nvSpPr>
              <p:spPr>
                <a:xfrm>
                  <a:off x="969963" y="5072063"/>
                  <a:ext cx="2846387"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oMath>
                    </m:oMathPara>
                  </a14:m>
                  <a:endParaRPr lang="zh-CN" altLang="en-US" sz="24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969963" y="5072063"/>
                  <a:ext cx="2846387" cy="1079500"/>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32" name="下箭头 23"/>
            <p:cNvSpPr/>
            <p:nvPr/>
          </p:nvSpPr>
          <p:spPr>
            <a:xfrm>
              <a:off x="2377505" y="3069176"/>
              <a:ext cx="214313" cy="19440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dirty="0">
                <a:ln>
                  <a:noFill/>
                </a:ln>
                <a:solidFill>
                  <a:schemeClr val="lt1"/>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wipe(left)">
                                      <p:cBhvr>
                                        <p:cTn id="7" dur="500"/>
                                        <p:tgtEl>
                                          <p:spTgt spid="438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3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438277" name="Object 3"/>
              <p:cNvSpPr txBox="1"/>
              <p:nvPr/>
            </p:nvSpPr>
            <p:spPr>
              <a:xfrm>
                <a:off x="1000125" y="500063"/>
                <a:ext cx="6011863"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1000125" y="500063"/>
                <a:ext cx="6011863" cy="1079500"/>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30" name="Text Box 3"/>
          <p:cNvSpPr txBox="1"/>
          <p:nvPr/>
        </p:nvSpPr>
        <p:spPr>
          <a:xfrm>
            <a:off x="1095068" y="1736066"/>
            <a:ext cx="1411684" cy="5191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800" b="1" dirty="0">
                <a:solidFill>
                  <a:schemeClr val="tx2"/>
                </a:solidFill>
                <a:latin typeface="宋体" panose="02010600030101010101" pitchFamily="2" charset="-122"/>
              </a:rPr>
              <a:t>有外场</a:t>
            </a:r>
          </a:p>
        </p:txBody>
      </p:sp>
      <p:grpSp>
        <p:nvGrpSpPr>
          <p:cNvPr id="2" name="Group 49"/>
          <p:cNvGrpSpPr/>
          <p:nvPr/>
        </p:nvGrpSpPr>
        <p:grpSpPr>
          <a:xfrm>
            <a:off x="2376488" y="3678238"/>
            <a:ext cx="6624637" cy="3089275"/>
            <a:chOff x="2376514" y="3678575"/>
            <a:chExt cx="6624642" cy="3088938"/>
          </a:xfrm>
        </p:grpSpPr>
        <p:sp>
          <p:nvSpPr>
            <p:cNvPr id="166937" name="Line 5"/>
            <p:cNvSpPr/>
            <p:nvPr/>
          </p:nvSpPr>
          <p:spPr>
            <a:xfrm>
              <a:off x="2376514" y="6340475"/>
              <a:ext cx="6481767" cy="0"/>
            </a:xfrm>
            <a:prstGeom prst="line">
              <a:avLst/>
            </a:prstGeom>
            <a:ln w="28575" cap="flat" cmpd="sng">
              <a:solidFill>
                <a:schemeClr val="tx1"/>
              </a:solidFill>
              <a:prstDash val="solid"/>
              <a:headEnd type="none" w="med" len="med"/>
              <a:tailEnd type="triangle" w="med" len="med"/>
            </a:ln>
          </p:spPr>
        </p:sp>
        <p:sp>
          <p:nvSpPr>
            <p:cNvPr id="166938" name="Line 6"/>
            <p:cNvSpPr/>
            <p:nvPr/>
          </p:nvSpPr>
          <p:spPr>
            <a:xfrm flipV="1">
              <a:off x="4178328" y="3819525"/>
              <a:ext cx="0" cy="2520950"/>
            </a:xfrm>
            <a:prstGeom prst="line">
              <a:avLst/>
            </a:prstGeom>
            <a:ln w="28575" cap="flat" cmpd="sng">
              <a:solidFill>
                <a:schemeClr val="tx1"/>
              </a:solidFill>
              <a:prstDash val="solid"/>
              <a:headEnd type="none" w="med" len="med"/>
              <a:tailEnd type="triangle" w="med" len="med"/>
            </a:ln>
          </p:spPr>
        </p:sp>
        <p:sp>
          <p:nvSpPr>
            <p:cNvPr id="166939" name="Text Box 7"/>
            <p:cNvSpPr txBox="1"/>
            <p:nvPr/>
          </p:nvSpPr>
          <p:spPr>
            <a:xfrm>
              <a:off x="4005290" y="6248400"/>
              <a:ext cx="3603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0</a:t>
              </a:r>
            </a:p>
          </p:txBody>
        </p:sp>
        <p:sp>
          <p:nvSpPr>
            <p:cNvPr id="166940" name="Text Box 8"/>
            <p:cNvSpPr txBox="1"/>
            <p:nvPr/>
          </p:nvSpPr>
          <p:spPr>
            <a:xfrm>
              <a:off x="8569356" y="6200775"/>
              <a:ext cx="431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x</a:t>
              </a:r>
            </a:p>
          </p:txBody>
        </p:sp>
        <p:sp>
          <p:nvSpPr>
            <p:cNvPr id="166941" name="Text Box 9"/>
            <p:cNvSpPr txBox="1"/>
            <p:nvPr/>
          </p:nvSpPr>
          <p:spPr>
            <a:xfrm>
              <a:off x="3504160" y="3678575"/>
              <a:ext cx="7921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a:t>
              </a:r>
              <a:r>
                <a:rPr lang="en-US" altLang="zh-CN" sz="2800" b="1" i="1" dirty="0">
                  <a:solidFill>
                    <a:schemeClr val="tx2"/>
                  </a:solidFill>
                  <a:latin typeface="Times New Roman" panose="02020603050405020304" pitchFamily="18" charset="0"/>
                  <a:ea typeface="仿宋_GB2312" pitchFamily="49" charset="-122"/>
                </a:rPr>
                <a:t>p</a:t>
              </a:r>
            </a:p>
          </p:txBody>
        </p:sp>
      </p:grpSp>
      <p:grpSp>
        <p:nvGrpSpPr>
          <p:cNvPr id="3" name="Group 50"/>
          <p:cNvGrpSpPr/>
          <p:nvPr/>
        </p:nvGrpSpPr>
        <p:grpSpPr>
          <a:xfrm>
            <a:off x="4035425" y="3962400"/>
            <a:ext cx="1152525" cy="2376488"/>
            <a:chOff x="4035452" y="3962400"/>
            <a:chExt cx="1152527" cy="2376488"/>
          </a:xfrm>
        </p:grpSpPr>
        <p:sp>
          <p:nvSpPr>
            <p:cNvPr id="166935" name="Rectangle 10"/>
            <p:cNvSpPr/>
            <p:nvPr/>
          </p:nvSpPr>
          <p:spPr>
            <a:xfrm>
              <a:off x="4035452" y="4114800"/>
              <a:ext cx="287338" cy="2224088"/>
            </a:xfrm>
            <a:prstGeom prst="rect">
              <a:avLst/>
            </a:prstGeom>
            <a:noFill/>
            <a:ln w="1905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66936" name="Text Box 11"/>
            <p:cNvSpPr txBox="1"/>
            <p:nvPr/>
          </p:nvSpPr>
          <p:spPr>
            <a:xfrm>
              <a:off x="4324378" y="3962400"/>
              <a:ext cx="863601"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t</a:t>
              </a:r>
              <a:r>
                <a:rPr lang="en-US" altLang="zh-CN" sz="2800" b="1" dirty="0">
                  <a:solidFill>
                    <a:schemeClr val="tx2"/>
                  </a:solidFill>
                  <a:latin typeface="Times New Roman" panose="02020603050405020304" pitchFamily="18" charset="0"/>
                  <a:ea typeface="仿宋_GB2312" pitchFamily="49" charset="-122"/>
                </a:rPr>
                <a:t>=0</a:t>
              </a:r>
            </a:p>
          </p:txBody>
        </p:sp>
      </p:grpSp>
      <p:grpSp>
        <p:nvGrpSpPr>
          <p:cNvPr id="4" name="Group 13"/>
          <p:cNvGrpSpPr/>
          <p:nvPr/>
        </p:nvGrpSpPr>
        <p:grpSpPr>
          <a:xfrm>
            <a:off x="4238625" y="4611688"/>
            <a:ext cx="2160588" cy="2160587"/>
            <a:chOff x="4399" y="2432"/>
            <a:chExt cx="1361" cy="1361"/>
          </a:xfrm>
        </p:grpSpPr>
        <p:sp>
          <p:nvSpPr>
            <p:cNvPr id="166930" name="Freeform 14"/>
            <p:cNvSpPr/>
            <p:nvPr/>
          </p:nvSpPr>
          <p:spPr>
            <a:xfrm>
              <a:off x="4399" y="2659"/>
              <a:ext cx="516" cy="852"/>
            </a:xfrm>
            <a:custGeom>
              <a:avLst/>
              <a:gdLst>
                <a:gd name="txL" fmla="*/ 0 w 516"/>
                <a:gd name="txT" fmla="*/ 0 h 852"/>
                <a:gd name="txR" fmla="*/ 516 w 516"/>
                <a:gd name="txB" fmla="*/ 852 h 852"/>
              </a:gdLst>
              <a:ahLst/>
              <a:cxnLst>
                <a:cxn ang="0">
                  <a:pos x="516" y="0"/>
                </a:cxn>
                <a:cxn ang="0">
                  <a:pos x="444" y="24"/>
                </a:cxn>
                <a:cxn ang="0">
                  <a:pos x="384" y="156"/>
                </a:cxn>
                <a:cxn ang="0">
                  <a:pos x="216" y="612"/>
                </a:cxn>
                <a:cxn ang="0">
                  <a:pos x="120" y="792"/>
                </a:cxn>
                <a:cxn ang="0">
                  <a:pos x="96" y="828"/>
                </a:cxn>
                <a:cxn ang="0">
                  <a:pos x="36" y="840"/>
                </a:cxn>
                <a:cxn ang="0">
                  <a:pos x="0" y="852"/>
                </a:cxn>
              </a:cxnLst>
              <a:rect l="txL" t="txT" r="txR" b="txB"/>
              <a:pathLst>
                <a:path w="516" h="852">
                  <a:moveTo>
                    <a:pt x="516" y="0"/>
                  </a:moveTo>
                  <a:cubicBezTo>
                    <a:pt x="492" y="8"/>
                    <a:pt x="462" y="6"/>
                    <a:pt x="444" y="24"/>
                  </a:cubicBezTo>
                  <a:cubicBezTo>
                    <a:pt x="398" y="70"/>
                    <a:pt x="405" y="108"/>
                    <a:pt x="384" y="156"/>
                  </a:cubicBezTo>
                  <a:cubicBezTo>
                    <a:pt x="320" y="305"/>
                    <a:pt x="317" y="478"/>
                    <a:pt x="216" y="612"/>
                  </a:cubicBezTo>
                  <a:cubicBezTo>
                    <a:pt x="200" y="693"/>
                    <a:pt x="165" y="729"/>
                    <a:pt x="120" y="792"/>
                  </a:cubicBezTo>
                  <a:cubicBezTo>
                    <a:pt x="112" y="804"/>
                    <a:pt x="109" y="821"/>
                    <a:pt x="96" y="828"/>
                  </a:cubicBezTo>
                  <a:cubicBezTo>
                    <a:pt x="78" y="838"/>
                    <a:pt x="56" y="835"/>
                    <a:pt x="36" y="840"/>
                  </a:cubicBezTo>
                  <a:cubicBezTo>
                    <a:pt x="24" y="843"/>
                    <a:pt x="0" y="852"/>
                    <a:pt x="0" y="852"/>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6931" name="Freeform 15"/>
            <p:cNvSpPr/>
            <p:nvPr/>
          </p:nvSpPr>
          <p:spPr>
            <a:xfrm>
              <a:off x="4898" y="2659"/>
              <a:ext cx="564" cy="828"/>
            </a:xfrm>
            <a:custGeom>
              <a:avLst/>
              <a:gdLst>
                <a:gd name="txL" fmla="*/ 0 w 564"/>
                <a:gd name="txT" fmla="*/ 0 h 828"/>
                <a:gd name="txR" fmla="*/ 564 w 564"/>
                <a:gd name="txB" fmla="*/ 828 h 828"/>
              </a:gdLst>
              <a:ahLst/>
              <a:cxnLst>
                <a:cxn ang="0">
                  <a:pos x="0" y="0"/>
                </a:cxn>
                <a:cxn ang="0">
                  <a:pos x="96" y="24"/>
                </a:cxn>
                <a:cxn ang="0">
                  <a:pos x="144" y="132"/>
                </a:cxn>
                <a:cxn ang="0">
                  <a:pos x="192" y="324"/>
                </a:cxn>
                <a:cxn ang="0">
                  <a:pos x="264" y="528"/>
                </a:cxn>
                <a:cxn ang="0">
                  <a:pos x="312" y="624"/>
                </a:cxn>
                <a:cxn ang="0">
                  <a:pos x="348" y="648"/>
                </a:cxn>
                <a:cxn ang="0">
                  <a:pos x="420" y="708"/>
                </a:cxn>
                <a:cxn ang="0">
                  <a:pos x="528" y="816"/>
                </a:cxn>
                <a:cxn ang="0">
                  <a:pos x="564" y="828"/>
                </a:cxn>
              </a:cxnLst>
              <a:rect l="txL" t="txT" r="txR" b="txB"/>
              <a:pathLst>
                <a:path w="564" h="828">
                  <a:moveTo>
                    <a:pt x="0" y="0"/>
                  </a:moveTo>
                  <a:cubicBezTo>
                    <a:pt x="31" y="10"/>
                    <a:pt x="67" y="8"/>
                    <a:pt x="96" y="24"/>
                  </a:cubicBezTo>
                  <a:cubicBezTo>
                    <a:pt x="121" y="38"/>
                    <a:pt x="139" y="122"/>
                    <a:pt x="144" y="132"/>
                  </a:cubicBezTo>
                  <a:cubicBezTo>
                    <a:pt x="178" y="201"/>
                    <a:pt x="178" y="246"/>
                    <a:pt x="192" y="324"/>
                  </a:cubicBezTo>
                  <a:cubicBezTo>
                    <a:pt x="205" y="398"/>
                    <a:pt x="234" y="461"/>
                    <a:pt x="264" y="528"/>
                  </a:cubicBezTo>
                  <a:cubicBezTo>
                    <a:pt x="279" y="561"/>
                    <a:pt x="296" y="592"/>
                    <a:pt x="312" y="624"/>
                  </a:cubicBezTo>
                  <a:cubicBezTo>
                    <a:pt x="318" y="637"/>
                    <a:pt x="337" y="639"/>
                    <a:pt x="348" y="648"/>
                  </a:cubicBezTo>
                  <a:cubicBezTo>
                    <a:pt x="372" y="668"/>
                    <a:pt x="397" y="687"/>
                    <a:pt x="420" y="708"/>
                  </a:cubicBezTo>
                  <a:cubicBezTo>
                    <a:pt x="420" y="708"/>
                    <a:pt x="510" y="798"/>
                    <a:pt x="528" y="816"/>
                  </a:cubicBezTo>
                  <a:cubicBezTo>
                    <a:pt x="537" y="825"/>
                    <a:pt x="564" y="828"/>
                    <a:pt x="564" y="82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6932" name="Text Box 16"/>
            <p:cNvSpPr txBox="1"/>
            <p:nvPr/>
          </p:nvSpPr>
          <p:spPr>
            <a:xfrm>
              <a:off x="5034" y="2478"/>
              <a:ext cx="726"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t</a:t>
              </a:r>
              <a:r>
                <a:rPr lang="en-US" altLang="zh-CN" sz="2800" b="1" dirty="0">
                  <a:solidFill>
                    <a:schemeClr val="tx2"/>
                  </a:solidFill>
                  <a:latin typeface="Times New Roman" panose="02020603050405020304" pitchFamily="18" charset="0"/>
                  <a:ea typeface="仿宋_GB2312" pitchFamily="49" charset="-122"/>
                </a:rPr>
                <a:t>=</a:t>
              </a:r>
              <a:r>
                <a:rPr lang="en-US" altLang="zh-CN" sz="2800" b="1" i="1" dirty="0">
                  <a:solidFill>
                    <a:schemeClr val="tx2"/>
                  </a:solidFill>
                  <a:latin typeface="Times New Roman" panose="02020603050405020304" pitchFamily="18" charset="0"/>
                  <a:ea typeface="仿宋_GB2312" pitchFamily="49" charset="-122"/>
                </a:rPr>
                <a:t>t</a:t>
              </a:r>
              <a:r>
                <a:rPr lang="en-US" altLang="zh-CN" sz="2800" b="1" baseline="-25000" dirty="0">
                  <a:solidFill>
                    <a:schemeClr val="tx2"/>
                  </a:solidFill>
                  <a:latin typeface="Times New Roman" panose="02020603050405020304" pitchFamily="18" charset="0"/>
                  <a:ea typeface="仿宋_GB2312" pitchFamily="49" charset="-122"/>
                </a:rPr>
                <a:t>1</a:t>
              </a:r>
            </a:p>
          </p:txBody>
        </p:sp>
        <p:sp>
          <p:nvSpPr>
            <p:cNvPr id="166933" name="Line 17"/>
            <p:cNvSpPr/>
            <p:nvPr/>
          </p:nvSpPr>
          <p:spPr>
            <a:xfrm>
              <a:off x="4925" y="2432"/>
              <a:ext cx="0" cy="1089"/>
            </a:xfrm>
            <a:prstGeom prst="line">
              <a:avLst/>
            </a:prstGeom>
            <a:ln w="28575" cap="flat" cmpd="sng">
              <a:solidFill>
                <a:schemeClr val="tx1"/>
              </a:solidFill>
              <a:prstDash val="solid"/>
              <a:headEnd type="none" w="med" len="med"/>
              <a:tailEnd type="none" w="med" len="med"/>
            </a:ln>
          </p:spPr>
        </p:sp>
        <p:sp>
          <p:nvSpPr>
            <p:cNvPr id="166934" name="Text Box 18"/>
            <p:cNvSpPr txBox="1"/>
            <p:nvPr/>
          </p:nvSpPr>
          <p:spPr>
            <a:xfrm>
              <a:off x="4788" y="3466"/>
              <a:ext cx="272"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A</a:t>
              </a:r>
            </a:p>
          </p:txBody>
        </p:sp>
      </p:grpSp>
      <mc:AlternateContent xmlns:mc="http://schemas.openxmlformats.org/markup-compatibility/2006" xmlns:a14="http://schemas.microsoft.com/office/drawing/2010/main">
        <mc:Choice Requires="a14">
          <p:sp>
            <p:nvSpPr>
              <p:cNvPr id="48" name="对象 4"/>
              <p:cNvSpPr txBox="1"/>
              <p:nvPr/>
            </p:nvSpPr>
            <p:spPr>
              <a:xfrm>
                <a:off x="7884368" y="3744913"/>
                <a:ext cx="931862" cy="6191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d>
                        <m:dPr>
                          <m:begChr m:val="|"/>
                          <m:endChr m:val="|"/>
                          <m:ctrlPr>
                            <a:rPr lang="zh-CN" altLang="en-US" sz="2400" i="1">
                              <a:solidFill>
                                <a:srgbClr val="000000"/>
                              </a:solidFill>
                              <a:latin typeface="Cambria Math" panose="02040503050406030204" pitchFamily="18" charset="0"/>
                              <a:ea typeface="+mn-ea"/>
                            </a:rPr>
                          </m:ctrlPr>
                        </m:dPr>
                        <m:e>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𝜀</m:t>
                              </m:r>
                            </m:e>
                          </m:acc>
                        </m:e>
                      </m:d>
                    </m:oMath>
                  </m:oMathPara>
                </a14:m>
                <a:endParaRPr lang="zh-CN" altLang="en-US" sz="2400" dirty="0">
                  <a:ea typeface="+mn-ea"/>
                  <a:cs typeface="Times New Roman" panose="02020603050405020304" pitchFamily="18" charset="0"/>
                </a:endParaRPr>
              </a:p>
            </p:txBody>
          </p:sp>
        </mc:Choice>
        <mc:Fallback xmlns="">
          <p:sp>
            <p:nvSpPr>
              <p:cNvPr id="48" name="对象 4"/>
              <p:cNvSpPr txBox="1">
                <a:spLocks noRot="1" noChangeAspect="1" noMove="1" noResize="1" noEditPoints="1" noAdjustHandles="1" noChangeArrowheads="1" noChangeShapeType="1" noTextEdit="1"/>
              </p:cNvSpPr>
              <p:nvPr/>
            </p:nvSpPr>
            <p:spPr>
              <a:xfrm>
                <a:off x="7884368" y="3744913"/>
                <a:ext cx="931862" cy="619125"/>
              </a:xfrm>
              <a:prstGeom prst="rect">
                <a:avLst/>
              </a:prstGeom>
              <a:blipFill>
                <a:blip r:embed="rId3"/>
                <a:stretch>
                  <a:fillRect l="-1307" t="-980" r="-20261"/>
                </a:stretch>
              </a:blipFill>
              <a:ln w="38100">
                <a:noFill/>
                <a:miter/>
              </a:ln>
            </p:spPr>
            <p:txBody>
              <a:bodyPr/>
              <a:lstStyle/>
              <a:p>
                <a:r>
                  <a:rPr lang="zh-CN" altLang="en-US">
                    <a:noFill/>
                  </a:rPr>
                  <a:t> </a:t>
                </a:r>
              </a:p>
            </p:txBody>
          </p:sp>
        </mc:Fallback>
      </mc:AlternateContent>
      <p:sp>
        <p:nvSpPr>
          <p:cNvPr id="49" name="TextBox 48"/>
          <p:cNvSpPr txBox="1">
            <a:spLocks noChangeArrowheads="1"/>
          </p:cNvSpPr>
          <p:nvPr/>
        </p:nvSpPr>
        <p:spPr bwMode="auto">
          <a:xfrm>
            <a:off x="6229350" y="3645024"/>
            <a:ext cx="1843088" cy="70802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载流子“包”的漂移速度</a:t>
            </a:r>
          </a:p>
        </p:txBody>
      </p:sp>
      <p:grpSp>
        <p:nvGrpSpPr>
          <p:cNvPr id="6" name="组合 5">
            <a:extLst>
              <a:ext uri="{FF2B5EF4-FFF2-40B4-BE49-F238E27FC236}">
                <a16:creationId xmlns:a16="http://schemas.microsoft.com/office/drawing/2014/main" id="{0D044BF3-AC7C-4EBD-9689-39319F904552}"/>
              </a:ext>
            </a:extLst>
          </p:cNvPr>
          <p:cNvGrpSpPr/>
          <p:nvPr/>
        </p:nvGrpSpPr>
        <p:grpSpPr>
          <a:xfrm>
            <a:off x="977900" y="1492250"/>
            <a:ext cx="4310063" cy="2151063"/>
            <a:chOff x="977900" y="1492250"/>
            <a:chExt cx="4310063" cy="2151063"/>
          </a:xfrm>
        </p:grpSpPr>
        <p:sp>
          <p:nvSpPr>
            <p:cNvPr id="32" name="下箭头 23"/>
            <p:cNvSpPr/>
            <p:nvPr/>
          </p:nvSpPr>
          <p:spPr>
            <a:xfrm>
              <a:off x="2455863" y="1492250"/>
              <a:ext cx="214313" cy="10795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8" name="Object 3"/>
                <p:cNvSpPr txBox="1"/>
                <p:nvPr/>
              </p:nvSpPr>
              <p:spPr>
                <a:xfrm>
                  <a:off x="977900" y="2563813"/>
                  <a:ext cx="4310063"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oMath>
                    </m:oMathPara>
                  </a14:m>
                  <a:endParaRPr lang="zh-CN" altLang="en-US" sz="2400" dirty="0">
                    <a:ea typeface="+mn-ea"/>
                    <a:cs typeface="Times New Roman" panose="02020603050405020304" pitchFamily="18" charset="0"/>
                  </a:endParaRPr>
                </a:p>
              </p:txBody>
            </p:sp>
          </mc:Choice>
          <mc:Fallback xmlns="">
            <p:sp>
              <p:nvSpPr>
                <p:cNvPr id="8" name="Object 3"/>
                <p:cNvSpPr txBox="1">
                  <a:spLocks noRot="1" noChangeAspect="1" noMove="1" noResize="1" noEditPoints="1" noAdjustHandles="1" noChangeArrowheads="1" noChangeShapeType="1" noTextEdit="1"/>
                </p:cNvSpPr>
                <p:nvPr/>
              </p:nvSpPr>
              <p:spPr>
                <a:xfrm>
                  <a:off x="977900" y="2563813"/>
                  <a:ext cx="4310063" cy="1079500"/>
                </a:xfrm>
                <a:prstGeom prst="rect">
                  <a:avLst/>
                </a:prstGeom>
                <a:blipFill>
                  <a:blip r:embed="rId4"/>
                  <a:stretch>
                    <a:fillRect/>
                  </a:stretch>
                </a:blipFill>
                <a:ln w="38100">
                  <a:noFill/>
                  <a:miter/>
                </a:ln>
              </p:spPr>
              <p:txBody>
                <a:bodyPr/>
                <a:lstStyle/>
                <a:p>
                  <a:r>
                    <a:rPr lang="zh-CN" altLang="en-US">
                      <a:noFill/>
                    </a:rPr>
                    <a:t> </a:t>
                  </a:r>
                </a:p>
              </p:txBody>
            </p:sp>
          </mc:Fallback>
        </mc:AlternateContent>
      </p:grpSp>
      <p:grpSp>
        <p:nvGrpSpPr>
          <p:cNvPr id="5" name="Group 52"/>
          <p:cNvGrpSpPr/>
          <p:nvPr/>
        </p:nvGrpSpPr>
        <p:grpSpPr>
          <a:xfrm>
            <a:off x="5102225" y="4827588"/>
            <a:ext cx="3109913" cy="1947862"/>
            <a:chOff x="5102251" y="4827588"/>
            <a:chExt cx="3109912" cy="1948065"/>
          </a:xfrm>
        </p:grpSpPr>
        <p:grpSp>
          <p:nvGrpSpPr>
            <p:cNvPr id="166925" name="Group 19"/>
            <p:cNvGrpSpPr/>
            <p:nvPr/>
          </p:nvGrpSpPr>
          <p:grpSpPr>
            <a:xfrm>
              <a:off x="5102251" y="4827588"/>
              <a:ext cx="3109912" cy="1511300"/>
              <a:chOff x="3470" y="1117"/>
              <a:chExt cx="1959" cy="952"/>
            </a:xfrm>
          </p:grpSpPr>
          <p:sp>
            <p:nvSpPr>
              <p:cNvPr id="166927" name="Freeform 20"/>
              <p:cNvSpPr/>
              <p:nvPr/>
            </p:nvSpPr>
            <p:spPr>
              <a:xfrm>
                <a:off x="3470" y="1661"/>
                <a:ext cx="1959" cy="384"/>
              </a:xfrm>
              <a:custGeom>
                <a:avLst/>
                <a:gdLst>
                  <a:gd name="txL" fmla="*/ 0 w 1959"/>
                  <a:gd name="txT" fmla="*/ 0 h 384"/>
                  <a:gd name="txR" fmla="*/ 1959 w 1959"/>
                  <a:gd name="txB" fmla="*/ 384 h 384"/>
                </a:gdLst>
                <a:ahLst/>
                <a:cxnLst>
                  <a:cxn ang="0">
                    <a:pos x="0" y="384"/>
                  </a:cxn>
                  <a:cxn ang="0">
                    <a:pos x="228" y="372"/>
                  </a:cxn>
                  <a:cxn ang="0">
                    <a:pos x="384" y="300"/>
                  </a:cxn>
                  <a:cxn ang="0">
                    <a:pos x="564" y="204"/>
                  </a:cxn>
                  <a:cxn ang="0">
                    <a:pos x="828" y="84"/>
                  </a:cxn>
                  <a:cxn ang="0">
                    <a:pos x="1008" y="0"/>
                  </a:cxn>
                  <a:cxn ang="0">
                    <a:pos x="1128" y="24"/>
                  </a:cxn>
                  <a:cxn ang="0">
                    <a:pos x="1164" y="48"/>
                  </a:cxn>
                  <a:cxn ang="0">
                    <a:pos x="1260" y="72"/>
                  </a:cxn>
                  <a:cxn ang="0">
                    <a:pos x="1380" y="132"/>
                  </a:cxn>
                  <a:cxn ang="0">
                    <a:pos x="1632" y="252"/>
                  </a:cxn>
                  <a:cxn ang="0">
                    <a:pos x="1776" y="312"/>
                  </a:cxn>
                  <a:cxn ang="0">
                    <a:pos x="1812" y="336"/>
                  </a:cxn>
                  <a:cxn ang="0">
                    <a:pos x="1944" y="360"/>
                  </a:cxn>
                </a:cxnLst>
                <a:rect l="txL" t="txT" r="txR" b="txB"/>
                <a:pathLst>
                  <a:path w="1959" h="384">
                    <a:moveTo>
                      <a:pt x="0" y="384"/>
                    </a:moveTo>
                    <a:cubicBezTo>
                      <a:pt x="76" y="380"/>
                      <a:pt x="152" y="379"/>
                      <a:pt x="228" y="372"/>
                    </a:cubicBezTo>
                    <a:cubicBezTo>
                      <a:pt x="267" y="368"/>
                      <a:pt x="345" y="317"/>
                      <a:pt x="384" y="300"/>
                    </a:cubicBezTo>
                    <a:cubicBezTo>
                      <a:pt x="449" y="272"/>
                      <a:pt x="504" y="238"/>
                      <a:pt x="564" y="204"/>
                    </a:cubicBezTo>
                    <a:cubicBezTo>
                      <a:pt x="642" y="159"/>
                      <a:pt x="755" y="139"/>
                      <a:pt x="828" y="84"/>
                    </a:cubicBezTo>
                    <a:cubicBezTo>
                      <a:pt x="883" y="43"/>
                      <a:pt x="941" y="17"/>
                      <a:pt x="1008" y="0"/>
                    </a:cubicBezTo>
                    <a:cubicBezTo>
                      <a:pt x="1039" y="4"/>
                      <a:pt x="1094" y="7"/>
                      <a:pt x="1128" y="24"/>
                    </a:cubicBezTo>
                    <a:cubicBezTo>
                      <a:pt x="1141" y="30"/>
                      <a:pt x="1150" y="43"/>
                      <a:pt x="1164" y="48"/>
                    </a:cubicBezTo>
                    <a:cubicBezTo>
                      <a:pt x="1219" y="69"/>
                      <a:pt x="1216" y="50"/>
                      <a:pt x="1260" y="72"/>
                    </a:cubicBezTo>
                    <a:cubicBezTo>
                      <a:pt x="1301" y="93"/>
                      <a:pt x="1335" y="117"/>
                      <a:pt x="1380" y="132"/>
                    </a:cubicBezTo>
                    <a:cubicBezTo>
                      <a:pt x="1455" y="207"/>
                      <a:pt x="1531" y="227"/>
                      <a:pt x="1632" y="252"/>
                    </a:cubicBezTo>
                    <a:cubicBezTo>
                      <a:pt x="1682" y="265"/>
                      <a:pt x="1726" y="299"/>
                      <a:pt x="1776" y="312"/>
                    </a:cubicBezTo>
                    <a:cubicBezTo>
                      <a:pt x="1788" y="320"/>
                      <a:pt x="1798" y="333"/>
                      <a:pt x="1812" y="336"/>
                    </a:cubicBezTo>
                    <a:cubicBezTo>
                      <a:pt x="1959" y="370"/>
                      <a:pt x="1901" y="317"/>
                      <a:pt x="1944" y="360"/>
                    </a:cubicBezTo>
                  </a:path>
                </a:pathLst>
              </a:custGeom>
              <a:noFill/>
              <a:ln w="38100" cap="flat" cmpd="sng">
                <a:solidFill>
                  <a:srgbClr val="000099">
                    <a:alpha val="100000"/>
                  </a:srgbClr>
                </a:solidFill>
                <a:prstDash val="solid"/>
                <a:round/>
                <a:headEnd type="none" w="med" len="med"/>
                <a:tailEnd type="none" w="med" len="med"/>
              </a:ln>
            </p:spPr>
            <p:txBody>
              <a:bodyPr/>
              <a:lstStyle/>
              <a:p>
                <a:endParaRPr lang="zh-CN" altLang="en-US"/>
              </a:p>
            </p:txBody>
          </p:sp>
          <p:sp>
            <p:nvSpPr>
              <p:cNvPr id="166928" name="Text Box 21"/>
              <p:cNvSpPr txBox="1"/>
              <p:nvPr/>
            </p:nvSpPr>
            <p:spPr>
              <a:xfrm>
                <a:off x="4604" y="1298"/>
                <a:ext cx="499"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000099"/>
                    </a:solidFill>
                    <a:latin typeface="Times New Roman" panose="02020603050405020304" pitchFamily="18" charset="0"/>
                    <a:ea typeface="仿宋_GB2312" pitchFamily="49" charset="-122"/>
                  </a:rPr>
                  <a:t>t</a:t>
                </a:r>
                <a:r>
                  <a:rPr lang="en-US" altLang="zh-CN" sz="2800" b="1" dirty="0">
                    <a:solidFill>
                      <a:srgbClr val="000099"/>
                    </a:solidFill>
                    <a:latin typeface="Times New Roman" panose="02020603050405020304" pitchFamily="18" charset="0"/>
                    <a:ea typeface="仿宋_GB2312" pitchFamily="49" charset="-122"/>
                  </a:rPr>
                  <a:t>=</a:t>
                </a:r>
                <a:r>
                  <a:rPr lang="en-US" altLang="zh-CN" sz="2800" b="1" i="1" dirty="0">
                    <a:solidFill>
                      <a:srgbClr val="000099"/>
                    </a:solidFill>
                    <a:latin typeface="Times New Roman" panose="02020603050405020304" pitchFamily="18" charset="0"/>
                    <a:ea typeface="仿宋_GB2312" pitchFamily="49" charset="-122"/>
                  </a:rPr>
                  <a:t>t</a:t>
                </a:r>
                <a:r>
                  <a:rPr lang="en-US" altLang="zh-CN" sz="2800" b="1" baseline="-25000" dirty="0">
                    <a:solidFill>
                      <a:srgbClr val="000099"/>
                    </a:solidFill>
                    <a:latin typeface="Times New Roman" panose="02020603050405020304" pitchFamily="18" charset="0"/>
                    <a:ea typeface="仿宋_GB2312" pitchFamily="49" charset="-122"/>
                  </a:rPr>
                  <a:t>2</a:t>
                </a:r>
              </a:p>
            </p:txBody>
          </p:sp>
          <p:sp>
            <p:nvSpPr>
              <p:cNvPr id="166929" name="Line 22"/>
              <p:cNvSpPr/>
              <p:nvPr/>
            </p:nvSpPr>
            <p:spPr>
              <a:xfrm>
                <a:off x="4513" y="1117"/>
                <a:ext cx="0" cy="952"/>
              </a:xfrm>
              <a:prstGeom prst="line">
                <a:avLst/>
              </a:prstGeom>
              <a:ln w="28575" cap="flat" cmpd="sng">
                <a:solidFill>
                  <a:schemeClr val="tx1"/>
                </a:solidFill>
                <a:prstDash val="solid"/>
                <a:headEnd type="none" w="med" len="med"/>
                <a:tailEnd type="none" w="med" len="med"/>
              </a:ln>
            </p:spPr>
          </p:sp>
        </p:grpSp>
        <p:sp>
          <p:nvSpPr>
            <p:cNvPr id="166926" name="Text Box 18"/>
            <p:cNvSpPr txBox="1"/>
            <p:nvPr/>
          </p:nvSpPr>
          <p:spPr>
            <a:xfrm>
              <a:off x="6554102" y="6256540"/>
              <a:ext cx="4318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8" grpId="0"/>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77E2CA8-D380-4E8D-84F5-F7137CE0B0A4}"/>
              </a:ext>
            </a:extLst>
          </p:cNvPr>
          <p:cNvGrpSpPr/>
          <p:nvPr/>
        </p:nvGrpSpPr>
        <p:grpSpPr>
          <a:xfrm>
            <a:off x="7446450" y="4860925"/>
            <a:ext cx="1157998" cy="1808435"/>
            <a:chOff x="7446450" y="4860925"/>
            <a:chExt cx="1157998" cy="1808435"/>
          </a:xfrm>
        </p:grpSpPr>
        <p:sp>
          <p:nvSpPr>
            <p:cNvPr id="27" name="TextBox 26"/>
            <p:cNvSpPr txBox="1"/>
            <p:nvPr/>
          </p:nvSpPr>
          <p:spPr>
            <a:xfrm>
              <a:off x="7446450" y="6084585"/>
              <a:ext cx="1157998" cy="584775"/>
            </a:xfrm>
            <a:prstGeom prst="rect">
              <a:avLst/>
            </a:prstGeom>
            <a:solidFill>
              <a:srgbClr val="FFFF00"/>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rgbClr val="FF0000"/>
                  </a:solidFill>
                  <a:effectLst/>
                  <a:uLnTx/>
                  <a:uFillTx/>
                  <a:latin typeface="+mn-lt"/>
                  <a:ea typeface="+mn-ea"/>
                  <a:cs typeface="+mn-cs"/>
                </a:rPr>
                <a:t>导电</a:t>
              </a:r>
            </a:p>
          </p:txBody>
        </p:sp>
        <p:sp>
          <p:nvSpPr>
            <p:cNvPr id="26" name="下箭头 20"/>
            <p:cNvSpPr/>
            <p:nvPr/>
          </p:nvSpPr>
          <p:spPr>
            <a:xfrm>
              <a:off x="7873411" y="4860925"/>
              <a:ext cx="285750" cy="11874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5" name="组合 4">
            <a:extLst>
              <a:ext uri="{FF2B5EF4-FFF2-40B4-BE49-F238E27FC236}">
                <a16:creationId xmlns:a16="http://schemas.microsoft.com/office/drawing/2014/main" id="{72847FDA-6D35-4BD7-9A79-174C122346ED}"/>
              </a:ext>
            </a:extLst>
          </p:cNvPr>
          <p:cNvGrpSpPr/>
          <p:nvPr/>
        </p:nvGrpSpPr>
        <p:grpSpPr>
          <a:xfrm>
            <a:off x="5389445" y="4860925"/>
            <a:ext cx="1669542" cy="1808435"/>
            <a:chOff x="5389445" y="4860925"/>
            <a:chExt cx="1669542" cy="1808435"/>
          </a:xfrm>
        </p:grpSpPr>
        <p:sp>
          <p:nvSpPr>
            <p:cNvPr id="25" name="TextBox 24"/>
            <p:cNvSpPr txBox="1"/>
            <p:nvPr/>
          </p:nvSpPr>
          <p:spPr>
            <a:xfrm>
              <a:off x="5389445" y="6084585"/>
              <a:ext cx="1669542" cy="584775"/>
            </a:xfrm>
            <a:prstGeom prst="rect">
              <a:avLst/>
            </a:prstGeom>
            <a:solidFill>
              <a:srgbClr val="FFFF00"/>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rgbClr val="FF0000"/>
                  </a:solidFill>
                  <a:effectLst/>
                  <a:uLnTx/>
                  <a:uFillTx/>
                  <a:latin typeface="+mn-lt"/>
                  <a:ea typeface="+mn-ea"/>
                  <a:cs typeface="+mn-cs"/>
                </a:rPr>
                <a:t>不导电</a:t>
              </a:r>
            </a:p>
          </p:txBody>
        </p:sp>
        <p:sp>
          <p:nvSpPr>
            <p:cNvPr id="24" name="下箭头 20"/>
            <p:cNvSpPr/>
            <p:nvPr/>
          </p:nvSpPr>
          <p:spPr>
            <a:xfrm>
              <a:off x="6059211" y="4860925"/>
              <a:ext cx="285750" cy="11874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7" name="组合 6">
            <a:extLst>
              <a:ext uri="{FF2B5EF4-FFF2-40B4-BE49-F238E27FC236}">
                <a16:creationId xmlns:a16="http://schemas.microsoft.com/office/drawing/2014/main" id="{A074C45F-01FC-49B1-A7B1-5F7257B93323}"/>
              </a:ext>
            </a:extLst>
          </p:cNvPr>
          <p:cNvGrpSpPr/>
          <p:nvPr/>
        </p:nvGrpSpPr>
        <p:grpSpPr>
          <a:xfrm>
            <a:off x="973632" y="4860925"/>
            <a:ext cx="1669542" cy="1808435"/>
            <a:chOff x="973632" y="4860925"/>
            <a:chExt cx="1669542" cy="1808435"/>
          </a:xfrm>
        </p:grpSpPr>
        <p:sp>
          <p:nvSpPr>
            <p:cNvPr id="11" name="TextBox 10"/>
            <p:cNvSpPr txBox="1"/>
            <p:nvPr/>
          </p:nvSpPr>
          <p:spPr>
            <a:xfrm>
              <a:off x="973632" y="6084585"/>
              <a:ext cx="1669542" cy="584775"/>
            </a:xfrm>
            <a:prstGeom prst="rect">
              <a:avLst/>
            </a:prstGeom>
            <a:solidFill>
              <a:srgbClr val="FFFF00"/>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rgbClr val="FF0000"/>
                  </a:solidFill>
                  <a:effectLst/>
                  <a:uLnTx/>
                  <a:uFillTx/>
                  <a:latin typeface="+mn-lt"/>
                  <a:ea typeface="+mn-ea"/>
                  <a:cs typeface="+mn-cs"/>
                </a:rPr>
                <a:t>不导电</a:t>
              </a:r>
            </a:p>
          </p:txBody>
        </p:sp>
        <p:sp>
          <p:nvSpPr>
            <p:cNvPr id="10" name="下箭头 20"/>
            <p:cNvSpPr/>
            <p:nvPr/>
          </p:nvSpPr>
          <p:spPr>
            <a:xfrm>
              <a:off x="1643063" y="4860925"/>
              <a:ext cx="285750" cy="1187450"/>
            </a:xfrm>
            <a:prstGeom prst="downArrow">
              <a:avLst/>
            </a:prstGeom>
            <a:solidFill>
              <a:srgbClr val="FFFF00"/>
            </a:solidFill>
            <a:ln w="3175">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pic>
        <p:nvPicPr>
          <p:cNvPr id="34" name="Picture 11"/>
          <p:cNvPicPr>
            <a:picLocks noChangeAspect="1"/>
          </p:cNvPicPr>
          <p:nvPr/>
        </p:nvPicPr>
        <p:blipFill>
          <a:blip r:embed="rId2"/>
          <a:stretch>
            <a:fillRect/>
          </a:stretch>
        </p:blipFill>
        <p:spPr>
          <a:xfrm>
            <a:off x="6000750" y="1322388"/>
            <a:ext cx="2201863" cy="3529012"/>
          </a:xfrm>
          <a:prstGeom prst="rect">
            <a:avLst/>
          </a:prstGeom>
          <a:noFill/>
          <a:ln w="9525">
            <a:noFill/>
          </a:ln>
        </p:spPr>
      </p:pic>
      <p:sp>
        <p:nvSpPr>
          <p:cNvPr id="289794" name="Text Box 2"/>
          <p:cNvSpPr txBox="1">
            <a:spLocks noChangeArrowheads="1"/>
          </p:cNvSpPr>
          <p:nvPr/>
        </p:nvSpPr>
        <p:spPr bwMode="auto">
          <a:xfrm>
            <a:off x="0" y="-26987"/>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半导体常识：两种载流子</a:t>
            </a:r>
          </a:p>
        </p:txBody>
      </p:sp>
      <p:grpSp>
        <p:nvGrpSpPr>
          <p:cNvPr id="2" name="组合 31"/>
          <p:cNvGrpSpPr/>
          <p:nvPr/>
        </p:nvGrpSpPr>
        <p:grpSpPr>
          <a:xfrm>
            <a:off x="214313" y="3567113"/>
            <a:ext cx="3360737" cy="1785937"/>
            <a:chOff x="-44357" y="857232"/>
            <a:chExt cx="3929058" cy="1718568"/>
          </a:xfrm>
        </p:grpSpPr>
        <p:pic>
          <p:nvPicPr>
            <p:cNvPr id="19489" name="Picture 28"/>
            <p:cNvPicPr>
              <a:picLocks noChangeAspect="1"/>
            </p:cNvPicPr>
            <p:nvPr/>
          </p:nvPicPr>
          <p:blipFill>
            <a:blip r:embed="rId3"/>
            <a:stretch>
              <a:fillRect/>
            </a:stretch>
          </p:blipFill>
          <p:spPr>
            <a:xfrm>
              <a:off x="-44357" y="857232"/>
              <a:ext cx="3929058" cy="1239837"/>
            </a:xfrm>
            <a:prstGeom prst="rect">
              <a:avLst/>
            </a:prstGeom>
            <a:noFill/>
            <a:ln w="9525">
              <a:noFill/>
            </a:ln>
          </p:spPr>
        </p:pic>
        <p:sp>
          <p:nvSpPr>
            <p:cNvPr id="19490" name="矩形 27"/>
            <p:cNvSpPr/>
            <p:nvPr/>
          </p:nvSpPr>
          <p:spPr>
            <a:xfrm>
              <a:off x="-44357" y="2072319"/>
              <a:ext cx="1718655" cy="5034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000000"/>
                  </a:solidFill>
                  <a:latin typeface="华文仿宋" panose="02010600040101010101" pitchFamily="2" charset="-122"/>
                  <a:ea typeface="华文仿宋" panose="02010600040101010101" pitchFamily="2" charset="-122"/>
                </a:rPr>
                <a:t>满带</a:t>
              </a:r>
              <a:endParaRPr lang="zh-CN" altLang="en-US" sz="2800" b="1" dirty="0">
                <a:latin typeface="Times New Roman" panose="02020603050405020304" pitchFamily="18" charset="0"/>
                <a:ea typeface="华文仿宋" panose="02010600040101010101" pitchFamily="2" charset="-122"/>
              </a:endParaRPr>
            </a:p>
          </p:txBody>
        </p:sp>
        <p:sp>
          <p:nvSpPr>
            <p:cNvPr id="19491" name="矩形 28"/>
            <p:cNvSpPr/>
            <p:nvPr/>
          </p:nvSpPr>
          <p:spPr>
            <a:xfrm>
              <a:off x="1924828" y="2072320"/>
              <a:ext cx="1920721" cy="5034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000000"/>
                  </a:solidFill>
                  <a:latin typeface="华文仿宋" panose="02010600040101010101" pitchFamily="2" charset="-122"/>
                  <a:ea typeface="华文仿宋" panose="02010600040101010101" pitchFamily="2" charset="-122"/>
                </a:rPr>
                <a:t>不满带</a:t>
              </a:r>
              <a:endParaRPr lang="zh-CN" altLang="en-US" sz="2800" b="1" dirty="0">
                <a:latin typeface="Times New Roman" panose="02020603050405020304" pitchFamily="18" charset="0"/>
                <a:ea typeface="华文仿宋" panose="02010600040101010101" pitchFamily="2" charset="-122"/>
              </a:endParaRPr>
            </a:p>
          </p:txBody>
        </p:sp>
      </p:grpSp>
      <p:sp>
        <p:nvSpPr>
          <p:cNvPr id="13" name="TextBox 12"/>
          <p:cNvSpPr txBox="1">
            <a:spLocks noChangeArrowheads="1"/>
          </p:cNvSpPr>
          <p:nvPr/>
        </p:nvSpPr>
        <p:spPr bwMode="auto">
          <a:xfrm>
            <a:off x="3602038" y="2552700"/>
            <a:ext cx="1714500"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mn-ea"/>
                <a:ea typeface="+mn-ea"/>
                <a:cs typeface="+mn-cs"/>
              </a:rPr>
              <a:t>外加电场</a:t>
            </a:r>
          </a:p>
        </p:txBody>
      </p:sp>
      <p:sp useBgFill="1">
        <p:nvSpPr>
          <p:cNvPr id="35" name="Rectangle 34"/>
          <p:cNvSpPr/>
          <p:nvPr/>
        </p:nvSpPr>
        <p:spPr>
          <a:xfrm>
            <a:off x="6000750" y="3490913"/>
            <a:ext cx="2268538" cy="142875"/>
          </a:xfrm>
          <a:prstGeom prst="rect">
            <a:avLst/>
          </a:prstGeom>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pic>
        <p:nvPicPr>
          <p:cNvPr id="63495" name="Picture 7" descr="C:\Users\lsy\Desktop\Picture4.jpg"/>
          <p:cNvPicPr>
            <a:picLocks noChangeAspect="1"/>
          </p:cNvPicPr>
          <p:nvPr/>
        </p:nvPicPr>
        <p:blipFill>
          <a:blip r:embed="rId4"/>
          <a:stretch>
            <a:fillRect/>
          </a:stretch>
        </p:blipFill>
        <p:spPr>
          <a:xfrm>
            <a:off x="5357813" y="1336675"/>
            <a:ext cx="3635375" cy="2184400"/>
          </a:xfrm>
          <a:prstGeom prst="rect">
            <a:avLst/>
          </a:prstGeom>
          <a:noFill/>
          <a:ln w="9525">
            <a:noFill/>
          </a:ln>
        </p:spPr>
      </p:pic>
      <p:grpSp>
        <p:nvGrpSpPr>
          <p:cNvPr id="3" name="Group 21"/>
          <p:cNvGrpSpPr/>
          <p:nvPr/>
        </p:nvGrpSpPr>
        <p:grpSpPr>
          <a:xfrm>
            <a:off x="5354638" y="3565525"/>
            <a:ext cx="3635375" cy="1787525"/>
            <a:chOff x="5308708" y="2855898"/>
            <a:chExt cx="3636000" cy="1787548"/>
          </a:xfrm>
        </p:grpSpPr>
        <p:sp>
          <p:nvSpPr>
            <p:cNvPr id="19486" name="矩形 29"/>
            <p:cNvSpPr/>
            <p:nvPr/>
          </p:nvSpPr>
          <p:spPr>
            <a:xfrm>
              <a:off x="7185226" y="4120226"/>
              <a:ext cx="1549202"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000000"/>
                  </a:solidFill>
                  <a:latin typeface="华文仿宋" panose="02010600040101010101" pitchFamily="2" charset="-122"/>
                  <a:ea typeface="华文仿宋" panose="02010600040101010101" pitchFamily="2" charset="-122"/>
                </a:rPr>
                <a:t>不满带</a:t>
              </a:r>
              <a:endParaRPr lang="zh-CN" altLang="en-US" sz="2800" b="1" dirty="0">
                <a:latin typeface="Times New Roman" panose="02020603050405020304" pitchFamily="18" charset="0"/>
                <a:ea typeface="华文仿宋" panose="02010600040101010101" pitchFamily="2" charset="-122"/>
              </a:endParaRPr>
            </a:p>
          </p:txBody>
        </p:sp>
        <p:pic>
          <p:nvPicPr>
            <p:cNvPr id="19487" name="Picture 4" descr="C:\Users\lsy\Desktop\Picture2.png"/>
            <p:cNvPicPr/>
            <p:nvPr/>
          </p:nvPicPr>
          <p:blipFill>
            <a:blip r:embed="rId5"/>
            <a:stretch>
              <a:fillRect/>
            </a:stretch>
          </p:blipFill>
          <p:spPr>
            <a:xfrm>
              <a:off x="5308708" y="2855898"/>
              <a:ext cx="3636000" cy="1297610"/>
            </a:xfrm>
            <a:prstGeom prst="rect">
              <a:avLst/>
            </a:prstGeom>
            <a:noFill/>
            <a:ln w="9525">
              <a:noFill/>
            </a:ln>
          </p:spPr>
        </p:pic>
        <p:sp>
          <p:nvSpPr>
            <p:cNvPr id="19488" name="矩形 30"/>
            <p:cNvSpPr/>
            <p:nvPr/>
          </p:nvSpPr>
          <p:spPr>
            <a:xfrm>
              <a:off x="5500694" y="4120226"/>
              <a:ext cx="128588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000000"/>
                  </a:solidFill>
                  <a:latin typeface="华文仿宋" panose="02010600040101010101" pitchFamily="2" charset="-122"/>
                  <a:ea typeface="华文仿宋" panose="02010600040101010101" pitchFamily="2" charset="-122"/>
                </a:rPr>
                <a:t>满带</a:t>
              </a:r>
              <a:endParaRPr lang="zh-CN" altLang="en-US" sz="2800" b="1" dirty="0">
                <a:latin typeface="Times New Roman" panose="02020603050405020304" pitchFamily="18" charset="0"/>
                <a:ea typeface="华文仿宋" panose="02010600040101010101" pitchFamily="2" charset="-122"/>
              </a:endParaRPr>
            </a:p>
          </p:txBody>
        </p:sp>
      </p:grpSp>
      <p:grpSp>
        <p:nvGrpSpPr>
          <p:cNvPr id="19480" name="Group 11"/>
          <p:cNvGrpSpPr/>
          <p:nvPr/>
        </p:nvGrpSpPr>
        <p:grpSpPr>
          <a:xfrm>
            <a:off x="0" y="277813"/>
            <a:ext cx="3132138" cy="708025"/>
            <a:chOff x="0" y="315913"/>
            <a:chExt cx="2428860" cy="755633"/>
          </a:xfrm>
        </p:grpSpPr>
        <p:sp>
          <p:nvSpPr>
            <p:cNvPr id="1052"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dirty="0">
                <a:ln>
                  <a:noFill/>
                </a:ln>
                <a:solidFill>
                  <a:schemeClr val="tx1"/>
                </a:solidFill>
                <a:effectLst/>
                <a:uLnTx/>
                <a:uFillTx/>
                <a:latin typeface="+mn-ea"/>
                <a:ea typeface="+mn-ea"/>
                <a:cs typeface="+mn-cs"/>
              </a:endParaRPr>
            </a:p>
          </p:txBody>
        </p:sp>
        <p:sp>
          <p:nvSpPr>
            <p:cNvPr id="1053" name="Rectangle 12"/>
            <p:cNvSpPr>
              <a:spLocks noChangeArrowheads="1"/>
            </p:cNvSpPr>
            <p:nvPr/>
          </p:nvSpPr>
          <p:spPr bwMode="auto">
            <a:xfrm>
              <a:off x="136647" y="371823"/>
              <a:ext cx="2239278" cy="62517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两种载流子</a:t>
              </a:r>
            </a:p>
          </p:txBody>
        </p:sp>
      </p:grpSp>
      <p:sp>
        <p:nvSpPr>
          <p:cNvPr id="12" name="右箭头 7"/>
          <p:cNvSpPr/>
          <p:nvPr/>
        </p:nvSpPr>
        <p:spPr>
          <a:xfrm>
            <a:off x="3600450" y="3033713"/>
            <a:ext cx="1692275" cy="214313"/>
          </a:xfrm>
          <a:prstGeom prst="rightArrow">
            <a:avLst/>
          </a:prstGeom>
          <a:solidFill>
            <a:srgbClr val="FFFF00"/>
          </a:solidFill>
          <a:ln>
            <a:solidFill>
              <a:srgbClr val="FFFF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nvGrpSpPr>
          <p:cNvPr id="8" name="组合 7">
            <a:extLst>
              <a:ext uri="{FF2B5EF4-FFF2-40B4-BE49-F238E27FC236}">
                <a16:creationId xmlns:a16="http://schemas.microsoft.com/office/drawing/2014/main" id="{939B9BE1-FDEB-42FE-8491-375F82FBCD04}"/>
              </a:ext>
            </a:extLst>
          </p:cNvPr>
          <p:cNvGrpSpPr/>
          <p:nvPr/>
        </p:nvGrpSpPr>
        <p:grpSpPr>
          <a:xfrm>
            <a:off x="201613" y="942975"/>
            <a:ext cx="3370262" cy="2590800"/>
            <a:chOff x="201613" y="942975"/>
            <a:chExt cx="3370262" cy="2590800"/>
          </a:xfrm>
        </p:grpSpPr>
        <p:pic>
          <p:nvPicPr>
            <p:cNvPr id="63496" name="Picture 8" descr="C:\Users\lsy\Desktop\Picture3.jpg"/>
            <p:cNvPicPr>
              <a:picLocks noChangeAspect="1"/>
            </p:cNvPicPr>
            <p:nvPr/>
          </p:nvPicPr>
          <p:blipFill>
            <a:blip r:embed="rId6"/>
            <a:stretch>
              <a:fillRect/>
            </a:stretch>
          </p:blipFill>
          <p:spPr>
            <a:xfrm>
              <a:off x="201613" y="1376363"/>
              <a:ext cx="3370262" cy="2157412"/>
            </a:xfrm>
            <a:prstGeom prst="rect">
              <a:avLst/>
            </a:prstGeom>
            <a:noFill/>
            <a:ln w="9525">
              <a:noFill/>
            </a:ln>
          </p:spPr>
        </p:pic>
        <p:sp>
          <p:nvSpPr>
            <p:cNvPr id="32" name="TextBox 31"/>
            <p:cNvSpPr txBox="1">
              <a:spLocks noChangeArrowheads="1"/>
            </p:cNvSpPr>
            <p:nvPr/>
          </p:nvSpPr>
          <p:spPr bwMode="auto">
            <a:xfrm>
              <a:off x="981075" y="942975"/>
              <a:ext cx="1714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mn-ea"/>
                  <a:ea typeface="+mn-ea"/>
                  <a:cs typeface="+mn-cs"/>
                </a:rPr>
                <a:t>无电场</a:t>
              </a:r>
            </a:p>
          </p:txBody>
        </p:sp>
      </p:grpSp>
      <p:sp>
        <p:nvSpPr>
          <p:cNvPr id="33" name="TextBox 32"/>
          <p:cNvSpPr txBox="1">
            <a:spLocks noChangeArrowheads="1"/>
          </p:cNvSpPr>
          <p:nvPr/>
        </p:nvSpPr>
        <p:spPr bwMode="auto">
          <a:xfrm>
            <a:off x="6108700" y="898525"/>
            <a:ext cx="1714500"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mn-ea"/>
                <a:ea typeface="+mn-ea"/>
                <a:cs typeface="+mn-cs"/>
              </a:rPr>
              <a:t>有电场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4A0FABB-3854-4477-9D76-27B91D4394F6}"/>
                  </a:ext>
                </a:extLst>
              </p:cNvPr>
              <p:cNvSpPr txBox="1"/>
              <p:nvPr/>
            </p:nvSpPr>
            <p:spPr>
              <a:xfrm>
                <a:off x="1907704" y="5440168"/>
                <a:ext cx="2304256" cy="46063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𝑒𝑣</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𝑘</m:t>
                              </m:r>
                            </m:e>
                          </m:acc>
                        </m:e>
                      </m:d>
                      <m:r>
                        <a:rPr lang="en-US" altLang="zh-CN" sz="2000" b="0" i="1" smtClean="0">
                          <a:latin typeface="Cambria Math" panose="02040503050406030204" pitchFamily="18" charset="0"/>
                          <a:ea typeface="Cambria Math" panose="02040503050406030204" pitchFamily="18" charset="0"/>
                        </a:rPr>
                        <m:t>=−</m:t>
                      </m:r>
                      <m:r>
                        <a:rPr lang="en-US" altLang="zh-CN" sz="2000" b="0" i="1">
                          <a:latin typeface="Cambria Math" panose="02040503050406030204" pitchFamily="18" charset="0"/>
                        </a:rPr>
                        <m:t>𝑒𝑣</m:t>
                      </m:r>
                      <m:d>
                        <m:dPr>
                          <m:ctrlPr>
                            <a:rPr lang="en-US" altLang="zh-CN" sz="2000" b="0" i="1">
                              <a:latin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m:t>
                          </m:r>
                          <m:acc>
                            <m:accPr>
                              <m:chr m:val="⃑"/>
                              <m:ctrlPr>
                                <a:rPr lang="en-US" altLang="zh-CN" sz="2000" b="0" i="1">
                                  <a:latin typeface="Cambria Math" panose="02040503050406030204" pitchFamily="18" charset="0"/>
                                </a:rPr>
                              </m:ctrlPr>
                            </m:accPr>
                            <m:e>
                              <m:r>
                                <a:rPr lang="en-US" altLang="zh-CN" sz="2000" b="0" i="1">
                                  <a:latin typeface="Cambria Math" panose="02040503050406030204" pitchFamily="18" charset="0"/>
                                </a:rPr>
                                <m:t>𝑘</m:t>
                              </m:r>
                            </m:e>
                          </m:acc>
                        </m:e>
                      </m:d>
                    </m:oMath>
                  </m:oMathPara>
                </a14:m>
                <a:endParaRPr lang="zh-CN" altLang="en-US" sz="2000" b="0" dirty="0"/>
              </a:p>
            </p:txBody>
          </p:sp>
        </mc:Choice>
        <mc:Fallback xmlns="">
          <p:sp>
            <p:nvSpPr>
              <p:cNvPr id="4" name="文本框 3">
                <a:extLst>
                  <a:ext uri="{FF2B5EF4-FFF2-40B4-BE49-F238E27FC236}">
                    <a16:creationId xmlns:a16="http://schemas.microsoft.com/office/drawing/2014/main" id="{04A0FABB-3854-4477-9D76-27B91D4394F6}"/>
                  </a:ext>
                </a:extLst>
              </p:cNvPr>
              <p:cNvSpPr txBox="1">
                <a:spLocks noRot="1" noChangeAspect="1" noMove="1" noResize="1" noEditPoints="1" noAdjustHandles="1" noChangeArrowheads="1" noChangeShapeType="1" noTextEdit="1"/>
              </p:cNvSpPr>
              <p:nvPr/>
            </p:nvSpPr>
            <p:spPr>
              <a:xfrm>
                <a:off x="1907704" y="5440168"/>
                <a:ext cx="2304256" cy="460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72755EB-5DDB-4057-AD42-4099799D91D5}"/>
                  </a:ext>
                </a:extLst>
              </p:cNvPr>
              <p:cNvSpPr txBox="1"/>
              <p:nvPr/>
            </p:nvSpPr>
            <p:spPr>
              <a:xfrm>
                <a:off x="3683729" y="3267797"/>
                <a:ext cx="1488579" cy="684355"/>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acc>
                            <m:accPr>
                              <m:chr m:val="⃑"/>
                              <m:ctrlPr>
                                <a:rPr lang="en-US" altLang="zh-CN" sz="2000" b="0" i="1">
                                  <a:latin typeface="Cambria Math" panose="02040503050406030204" pitchFamily="18" charset="0"/>
                                </a:rPr>
                              </m:ctrlPr>
                            </m:accPr>
                            <m:e>
                              <m:r>
                                <a:rPr lang="en-US" altLang="zh-CN" sz="2000" b="0" i="1">
                                  <a:latin typeface="Cambria Math" panose="02040503050406030204" pitchFamily="18" charset="0"/>
                                </a:rPr>
                                <m:t>𝑘</m:t>
                              </m:r>
                            </m:e>
                          </m:acc>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𝑒</m:t>
                          </m:r>
                          <m:acc>
                            <m:accPr>
                              <m:chr m:val="⃑"/>
                              <m:ctrlPr>
                                <a:rPr lang="en-US" altLang="zh-CN" sz="2000" b="0" i="1">
                                  <a:latin typeface="Cambria Math" panose="02040503050406030204" pitchFamily="18" charset="0"/>
                                </a:rPr>
                              </m:ctrlPr>
                            </m:accPr>
                            <m:e>
                              <m:r>
                                <a:rPr lang="en-US" altLang="zh-CN" sz="2000" b="0" i="1">
                                  <a:latin typeface="Cambria Math" panose="02040503050406030204" pitchFamily="18" charset="0"/>
                                  <a:ea typeface="Cambria Math" panose="02040503050406030204" pitchFamily="18" charset="0"/>
                                </a:rPr>
                                <m:t>𝜀</m:t>
                              </m:r>
                            </m:e>
                          </m:acc>
                        </m:num>
                        <m:den>
                          <m:r>
                            <a:rPr lang="en-US" altLang="zh-CN" sz="2000" b="0" i="1" smtClean="0">
                              <a:latin typeface="Cambria Math" panose="02040503050406030204" pitchFamily="18" charset="0"/>
                              <a:ea typeface="Cambria Math" panose="02040503050406030204" pitchFamily="18" charset="0"/>
                            </a:rPr>
                            <m:t>ℏ</m:t>
                          </m:r>
                        </m:den>
                      </m:f>
                    </m:oMath>
                  </m:oMathPara>
                </a14:m>
                <a:endParaRPr lang="zh-CN" altLang="en-US" sz="2000" b="0" dirty="0"/>
              </a:p>
            </p:txBody>
          </p:sp>
        </mc:Choice>
        <mc:Fallback xmlns="">
          <p:sp>
            <p:nvSpPr>
              <p:cNvPr id="36" name="文本框 35">
                <a:extLst>
                  <a:ext uri="{FF2B5EF4-FFF2-40B4-BE49-F238E27FC236}">
                    <a16:creationId xmlns:a16="http://schemas.microsoft.com/office/drawing/2014/main" id="{272755EB-5DDB-4057-AD42-4099799D91D5}"/>
                  </a:ext>
                </a:extLst>
              </p:cNvPr>
              <p:cNvSpPr txBox="1">
                <a:spLocks noRot="1" noChangeAspect="1" noMove="1" noResize="1" noEditPoints="1" noAdjustHandles="1" noChangeArrowheads="1" noChangeShapeType="1" noTextEdit="1"/>
              </p:cNvSpPr>
              <p:nvPr/>
            </p:nvSpPr>
            <p:spPr>
              <a:xfrm>
                <a:off x="3683729" y="3267797"/>
                <a:ext cx="1488579" cy="684355"/>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anim calcmode="lin" valueType="num">
                                      <p:cBhvr>
                                        <p:cTn id="38" dur="500" fill="hold"/>
                                        <p:tgtEl>
                                          <p:spTgt spid="36"/>
                                        </p:tgtEl>
                                        <p:attrNameLst>
                                          <p:attrName>ppt_x</p:attrName>
                                        </p:attrNameLst>
                                      </p:cBhvr>
                                      <p:tavLst>
                                        <p:tav tm="0">
                                          <p:val>
                                            <p:strVal val="#ppt_x"/>
                                          </p:val>
                                        </p:tav>
                                        <p:tav tm="100000">
                                          <p:val>
                                            <p:strVal val="#ppt_x"/>
                                          </p:val>
                                        </p:tav>
                                      </p:tavLst>
                                    </p:anim>
                                    <p:anim calcmode="lin" valueType="num">
                                      <p:cBhvr>
                                        <p:cTn id="39"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10"/>
                                        <p:tgtEl>
                                          <p:spTgt spid="33"/>
                                        </p:tgtEl>
                                      </p:cBhvr>
                                    </p:animEffect>
                                  </p:childTnLst>
                                </p:cTn>
                              </p:par>
                              <p:par>
                                <p:cTn id="45" presetID="22"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495"/>
                                        </p:tgtEl>
                                        <p:attrNameLst>
                                          <p:attrName>style.visibility</p:attrName>
                                        </p:attrNameLst>
                                      </p:cBhvr>
                                      <p:to>
                                        <p:strVal val="visible"/>
                                      </p:to>
                                    </p:set>
                                    <p:animEffect transition="in" filter="wipe(left)">
                                      <p:cBhvr>
                                        <p:cTn id="52" dur="500"/>
                                        <p:tgtEl>
                                          <p:spTgt spid="6349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up)">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up)">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animBg="1"/>
      <p:bldP spid="12" grpId="0" animBg="1"/>
      <p:bldP spid="33" grpId="0"/>
      <p:bldP spid="4" grpId="0"/>
      <p:bldP spid="3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67939" name="Text Box 2"/>
          <p:cNvSpPr txBox="1"/>
          <p:nvPr/>
        </p:nvSpPr>
        <p:spPr>
          <a:xfrm>
            <a:off x="500063" y="409575"/>
            <a:ext cx="3744912"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v"/>
            </a:pPr>
            <a:r>
              <a:rPr lang="zh-CN" altLang="en-US" sz="2800" b="1" dirty="0">
                <a:solidFill>
                  <a:srgbClr val="FF0000"/>
                </a:solidFill>
                <a:latin typeface="宋体" panose="02010600030101010101" pitchFamily="2" charset="-122"/>
              </a:rPr>
              <a:t>稳态下的表面复合</a:t>
            </a:r>
          </a:p>
        </p:txBody>
      </p:sp>
      <p:sp>
        <p:nvSpPr>
          <p:cNvPr id="123911" name="Text Box 3"/>
          <p:cNvSpPr txBox="1">
            <a:spLocks noChangeArrowheads="1"/>
          </p:cNvSpPr>
          <p:nvPr/>
        </p:nvSpPr>
        <p:spPr bwMode="auto">
          <a:xfrm>
            <a:off x="790575" y="942975"/>
            <a:ext cx="7853363" cy="120015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稳定光照射在一块均匀掺杂的</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型半导体中均匀产生非平衡载流子，产生率为</a:t>
            </a:r>
            <a:r>
              <a:rPr kumimoji="1" lang="en-US" altLang="zh-CN" sz="2400" b="1" i="1" u="none" strike="noStrike" kern="1200" cap="none" spc="0" normalizeH="0" baseline="0" noProof="0" dirty="0" err="1">
                <a:ln>
                  <a:noFill/>
                </a:ln>
                <a:solidFill>
                  <a:schemeClr val="tx2"/>
                </a:solidFill>
                <a:effectLst/>
                <a:uLnTx/>
                <a:uFillTx/>
                <a:latin typeface="Times New Roman" panose="02020603050405020304" pitchFamily="18" charset="0"/>
                <a:ea typeface="+mn-ea"/>
                <a:cs typeface="Times New Roman" panose="02020603050405020304" pitchFamily="18" charset="0"/>
              </a:rPr>
              <a:t>g</a:t>
            </a:r>
            <a:r>
              <a:rPr kumimoji="1" lang="en-US" altLang="zh-CN" sz="2400" b="1" i="1" u="none" strike="noStrike" kern="1200" cap="none" spc="0" normalizeH="0" baseline="-25000" noProof="0" dirty="0" err="1">
                <a:ln>
                  <a:noFill/>
                </a:ln>
                <a:solidFill>
                  <a:schemeClr val="tx2"/>
                </a:solidFill>
                <a:effectLst/>
                <a:uLnTx/>
                <a:uFillTx/>
                <a:latin typeface="Times New Roman" panose="02020603050405020304" pitchFamily="18" charset="0"/>
                <a:ea typeface="+mn-ea"/>
                <a:cs typeface="Times New Roman" panose="02020603050405020304" pitchFamily="18" charset="0"/>
              </a:rPr>
              <a:t>p</a:t>
            </a: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。如果在半导体一侧存在表面复合</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如图所示</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，试写出非平衡载流子的表达式。</a:t>
            </a:r>
          </a:p>
        </p:txBody>
      </p:sp>
      <p:grpSp>
        <p:nvGrpSpPr>
          <p:cNvPr id="167941" name="Group 4"/>
          <p:cNvGrpSpPr/>
          <p:nvPr/>
        </p:nvGrpSpPr>
        <p:grpSpPr>
          <a:xfrm>
            <a:off x="2600325" y="2214563"/>
            <a:ext cx="6400800" cy="1308100"/>
            <a:chOff x="816" y="1488"/>
            <a:chExt cx="4032" cy="824"/>
          </a:xfrm>
        </p:grpSpPr>
        <p:sp>
          <p:nvSpPr>
            <p:cNvPr id="167945" name="Rectangle 5"/>
            <p:cNvSpPr/>
            <p:nvPr/>
          </p:nvSpPr>
          <p:spPr>
            <a:xfrm>
              <a:off x="1768" y="1669"/>
              <a:ext cx="2540" cy="363"/>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67946" name="Line 6"/>
            <p:cNvSpPr/>
            <p:nvPr/>
          </p:nvSpPr>
          <p:spPr>
            <a:xfrm>
              <a:off x="2177" y="1488"/>
              <a:ext cx="0" cy="816"/>
            </a:xfrm>
            <a:prstGeom prst="line">
              <a:avLst/>
            </a:prstGeom>
            <a:ln w="28575" cap="flat" cmpd="sng">
              <a:solidFill>
                <a:schemeClr val="tx1"/>
              </a:solidFill>
              <a:prstDash val="solid"/>
              <a:headEnd type="none" w="med" len="med"/>
              <a:tailEnd type="triangle" w="med" len="med"/>
            </a:ln>
          </p:spPr>
        </p:sp>
        <p:sp>
          <p:nvSpPr>
            <p:cNvPr id="167947" name="Line 7"/>
            <p:cNvSpPr/>
            <p:nvPr/>
          </p:nvSpPr>
          <p:spPr>
            <a:xfrm>
              <a:off x="2539" y="1488"/>
              <a:ext cx="0" cy="816"/>
            </a:xfrm>
            <a:prstGeom prst="line">
              <a:avLst/>
            </a:prstGeom>
            <a:ln w="28575" cap="flat" cmpd="sng">
              <a:solidFill>
                <a:schemeClr val="tx1"/>
              </a:solidFill>
              <a:prstDash val="solid"/>
              <a:headEnd type="none" w="med" len="med"/>
              <a:tailEnd type="triangle" w="med" len="med"/>
            </a:ln>
          </p:spPr>
        </p:sp>
        <p:sp>
          <p:nvSpPr>
            <p:cNvPr id="167948" name="Line 8"/>
            <p:cNvSpPr/>
            <p:nvPr/>
          </p:nvSpPr>
          <p:spPr>
            <a:xfrm>
              <a:off x="2902" y="1488"/>
              <a:ext cx="0" cy="816"/>
            </a:xfrm>
            <a:prstGeom prst="line">
              <a:avLst/>
            </a:prstGeom>
            <a:ln w="28575" cap="flat" cmpd="sng">
              <a:solidFill>
                <a:schemeClr val="tx1"/>
              </a:solidFill>
              <a:prstDash val="solid"/>
              <a:headEnd type="none" w="med" len="med"/>
              <a:tailEnd type="triangle" w="med" len="med"/>
            </a:ln>
          </p:spPr>
        </p:sp>
        <p:sp>
          <p:nvSpPr>
            <p:cNvPr id="167949" name="Line 9"/>
            <p:cNvSpPr/>
            <p:nvPr/>
          </p:nvSpPr>
          <p:spPr>
            <a:xfrm>
              <a:off x="3265" y="1488"/>
              <a:ext cx="0" cy="816"/>
            </a:xfrm>
            <a:prstGeom prst="line">
              <a:avLst/>
            </a:prstGeom>
            <a:ln w="28575" cap="flat" cmpd="sng">
              <a:solidFill>
                <a:schemeClr val="tx1"/>
              </a:solidFill>
              <a:prstDash val="solid"/>
              <a:headEnd type="none" w="med" len="med"/>
              <a:tailEnd type="triangle" w="med" len="med"/>
            </a:ln>
          </p:spPr>
        </p:sp>
        <p:sp>
          <p:nvSpPr>
            <p:cNvPr id="167950" name="Line 10"/>
            <p:cNvSpPr/>
            <p:nvPr/>
          </p:nvSpPr>
          <p:spPr>
            <a:xfrm>
              <a:off x="3583" y="1488"/>
              <a:ext cx="0" cy="816"/>
            </a:xfrm>
            <a:prstGeom prst="line">
              <a:avLst/>
            </a:prstGeom>
            <a:ln w="28575" cap="flat" cmpd="sng">
              <a:solidFill>
                <a:schemeClr val="tx1"/>
              </a:solidFill>
              <a:prstDash val="solid"/>
              <a:headEnd type="none" w="med" len="med"/>
              <a:tailEnd type="triangle" w="med" len="med"/>
            </a:ln>
          </p:spPr>
        </p:sp>
        <p:sp>
          <p:nvSpPr>
            <p:cNvPr id="167951" name="Line 11"/>
            <p:cNvSpPr/>
            <p:nvPr/>
          </p:nvSpPr>
          <p:spPr>
            <a:xfrm>
              <a:off x="3946" y="1488"/>
              <a:ext cx="0" cy="816"/>
            </a:xfrm>
            <a:prstGeom prst="line">
              <a:avLst/>
            </a:prstGeom>
            <a:ln w="28575" cap="flat" cmpd="sng">
              <a:solidFill>
                <a:schemeClr val="tx1"/>
              </a:solidFill>
              <a:prstDash val="solid"/>
              <a:headEnd type="none" w="med" len="med"/>
              <a:tailEnd type="triangle" w="med" len="med"/>
            </a:ln>
          </p:spPr>
        </p:sp>
        <p:sp>
          <p:nvSpPr>
            <p:cNvPr id="123920" name="Text Box 12"/>
            <p:cNvSpPr txBox="1">
              <a:spLocks noChangeArrowheads="1"/>
            </p:cNvSpPr>
            <p:nvPr/>
          </p:nvSpPr>
          <p:spPr bwMode="auto">
            <a:xfrm>
              <a:off x="816" y="1714"/>
              <a:ext cx="907" cy="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表面复合</a:t>
              </a:r>
            </a:p>
          </p:txBody>
        </p:sp>
        <p:sp>
          <p:nvSpPr>
            <p:cNvPr id="167953" name="Line 13"/>
            <p:cNvSpPr/>
            <p:nvPr/>
          </p:nvSpPr>
          <p:spPr>
            <a:xfrm flipH="1">
              <a:off x="1941" y="1791"/>
              <a:ext cx="862" cy="0"/>
            </a:xfrm>
            <a:prstGeom prst="line">
              <a:avLst/>
            </a:prstGeom>
            <a:ln w="3175" cap="flat" cmpd="sng">
              <a:solidFill>
                <a:schemeClr val="tx1"/>
              </a:solidFill>
              <a:prstDash val="solid"/>
              <a:headEnd type="none" w="med" len="med"/>
              <a:tailEnd type="triangle" w="med" len="med"/>
            </a:ln>
          </p:spPr>
        </p:sp>
        <p:sp>
          <p:nvSpPr>
            <p:cNvPr id="167954" name="Line 14"/>
            <p:cNvSpPr/>
            <p:nvPr/>
          </p:nvSpPr>
          <p:spPr>
            <a:xfrm flipH="1">
              <a:off x="1942" y="1905"/>
              <a:ext cx="1587" cy="0"/>
            </a:xfrm>
            <a:prstGeom prst="line">
              <a:avLst/>
            </a:prstGeom>
            <a:ln w="3175" cap="flat" cmpd="sng">
              <a:solidFill>
                <a:schemeClr val="tx1"/>
              </a:solidFill>
              <a:prstDash val="solid"/>
              <a:headEnd type="none" w="med" len="med"/>
              <a:tailEnd type="triangle" w="med" len="med"/>
            </a:ln>
          </p:spPr>
        </p:sp>
        <p:sp>
          <p:nvSpPr>
            <p:cNvPr id="167955" name="Line 15"/>
            <p:cNvSpPr/>
            <p:nvPr/>
          </p:nvSpPr>
          <p:spPr>
            <a:xfrm>
              <a:off x="4320" y="2035"/>
              <a:ext cx="528" cy="0"/>
            </a:xfrm>
            <a:prstGeom prst="line">
              <a:avLst/>
            </a:prstGeom>
            <a:ln w="38100" cap="flat" cmpd="sng">
              <a:solidFill>
                <a:srgbClr val="FF6600"/>
              </a:solidFill>
              <a:prstDash val="solid"/>
              <a:headEnd type="none" w="med" len="med"/>
              <a:tailEnd type="triangle" w="med" len="med"/>
            </a:ln>
          </p:spPr>
        </p:sp>
        <p:sp>
          <p:nvSpPr>
            <p:cNvPr id="167956" name="Text Box 16"/>
            <p:cNvSpPr txBox="1"/>
            <p:nvPr/>
          </p:nvSpPr>
          <p:spPr>
            <a:xfrm>
              <a:off x="4506" y="1945"/>
              <a:ext cx="336"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en-US" altLang="zh-CN" sz="2800" b="1" i="1" dirty="0">
                  <a:solidFill>
                    <a:srgbClr val="FF0000"/>
                  </a:solidFill>
                  <a:latin typeface="Times New Roman" panose="02020603050405020304" pitchFamily="18" charset="0"/>
                  <a:ea typeface="仿宋_GB2312" pitchFamily="49" charset="-122"/>
                </a:rPr>
                <a:t>x</a:t>
              </a:r>
            </a:p>
          </p:txBody>
        </p:sp>
        <p:sp>
          <p:nvSpPr>
            <p:cNvPr id="167957" name="Text Box 17"/>
            <p:cNvSpPr txBox="1"/>
            <p:nvPr/>
          </p:nvSpPr>
          <p:spPr>
            <a:xfrm>
              <a:off x="1631" y="1985"/>
              <a:ext cx="288"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rgbClr val="FF6600"/>
                  </a:solidFill>
                  <a:latin typeface="Times New Roman" panose="02020603050405020304" pitchFamily="18" charset="0"/>
                  <a:ea typeface="仿宋_GB2312" pitchFamily="49" charset="-122"/>
                </a:rPr>
                <a:t>0</a:t>
              </a:r>
            </a:p>
          </p:txBody>
        </p:sp>
      </p:grpSp>
      <mc:AlternateContent xmlns:mc="http://schemas.openxmlformats.org/markup-compatibility/2006" xmlns:a14="http://schemas.microsoft.com/office/drawing/2010/main">
        <mc:Choice Requires="a14">
          <p:sp>
            <p:nvSpPr>
              <p:cNvPr id="8" name="Object 3"/>
              <p:cNvSpPr txBox="1"/>
              <p:nvPr/>
            </p:nvSpPr>
            <p:spPr>
              <a:xfrm>
                <a:off x="811212" y="3861668"/>
                <a:ext cx="6281067"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8" name="Object 3"/>
              <p:cNvSpPr txBox="1">
                <a:spLocks noRot="1" noChangeAspect="1" noMove="1" noResize="1" noEditPoints="1" noAdjustHandles="1" noChangeArrowheads="1" noChangeShapeType="1" noTextEdit="1"/>
              </p:cNvSpPr>
              <p:nvPr/>
            </p:nvSpPr>
            <p:spPr>
              <a:xfrm>
                <a:off x="811212" y="3861668"/>
                <a:ext cx="6281067" cy="10795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3"/>
              <p:cNvSpPr txBox="1"/>
              <p:nvPr/>
            </p:nvSpPr>
            <p:spPr>
              <a:xfrm>
                <a:off x="814388" y="5229200"/>
                <a:ext cx="4693716" cy="10223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m:rPr>
                          <m:nor/>
                        </m:rPr>
                        <a:rPr lang="zh-CN" altLang="en-US" sz="2400" i="0">
                          <a:solidFill>
                            <a:srgbClr val="000000"/>
                          </a:solidFill>
                          <a:latin typeface="+mn-ea"/>
                          <a:ea typeface="+mn-ea"/>
                        </a:rPr>
                        <m:t>方向</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12" name="Object 3"/>
              <p:cNvSpPr txBox="1">
                <a:spLocks noRot="1" noChangeAspect="1" noMove="1" noResize="1" noEditPoints="1" noAdjustHandles="1" noChangeArrowheads="1" noChangeShapeType="1" noTextEdit="1"/>
              </p:cNvSpPr>
              <p:nvPr/>
            </p:nvSpPr>
            <p:spPr>
              <a:xfrm>
                <a:off x="814388" y="5229200"/>
                <a:ext cx="4693716" cy="1022350"/>
              </a:xfrm>
              <a:prstGeom prst="rect">
                <a:avLst/>
              </a:prstGeom>
              <a:blipFill>
                <a:blip r:embed="rId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 name="Picture 19"/>
          <p:cNvPicPr>
            <a:picLocks noChangeAspect="1"/>
          </p:cNvPicPr>
          <p:nvPr/>
        </p:nvPicPr>
        <p:blipFill>
          <a:blip r:embed="rId2"/>
          <a:stretch>
            <a:fillRect/>
          </a:stretch>
        </p:blipFill>
        <p:spPr>
          <a:xfrm>
            <a:off x="2195736" y="3926805"/>
            <a:ext cx="4286250" cy="2022475"/>
          </a:xfrm>
          <a:prstGeom prst="rect">
            <a:avLst/>
          </a:prstGeom>
          <a:noFill/>
          <a:ln w="9525">
            <a:noFill/>
          </a:ln>
        </p:spPr>
      </p:pic>
      <mc:AlternateContent xmlns:mc="http://schemas.openxmlformats.org/markup-compatibility/2006" xmlns:a14="http://schemas.microsoft.com/office/drawing/2010/main">
        <mc:Choice Requires="a14">
          <p:sp>
            <p:nvSpPr>
              <p:cNvPr id="168966" name="Object 3"/>
              <p:cNvSpPr txBox="1"/>
              <p:nvPr/>
            </p:nvSpPr>
            <p:spPr>
              <a:xfrm>
                <a:off x="814388" y="764704"/>
                <a:ext cx="4549700"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m:rPr>
                          <m:nor/>
                        </m:rPr>
                        <a:rPr lang="zh-CN" altLang="en-US" sz="2400" i="0">
                          <a:solidFill>
                            <a:srgbClr val="000000"/>
                          </a:solidFill>
                          <a:latin typeface="+mn-ea"/>
                          <a:ea typeface="+mn-ea"/>
                        </a:rPr>
                        <m:t>方向</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168966" name="Object 3"/>
              <p:cNvSpPr txBox="1">
                <a:spLocks noRot="1" noChangeAspect="1" noMove="1" noResize="1" noEditPoints="1" noAdjustHandles="1" noChangeArrowheads="1" noChangeShapeType="1" noTextEdit="1"/>
              </p:cNvSpPr>
              <p:nvPr/>
            </p:nvSpPr>
            <p:spPr>
              <a:xfrm>
                <a:off x="814388" y="764704"/>
                <a:ext cx="4549700" cy="107950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517" name="Object 3"/>
              <p:cNvSpPr txBox="1"/>
              <p:nvPr/>
            </p:nvSpPr>
            <p:spPr>
              <a:xfrm>
                <a:off x="2054225" y="1954783"/>
                <a:ext cx="2014538" cy="5556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ea typeface="+mn-ea"/>
                        </a:rPr>
                        <m:t>Δ</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oMath>
                  </m:oMathPara>
                </a14:m>
                <a:endParaRPr lang="zh-CN" altLang="en-US" sz="2200" dirty="0">
                  <a:ea typeface="+mn-ea"/>
                  <a:cs typeface="Times New Roman" panose="02020603050405020304" pitchFamily="18" charset="0"/>
                </a:endParaRPr>
              </a:p>
            </p:txBody>
          </p:sp>
        </mc:Choice>
        <mc:Fallback xmlns="">
          <p:sp>
            <p:nvSpPr>
              <p:cNvPr id="448517" name="Object 3"/>
              <p:cNvSpPr txBox="1">
                <a:spLocks noRot="1" noChangeAspect="1" noMove="1" noResize="1" noEditPoints="1" noAdjustHandles="1" noChangeArrowheads="1" noChangeShapeType="1" noTextEdit="1"/>
              </p:cNvSpPr>
              <p:nvPr/>
            </p:nvSpPr>
            <p:spPr>
              <a:xfrm>
                <a:off x="2054225" y="1954783"/>
                <a:ext cx="2014538" cy="555625"/>
              </a:xfrm>
              <a:prstGeom prst="rect">
                <a:avLst/>
              </a:prstGeom>
              <a:blipFill>
                <a:blip r:embed="rId5"/>
                <a:stretch>
                  <a:fillRect l="-181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518" name="Object 4"/>
              <p:cNvSpPr txBox="1"/>
              <p:nvPr/>
            </p:nvSpPr>
            <p:spPr>
              <a:xfrm>
                <a:off x="2062163" y="2669729"/>
                <a:ext cx="3581400" cy="9032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b="0" i="1" smtClean="0">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𝐷</m:t>
                          </m:r>
                        </m:e>
                        <m:sub>
                          <m:r>
                            <a:rPr lang="zh-CN" altLang="en-US" sz="2200" b="0" i="1">
                              <a:solidFill>
                                <a:srgbClr val="000000"/>
                              </a:solidFill>
                              <a:latin typeface="Cambria Math" panose="02040503050406030204" pitchFamily="18" charset="0"/>
                              <a:ea typeface="+mn-ea"/>
                            </a:rPr>
                            <m:t>𝑝</m:t>
                          </m:r>
                        </m:sub>
                      </m:sSub>
                      <m:sSub>
                        <m:sSubPr>
                          <m:ctrlPr>
                            <a:rPr lang="en-US" altLang="zh-CN" sz="2200" b="0" i="1" smtClean="0">
                              <a:solidFill>
                                <a:srgbClr val="000000"/>
                              </a:solidFill>
                              <a:latin typeface="Cambria Math" panose="02040503050406030204" pitchFamily="18" charset="0"/>
                              <a:ea typeface="+mn-ea"/>
                            </a:rPr>
                          </m:ctrlPr>
                        </m:sSubPr>
                        <m:e>
                          <m:d>
                            <m:dPr>
                              <m:begChr m:val=""/>
                              <m:endChr m:val="|"/>
                              <m:ctrlPr>
                                <a:rPr lang="en-US" altLang="zh-CN" sz="2200" b="0" i="1" smtClean="0">
                                  <a:solidFill>
                                    <a:srgbClr val="000000"/>
                                  </a:solidFill>
                                  <a:latin typeface="Cambria Math" panose="02040503050406030204" pitchFamily="18" charset="0"/>
                                  <a:ea typeface="+mn-ea"/>
                                </a:rPr>
                              </m:ctrlPr>
                            </m:dPr>
                            <m:e>
                              <m:f>
                                <m:fPr>
                                  <m:ctrlPr>
                                    <a:rPr lang="zh-CN" altLang="en-US" sz="2200" b="0" i="1">
                                      <a:solidFill>
                                        <a:srgbClr val="000000"/>
                                      </a:solidFill>
                                      <a:latin typeface="Cambria Math" panose="02040503050406030204" pitchFamily="18" charset="0"/>
                                    </a:rPr>
                                  </m:ctrlPr>
                                </m:fPr>
                                <m:num>
                                  <m:r>
                                    <a:rPr lang="zh-CN" altLang="en-US" sz="2200" b="0" i="1">
                                      <a:solidFill>
                                        <a:srgbClr val="000000"/>
                                      </a:solidFill>
                                      <a:latin typeface="Cambria Math" panose="02040503050406030204" pitchFamily="18" charset="0"/>
                                    </a:rPr>
                                    <m:t>𝜕</m:t>
                                  </m:r>
                                  <m:r>
                                    <m:rPr>
                                      <m:sty m:val="p"/>
                                    </m:rPr>
                                    <a:rPr lang="zh-CN" altLang="en-US" sz="2200" b="0" i="0">
                                      <a:solidFill>
                                        <a:srgbClr val="000000"/>
                                      </a:solidFill>
                                      <a:latin typeface="Cambria Math" panose="02040503050406030204" pitchFamily="18" charset="0"/>
                                    </a:rPr>
                                    <m:t>Δ</m:t>
                                  </m:r>
                                  <m:r>
                                    <a:rPr lang="zh-CN" altLang="en-US" sz="2200" b="0" i="1">
                                      <a:solidFill>
                                        <a:srgbClr val="000000"/>
                                      </a:solidFill>
                                      <a:latin typeface="Cambria Math" panose="02040503050406030204" pitchFamily="18" charset="0"/>
                                    </a:rPr>
                                    <m:t>𝑝</m:t>
                                  </m:r>
                                  <m:r>
                                    <a:rPr lang="zh-CN" altLang="en-US" sz="2200" b="0" i="1">
                                      <a:solidFill>
                                        <a:srgbClr val="000000"/>
                                      </a:solidFill>
                                      <a:latin typeface="Cambria Math" panose="02040503050406030204" pitchFamily="18" charset="0"/>
                                    </a:rPr>
                                    <m:t>(</m:t>
                                  </m:r>
                                  <m:r>
                                    <a:rPr lang="zh-CN" altLang="en-US" sz="2200" b="0" i="1">
                                      <a:solidFill>
                                        <a:srgbClr val="000000"/>
                                      </a:solidFill>
                                      <a:latin typeface="Cambria Math" panose="02040503050406030204" pitchFamily="18" charset="0"/>
                                    </a:rPr>
                                    <m:t>𝑥</m:t>
                                  </m:r>
                                  <m:r>
                                    <a:rPr lang="zh-CN" altLang="en-US" sz="2200" b="0" i="1">
                                      <a:solidFill>
                                        <a:srgbClr val="000000"/>
                                      </a:solidFill>
                                      <a:latin typeface="Cambria Math" panose="02040503050406030204" pitchFamily="18" charset="0"/>
                                    </a:rPr>
                                    <m:t>)</m:t>
                                  </m:r>
                                </m:num>
                                <m:den>
                                  <m:r>
                                    <a:rPr lang="zh-CN" altLang="en-US" sz="2200" b="0" i="1">
                                      <a:solidFill>
                                        <a:srgbClr val="000000"/>
                                      </a:solidFill>
                                      <a:latin typeface="Cambria Math" panose="02040503050406030204" pitchFamily="18" charset="0"/>
                                    </a:rPr>
                                    <m:t>𝜕</m:t>
                                  </m:r>
                                  <m:r>
                                    <a:rPr lang="zh-CN" altLang="en-US" sz="2200" b="0" i="1">
                                      <a:solidFill>
                                        <a:srgbClr val="000000"/>
                                      </a:solidFill>
                                      <a:latin typeface="Cambria Math" panose="02040503050406030204" pitchFamily="18" charset="0"/>
                                    </a:rPr>
                                    <m:t>𝑥</m:t>
                                  </m:r>
                                </m:den>
                              </m:f>
                            </m:e>
                          </m:d>
                        </m:e>
                        <m:sub>
                          <m:r>
                            <a:rPr lang="en-US" altLang="zh-CN" sz="2200" b="0" i="1" smtClean="0">
                              <a:solidFill>
                                <a:srgbClr val="000000"/>
                              </a:solidFill>
                              <a:latin typeface="Cambria Math" panose="02040503050406030204" pitchFamily="18" charset="0"/>
                              <a:ea typeface="+mn-ea"/>
                            </a:rPr>
                            <m:t>𝑥</m:t>
                          </m:r>
                          <m:r>
                            <a:rPr lang="en-US" altLang="zh-CN" sz="2200" b="0" i="1" smtClean="0">
                              <a:solidFill>
                                <a:srgbClr val="000000"/>
                              </a:solidFill>
                              <a:latin typeface="Cambria Math" panose="02040503050406030204" pitchFamily="18" charset="0"/>
                              <a:ea typeface="Cambria Math" panose="02040503050406030204" pitchFamily="18" charset="0"/>
                            </a:rPr>
                            <m:t>=0</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𝑠</m:t>
                          </m:r>
                        </m:e>
                        <m:sub>
                          <m:r>
                            <a:rPr lang="zh-CN" altLang="en-US" sz="2200" b="0" i="1">
                              <a:solidFill>
                                <a:srgbClr val="000000"/>
                              </a:solidFill>
                              <a:latin typeface="Cambria Math" panose="02040503050406030204" pitchFamily="18" charset="0"/>
                              <a:ea typeface="+mn-ea"/>
                            </a:rPr>
                            <m:t>𝑝</m:t>
                          </m:r>
                        </m:sub>
                      </m:sSub>
                      <m:r>
                        <m:rPr>
                          <m:sty m:val="p"/>
                        </m:rPr>
                        <a:rPr lang="zh-CN" altLang="en-US" sz="2200" b="0" i="0">
                          <a:solidFill>
                            <a:srgbClr val="000000"/>
                          </a:solidFill>
                          <a:latin typeface="Cambria Math" panose="02040503050406030204" pitchFamily="18" charset="0"/>
                          <a:ea typeface="+mn-ea"/>
                        </a:rPr>
                        <m:t>Δ</m:t>
                      </m:r>
                      <m:r>
                        <a:rPr lang="zh-CN" altLang="en-US" sz="2200" b="0" i="1">
                          <a:solidFill>
                            <a:srgbClr val="000000"/>
                          </a:solidFill>
                          <a:latin typeface="Cambria Math" panose="02040503050406030204" pitchFamily="18" charset="0"/>
                          <a:ea typeface="+mn-ea"/>
                        </a:rPr>
                        <m:t>𝑝</m:t>
                      </m:r>
                      <m:r>
                        <a:rPr lang="zh-CN" altLang="en-US" sz="2200" b="0" i="1">
                          <a:solidFill>
                            <a:srgbClr val="000000"/>
                          </a:solidFill>
                          <a:latin typeface="Cambria Math" panose="02040503050406030204" pitchFamily="18" charset="0"/>
                          <a:ea typeface="+mn-ea"/>
                        </a:rPr>
                        <m:t>(0)</m:t>
                      </m:r>
                    </m:oMath>
                  </m:oMathPara>
                </a14:m>
                <a:endParaRPr lang="zh-CN" altLang="en-US" sz="2200" b="0" dirty="0">
                  <a:ea typeface="+mn-ea"/>
                  <a:cs typeface="Times New Roman" panose="02020603050405020304" pitchFamily="18" charset="0"/>
                </a:endParaRPr>
              </a:p>
            </p:txBody>
          </p:sp>
        </mc:Choice>
        <mc:Fallback xmlns="">
          <p:sp>
            <p:nvSpPr>
              <p:cNvPr id="448518" name="Object 4"/>
              <p:cNvSpPr txBox="1">
                <a:spLocks noRot="1" noChangeAspect="1" noMove="1" noResize="1" noEditPoints="1" noAdjustHandles="1" noChangeArrowheads="1" noChangeShapeType="1" noTextEdit="1"/>
              </p:cNvSpPr>
              <p:nvPr/>
            </p:nvSpPr>
            <p:spPr>
              <a:xfrm>
                <a:off x="2062163" y="2669729"/>
                <a:ext cx="3581400" cy="903287"/>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6" name="Group 13"/>
          <p:cNvGrpSpPr/>
          <p:nvPr/>
        </p:nvGrpSpPr>
        <p:grpSpPr>
          <a:xfrm>
            <a:off x="4168718" y="1903983"/>
            <a:ext cx="2357437" cy="1597025"/>
            <a:chOff x="4444115" y="3173228"/>
            <a:chExt cx="2357453" cy="1596868"/>
          </a:xfrm>
        </p:grpSpPr>
        <p:sp>
          <p:nvSpPr>
            <p:cNvPr id="10" name="椭圆 12"/>
            <p:cNvSpPr/>
            <p:nvPr/>
          </p:nvSpPr>
          <p:spPr>
            <a:xfrm>
              <a:off x="4444115" y="4003408"/>
              <a:ext cx="1154120" cy="766688"/>
            </a:xfrm>
            <a:prstGeom prst="ellipse">
              <a:avLst/>
            </a:prstGeom>
            <a:solidFill>
              <a:srgbClr val="FFFF00">
                <a:alpha val="0"/>
              </a:srgbClr>
            </a:solidFill>
            <a:ln w="38100">
              <a:solidFill>
                <a:srgbClr val="FFFF0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grpSp>
          <p:nvGrpSpPr>
            <p:cNvPr id="168973" name="Group 14"/>
            <p:cNvGrpSpPr/>
            <p:nvPr/>
          </p:nvGrpSpPr>
          <p:grpSpPr>
            <a:xfrm>
              <a:off x="4500562" y="3173228"/>
              <a:ext cx="2301006" cy="612775"/>
              <a:chOff x="6071481" y="2643022"/>
              <a:chExt cx="2880717" cy="612160"/>
            </a:xfrm>
          </p:grpSpPr>
          <p:sp>
            <p:nvSpPr>
              <p:cNvPr id="12" name="Cloud Callout 11"/>
              <p:cNvSpPr/>
              <p:nvPr/>
            </p:nvSpPr>
            <p:spPr bwMode="auto">
              <a:xfrm>
                <a:off x="6072361" y="2643022"/>
                <a:ext cx="2879837" cy="612100"/>
              </a:xfrm>
              <a:prstGeom prst="cloudCallout">
                <a:avLst>
                  <a:gd name="adj1" fmla="val -14627"/>
                  <a:gd name="adj2" fmla="val 94080"/>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68975" name="TextBox 21"/>
              <p:cNvSpPr txBox="1">
                <a:spLocks noChangeAspect="1"/>
              </p:cNvSpPr>
              <p:nvPr/>
            </p:nvSpPr>
            <p:spPr>
              <a:xfrm>
                <a:off x="6245052" y="2699630"/>
                <a:ext cx="2528274"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表面复合率</a:t>
                </a:r>
                <a:endParaRPr lang="en-US" altLang="zh-CN" sz="2200" b="1" dirty="0">
                  <a:latin typeface="宋体" panose="02010600030101010101" pitchFamily="2" charset="-122"/>
                </a:endParaRPr>
              </a:p>
            </p:txBody>
          </p:sp>
        </p:grpSp>
      </p:grpSp>
      <mc:AlternateContent xmlns:mc="http://schemas.openxmlformats.org/markup-compatibility/2006" xmlns:a14="http://schemas.microsoft.com/office/drawing/2010/main">
        <mc:Choice Requires="a14">
          <p:sp>
            <p:nvSpPr>
              <p:cNvPr id="7" name="Object 3"/>
              <p:cNvSpPr txBox="1"/>
              <p:nvPr/>
            </p:nvSpPr>
            <p:spPr>
              <a:xfrm>
                <a:off x="5916364" y="2873767"/>
                <a:ext cx="2832100" cy="5556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𝑠</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表面复合速度</m:t>
                      </m:r>
                    </m:oMath>
                  </m:oMathPara>
                </a14:m>
                <a:endParaRPr lang="zh-CN" altLang="en-US" sz="2200" dirty="0">
                  <a:ea typeface="+mn-ea"/>
                  <a:cs typeface="Times New Roman" panose="02020603050405020304" pitchFamily="18" charset="0"/>
                </a:endParaRPr>
              </a:p>
            </p:txBody>
          </p:sp>
        </mc:Choice>
        <mc:Fallback xmlns="">
          <p:sp>
            <p:nvSpPr>
              <p:cNvPr id="7" name="Object 3"/>
              <p:cNvSpPr txBox="1">
                <a:spLocks noRot="1" noChangeAspect="1" noMove="1" noResize="1" noEditPoints="1" noAdjustHandles="1" noChangeArrowheads="1" noChangeShapeType="1" noTextEdit="1"/>
              </p:cNvSpPr>
              <p:nvPr/>
            </p:nvSpPr>
            <p:spPr>
              <a:xfrm>
                <a:off x="5916364" y="2873767"/>
                <a:ext cx="2832100" cy="555625"/>
              </a:xfrm>
              <a:prstGeom prst="rect">
                <a:avLst/>
              </a:prstGeom>
              <a:blipFill>
                <a:blip r:embed="rId7"/>
                <a:stretch>
                  <a:fillRect/>
                </a:stretch>
              </a:blipFill>
              <a:ln w="38100">
                <a:noFill/>
                <a:miter/>
              </a:ln>
            </p:spPr>
            <p:txBody>
              <a:bodyPr/>
              <a:lstStyle/>
              <a:p>
                <a:r>
                  <a:rPr lang="zh-CN" altLang="en-US">
                    <a:noFill/>
                  </a:rPr>
                  <a:t> </a:t>
                </a:r>
              </a:p>
            </p:txBody>
          </p:sp>
        </mc:Fallback>
      </mc:AlternateContent>
      <p:graphicFrame>
        <p:nvGraphicFramePr>
          <p:cNvPr id="168971" name="Object 15"/>
          <p:cNvGraphicFramePr>
            <a:graphicFrameLocks noChangeAspect="1"/>
          </p:cNvGraphicFramePr>
          <p:nvPr>
            <p:extLst>
              <p:ext uri="{D42A27DB-BD31-4B8C-83A1-F6EECF244321}">
                <p14:modId xmlns:p14="http://schemas.microsoft.com/office/powerpoint/2010/main" val="2174654875"/>
              </p:ext>
            </p:extLst>
          </p:nvPr>
        </p:nvGraphicFramePr>
        <p:xfrm>
          <a:off x="4114800" y="1989708"/>
          <a:ext cx="914400" cy="215900"/>
        </p:xfrm>
        <a:graphic>
          <a:graphicData uri="http://schemas.openxmlformats.org/presentationml/2006/ole">
            <mc:AlternateContent xmlns:mc="http://schemas.openxmlformats.org/markup-compatibility/2006">
              <mc:Choice xmlns:v="urn:schemas-microsoft-com:vml" Requires="v">
                <p:oleObj r:id="rId8" imgW="391160" imgH="739140" progId="Equation.3">
                  <p:embed/>
                </p:oleObj>
              </mc:Choice>
              <mc:Fallback>
                <p:oleObj r:id="rId8" imgW="391160" imgH="739140" progId="Equation.3">
                  <p:embed/>
                  <p:pic>
                    <p:nvPicPr>
                      <p:cNvPr id="0" name="图片 3709"/>
                      <p:cNvPicPr/>
                      <p:nvPr/>
                    </p:nvPicPr>
                    <p:blipFill>
                      <a:blip r:embed="rId9"/>
                      <a:stretch>
                        <a:fillRect/>
                      </a:stretch>
                    </p:blipFill>
                    <p:spPr>
                      <a:xfrm>
                        <a:off x="4114800" y="1989708"/>
                        <a:ext cx="914400" cy="21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8517"/>
                                        </p:tgtEl>
                                        <p:attrNameLst>
                                          <p:attrName>style.visibility</p:attrName>
                                        </p:attrNameLst>
                                      </p:cBhvr>
                                      <p:to>
                                        <p:strVal val="visible"/>
                                      </p:to>
                                    </p:set>
                                    <p:animEffect transition="in" filter="wipe(left)">
                                      <p:cBhvr>
                                        <p:cTn id="7" dur="500"/>
                                        <p:tgtEl>
                                          <p:spTgt spid="4485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8518"/>
                                        </p:tgtEl>
                                        <p:attrNameLst>
                                          <p:attrName>style.visibility</p:attrName>
                                        </p:attrNameLst>
                                      </p:cBhvr>
                                      <p:to>
                                        <p:strVal val="visible"/>
                                      </p:to>
                                    </p:set>
                                    <p:animEffect transition="in" filter="wipe(left)">
                                      <p:cBhvr>
                                        <p:cTn id="12" dur="500"/>
                                        <p:tgtEl>
                                          <p:spTgt spid="4485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7" grpId="0"/>
      <p:bldP spid="448518" grpId="0"/>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69987" name="Text Box 2"/>
          <p:cNvSpPr txBox="1"/>
          <p:nvPr/>
        </p:nvSpPr>
        <p:spPr>
          <a:xfrm>
            <a:off x="71438" y="428625"/>
            <a:ext cx="9001125" cy="214312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30555" lvl="0" indent="-630555" eaLnBrk="1" hangingPunct="1">
              <a:lnSpc>
                <a:spcPct val="120000"/>
              </a:lnSpc>
              <a:spcBef>
                <a:spcPct val="50000"/>
              </a:spcBef>
              <a:buNone/>
            </a:pPr>
            <a:r>
              <a:rPr lang="zh-CN" altLang="en-US" sz="2800" b="1" dirty="0">
                <a:solidFill>
                  <a:schemeClr val="tx2"/>
                </a:solidFill>
                <a:latin typeface="Times New Roman" panose="02020603050405020304" pitchFamily="18" charset="0"/>
                <a:cs typeface="Times New Roman" panose="02020603050405020304" pitchFamily="18" charset="0"/>
              </a:rPr>
              <a:t>例</a:t>
            </a:r>
            <a:r>
              <a:rPr lang="en-US" altLang="zh-CN" sz="2800" b="1" dirty="0">
                <a:solidFill>
                  <a:schemeClr val="tx2"/>
                </a:solidFill>
                <a:latin typeface="Times New Roman" panose="02020603050405020304" pitchFamily="18" charset="0"/>
                <a:cs typeface="Times New Roman" panose="02020603050405020304" pitchFamily="18" charset="0"/>
              </a:rPr>
              <a:t>4.</a:t>
            </a:r>
            <a:r>
              <a:rPr lang="zh-CN" altLang="en-US" sz="2800" b="1" dirty="0">
                <a:solidFill>
                  <a:schemeClr val="tx2"/>
                </a:solidFill>
                <a:latin typeface="Times New Roman" panose="02020603050405020304" pitchFamily="18" charset="0"/>
                <a:cs typeface="Times New Roman" panose="02020603050405020304" pitchFamily="18" charset="0"/>
              </a:rPr>
              <a:t>今有一块均匀的</a:t>
            </a:r>
            <a:r>
              <a:rPr lang="en-US" altLang="zh-CN" sz="2800" b="1" dirty="0">
                <a:solidFill>
                  <a:schemeClr val="tx2"/>
                </a:solidFill>
                <a:latin typeface="Times New Roman" panose="02020603050405020304" pitchFamily="18" charset="0"/>
                <a:cs typeface="Times New Roman" panose="02020603050405020304" pitchFamily="18" charset="0"/>
              </a:rPr>
              <a:t>n</a:t>
            </a:r>
            <a:r>
              <a:rPr lang="zh-CN" altLang="en-US" sz="2800" b="1" dirty="0">
                <a:solidFill>
                  <a:schemeClr val="tx2"/>
                </a:solidFill>
                <a:latin typeface="Times New Roman" panose="02020603050405020304" pitchFamily="18" charset="0"/>
                <a:cs typeface="Times New Roman" panose="02020603050405020304" pitchFamily="18" charset="0"/>
              </a:rPr>
              <a:t>型硅材料，用适当的频率、稳定的光照射样品的左半边（如下图），产生电子</a:t>
            </a:r>
            <a:r>
              <a:rPr lang="en-US" altLang="zh-CN" sz="2800" b="1" dirty="0">
                <a:solidFill>
                  <a:schemeClr val="tx2"/>
                </a:solidFill>
                <a:latin typeface="Times New Roman" panose="02020603050405020304" pitchFamily="18" charset="0"/>
                <a:cs typeface="Times New Roman" panose="02020603050405020304" pitchFamily="18" charset="0"/>
              </a:rPr>
              <a:t>-</a:t>
            </a:r>
            <a:r>
              <a:rPr lang="zh-CN" altLang="en-US" sz="2800" b="1" dirty="0">
                <a:solidFill>
                  <a:schemeClr val="tx2"/>
                </a:solidFill>
                <a:latin typeface="Times New Roman" panose="02020603050405020304" pitchFamily="18" charset="0"/>
                <a:cs typeface="Times New Roman" panose="02020603050405020304" pitchFamily="18" charset="0"/>
              </a:rPr>
              <a:t>空穴对，其产生率为</a:t>
            </a:r>
            <a:r>
              <a:rPr lang="en-US" altLang="zh-CN" sz="2800" b="1" i="1" dirty="0">
                <a:solidFill>
                  <a:schemeClr val="tx2"/>
                </a:solidFill>
                <a:latin typeface="Times New Roman" panose="02020603050405020304" pitchFamily="18" charset="0"/>
                <a:cs typeface="Times New Roman" panose="02020603050405020304" pitchFamily="18" charset="0"/>
              </a:rPr>
              <a:t>g</a:t>
            </a:r>
            <a:r>
              <a:rPr lang="en-US" altLang="zh-CN" sz="2800" b="1" i="1" baseline="-25000" dirty="0">
                <a:solidFill>
                  <a:schemeClr val="tx2"/>
                </a:solidFill>
                <a:latin typeface="Times New Roman" panose="02020603050405020304" pitchFamily="18" charset="0"/>
                <a:cs typeface="Times New Roman" panose="02020603050405020304" pitchFamily="18" charset="0"/>
              </a:rPr>
              <a:t>p</a:t>
            </a:r>
            <a:r>
              <a:rPr lang="zh-CN" altLang="en-US" sz="2800" b="1" dirty="0">
                <a:solidFill>
                  <a:schemeClr val="tx2"/>
                </a:solidFill>
                <a:latin typeface="Times New Roman" panose="02020603050405020304" pitchFamily="18" charset="0"/>
                <a:cs typeface="Times New Roman" panose="02020603050405020304" pitchFamily="18" charset="0"/>
              </a:rPr>
              <a:t>，求稳态时、小注入水平、样品足够长时两边的空穴浓度及分布。</a:t>
            </a:r>
            <a:endParaRPr lang="zh-CN" altLang="en-US" sz="2800" b="1" dirty="0">
              <a:solidFill>
                <a:schemeClr val="tx2"/>
              </a:solidFill>
              <a:latin typeface="Times New Roman" panose="02020603050405020304" pitchFamily="18" charset="0"/>
              <a:ea typeface="Times New Roman" panose="02020603050405020304" pitchFamily="18" charset="0"/>
            </a:endParaRPr>
          </a:p>
        </p:txBody>
      </p:sp>
      <p:grpSp>
        <p:nvGrpSpPr>
          <p:cNvPr id="169988" name="Group 16"/>
          <p:cNvGrpSpPr/>
          <p:nvPr/>
        </p:nvGrpSpPr>
        <p:grpSpPr>
          <a:xfrm>
            <a:off x="5045075" y="3786188"/>
            <a:ext cx="4170363" cy="2927350"/>
            <a:chOff x="4974032" y="3930491"/>
            <a:chExt cx="4170000" cy="2927533"/>
          </a:xfrm>
        </p:grpSpPr>
        <p:sp>
          <p:nvSpPr>
            <p:cNvPr id="169992" name="Rectangle 3"/>
            <p:cNvSpPr/>
            <p:nvPr/>
          </p:nvSpPr>
          <p:spPr>
            <a:xfrm>
              <a:off x="5050232" y="5225891"/>
              <a:ext cx="3581400" cy="1219200"/>
            </a:xfrm>
            <a:prstGeom prst="rect">
              <a:avLst/>
            </a:prstGeom>
            <a:noFill/>
            <a:ln w="1270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p:sp>
          <p:nvSpPr>
            <p:cNvPr id="169993" name="Line 4"/>
            <p:cNvSpPr/>
            <p:nvPr/>
          </p:nvSpPr>
          <p:spPr>
            <a:xfrm>
              <a:off x="6879032" y="5225891"/>
              <a:ext cx="0" cy="1219200"/>
            </a:xfrm>
            <a:prstGeom prst="line">
              <a:avLst/>
            </a:prstGeom>
            <a:ln w="28575" cap="flat" cmpd="sng">
              <a:solidFill>
                <a:schemeClr val="tx1"/>
              </a:solidFill>
              <a:prstDash val="solid"/>
              <a:headEnd type="none" w="med" len="med"/>
              <a:tailEnd type="none" w="med" len="med"/>
            </a:ln>
          </p:spPr>
        </p:sp>
        <p:sp>
          <p:nvSpPr>
            <p:cNvPr id="169994" name="Line 5"/>
            <p:cNvSpPr/>
            <p:nvPr/>
          </p:nvSpPr>
          <p:spPr>
            <a:xfrm flipH="1">
              <a:off x="5315344" y="4387691"/>
              <a:ext cx="39688" cy="2312988"/>
            </a:xfrm>
            <a:prstGeom prst="line">
              <a:avLst/>
            </a:prstGeom>
            <a:ln w="28575" cap="flat" cmpd="sng">
              <a:solidFill>
                <a:schemeClr val="tx1"/>
              </a:solidFill>
              <a:prstDash val="solid"/>
              <a:headEnd type="none" w="med" len="med"/>
              <a:tailEnd type="triangle" w="med" len="med"/>
            </a:ln>
          </p:spPr>
        </p:sp>
        <p:sp>
          <p:nvSpPr>
            <p:cNvPr id="169995" name="Line 6"/>
            <p:cNvSpPr/>
            <p:nvPr/>
          </p:nvSpPr>
          <p:spPr>
            <a:xfrm>
              <a:off x="5675707" y="4395629"/>
              <a:ext cx="0" cy="2305050"/>
            </a:xfrm>
            <a:prstGeom prst="line">
              <a:avLst/>
            </a:prstGeom>
            <a:ln w="28575" cap="flat" cmpd="sng">
              <a:solidFill>
                <a:schemeClr val="tx1"/>
              </a:solidFill>
              <a:prstDash val="solid"/>
              <a:headEnd type="none" w="med" len="med"/>
              <a:tailEnd type="triangle" w="med" len="med"/>
            </a:ln>
          </p:spPr>
        </p:sp>
        <p:sp>
          <p:nvSpPr>
            <p:cNvPr id="169996" name="Line 7"/>
            <p:cNvSpPr/>
            <p:nvPr/>
          </p:nvSpPr>
          <p:spPr>
            <a:xfrm>
              <a:off x="5964632" y="4387691"/>
              <a:ext cx="0" cy="2312988"/>
            </a:xfrm>
            <a:prstGeom prst="line">
              <a:avLst/>
            </a:prstGeom>
            <a:ln w="28575" cap="flat" cmpd="sng">
              <a:solidFill>
                <a:schemeClr val="tx1"/>
              </a:solidFill>
              <a:prstDash val="solid"/>
              <a:headEnd type="none" w="med" len="med"/>
              <a:tailEnd type="triangle" w="med" len="med"/>
            </a:ln>
          </p:spPr>
        </p:sp>
        <p:sp>
          <p:nvSpPr>
            <p:cNvPr id="169997" name="Line 8"/>
            <p:cNvSpPr/>
            <p:nvPr/>
          </p:nvSpPr>
          <p:spPr>
            <a:xfrm flipH="1">
              <a:off x="6251969" y="4387691"/>
              <a:ext cx="17463" cy="2312988"/>
            </a:xfrm>
            <a:prstGeom prst="line">
              <a:avLst/>
            </a:prstGeom>
            <a:ln w="28575" cap="flat" cmpd="sng">
              <a:solidFill>
                <a:schemeClr val="tx1"/>
              </a:solidFill>
              <a:prstDash val="solid"/>
              <a:headEnd type="none" w="med" len="med"/>
              <a:tailEnd type="triangle" w="med" len="med"/>
            </a:ln>
          </p:spPr>
        </p:sp>
        <p:sp>
          <p:nvSpPr>
            <p:cNvPr id="125966" name="Text Box 9"/>
            <p:cNvSpPr txBox="1">
              <a:spLocks noChangeArrowheads="1"/>
            </p:cNvSpPr>
            <p:nvPr/>
          </p:nvSpPr>
          <p:spPr bwMode="auto">
            <a:xfrm>
              <a:off x="5202612" y="3930491"/>
              <a:ext cx="1142901" cy="461991"/>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光 照</a:t>
              </a:r>
            </a:p>
          </p:txBody>
        </p:sp>
        <p:sp>
          <p:nvSpPr>
            <p:cNvPr id="169999" name="Line 10"/>
            <p:cNvSpPr/>
            <p:nvPr/>
          </p:nvSpPr>
          <p:spPr>
            <a:xfrm>
              <a:off x="4974032" y="6445091"/>
              <a:ext cx="3960000" cy="0"/>
            </a:xfrm>
            <a:prstGeom prst="line">
              <a:avLst/>
            </a:prstGeom>
            <a:ln w="28575" cap="flat" cmpd="sng">
              <a:solidFill>
                <a:srgbClr val="FF6600"/>
              </a:solidFill>
              <a:prstDash val="solid"/>
              <a:headEnd type="none" w="med" len="med"/>
              <a:tailEnd type="triangle" w="med" len="med"/>
            </a:ln>
          </p:spPr>
        </p:sp>
        <p:sp>
          <p:nvSpPr>
            <p:cNvPr id="170000" name="Text Box 11"/>
            <p:cNvSpPr txBox="1"/>
            <p:nvPr/>
          </p:nvSpPr>
          <p:spPr>
            <a:xfrm>
              <a:off x="8534432" y="6274909"/>
              <a:ext cx="6096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chemeClr val="tx2"/>
                  </a:solidFill>
                  <a:latin typeface="Times New Roman" panose="02020603050405020304" pitchFamily="18" charset="0"/>
                  <a:ea typeface="仿宋_GB2312" pitchFamily="49" charset="-122"/>
                </a:rPr>
                <a:t>x</a:t>
              </a:r>
            </a:p>
          </p:txBody>
        </p:sp>
        <p:sp>
          <p:nvSpPr>
            <p:cNvPr id="170001" name="Text Box 12"/>
            <p:cNvSpPr txBox="1"/>
            <p:nvPr/>
          </p:nvSpPr>
          <p:spPr>
            <a:xfrm>
              <a:off x="6590472" y="6338911"/>
              <a:ext cx="6096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chemeClr val="tx2"/>
                  </a:solidFill>
                  <a:latin typeface="Times New Roman" panose="02020603050405020304" pitchFamily="18" charset="0"/>
                  <a:ea typeface="仿宋_GB2312" pitchFamily="49" charset="-122"/>
                </a:rPr>
                <a:t>0</a:t>
              </a:r>
            </a:p>
          </p:txBody>
        </p:sp>
      </p:grpSp>
      <mc:AlternateContent xmlns:mc="http://schemas.openxmlformats.org/markup-compatibility/2006" xmlns:a14="http://schemas.microsoft.com/office/drawing/2010/main">
        <mc:Choice Requires="a14">
          <p:sp>
            <p:nvSpPr>
              <p:cNvPr id="438277" name="Object 3"/>
              <p:cNvSpPr txBox="1"/>
              <p:nvPr/>
            </p:nvSpPr>
            <p:spPr>
              <a:xfrm>
                <a:off x="846138" y="2688992"/>
                <a:ext cx="6318150"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𝑑𝑥</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𝜀</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𝜇</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𝑥</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ea typeface="+mn-ea"/>
                  <a:cs typeface="Times New Roman" panose="02020603050405020304" pitchFamily="18" charset="0"/>
                </a:endParaRPr>
              </a:p>
            </p:txBody>
          </p:sp>
        </mc:Choice>
        <mc:Fallback xmlns="">
          <p:sp>
            <p:nvSpPr>
              <p:cNvPr id="438277" name="Object 3"/>
              <p:cNvSpPr txBox="1">
                <a:spLocks noRot="1" noChangeAspect="1" noMove="1" noResize="1" noEditPoints="1" noAdjustHandles="1" noChangeArrowheads="1" noChangeShapeType="1" noTextEdit="1"/>
              </p:cNvSpPr>
              <p:nvPr/>
            </p:nvSpPr>
            <p:spPr>
              <a:xfrm>
                <a:off x="846138" y="2688992"/>
                <a:ext cx="6318150" cy="107950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846138" y="3933676"/>
                <a:ext cx="4611724"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≤0:</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846138" y="3933676"/>
                <a:ext cx="4611724" cy="1079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3"/>
              <p:cNvSpPr txBox="1"/>
              <p:nvPr/>
            </p:nvSpPr>
            <p:spPr>
              <a:xfrm>
                <a:off x="842963" y="5143500"/>
                <a:ext cx="3858322"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&gt;0:</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14" name="Object 3"/>
              <p:cNvSpPr txBox="1">
                <a:spLocks noRot="1" noChangeAspect="1" noMove="1" noResize="1" noEditPoints="1" noAdjustHandles="1" noChangeArrowheads="1" noChangeShapeType="1" noTextEdit="1"/>
              </p:cNvSpPr>
              <p:nvPr/>
            </p:nvSpPr>
            <p:spPr>
              <a:xfrm>
                <a:off x="842963" y="5143500"/>
                <a:ext cx="3858322" cy="1079500"/>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wipe(left)">
                                      <p:cBhvr>
                                        <p:cTn id="7" dur="500"/>
                                        <p:tgtEl>
                                          <p:spTgt spid="438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2" grpId="0"/>
      <p:bldP spid="1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 </a:t>
            </a:r>
            <a:r>
              <a:rPr kumimoji="1" lang="zh-CN" altLang="en-US"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连续性运动</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71011" name="Object 3"/>
              <p:cNvSpPr txBox="1"/>
              <p:nvPr/>
            </p:nvSpPr>
            <p:spPr>
              <a:xfrm>
                <a:off x="500063" y="285750"/>
                <a:ext cx="4503985" cy="10795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𝑥</m:t>
                      </m:r>
                      <m:r>
                        <a:rPr lang="zh-CN" altLang="en-US" sz="2400" i="1">
                          <a:solidFill>
                            <a:srgbClr val="000000"/>
                          </a:solidFill>
                          <a:latin typeface="Cambria Math" panose="02040503050406030204" pitchFamily="18" charset="0"/>
                          <a:ea typeface="+mn-ea"/>
                        </a:rPr>
                        <m:t>≤0:</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𝐷</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m:t>
                              </m:r>
                            </m:e>
                            <m:sup>
                              <m:r>
                                <a:rPr lang="zh-CN" altLang="en-US" sz="2400" i="1">
                                  <a:solidFill>
                                    <a:srgbClr val="000000"/>
                                  </a:solidFill>
                                  <a:latin typeface="Cambria Math" panose="02040503050406030204" pitchFamily="18" charset="0"/>
                                  <a:ea typeface="+mn-ea"/>
                                </a:rPr>
                                <m:t>2</m:t>
                              </m:r>
                            </m:sup>
                          </m:sSup>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𝑥</m:t>
                              </m:r>
                            </m:e>
                            <m:sup>
                              <m:r>
                                <a:rPr lang="zh-CN" altLang="en-US" sz="2400" i="1">
                                  <a:solidFill>
                                    <a:srgbClr val="000000"/>
                                  </a:solidFill>
                                  <a:latin typeface="Cambria Math" panose="02040503050406030204" pitchFamily="18" charset="0"/>
                                  <a:ea typeface="+mn-ea"/>
                                </a:rPr>
                                <m:t>2</m:t>
                              </m:r>
                            </m:sup>
                          </m:sSup>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𝑔</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171011" name="Object 3"/>
              <p:cNvSpPr txBox="1">
                <a:spLocks noRot="1" noChangeAspect="1" noMove="1" noResize="1" noEditPoints="1" noAdjustHandles="1" noChangeArrowheads="1" noChangeShapeType="1" noTextEdit="1"/>
              </p:cNvSpPr>
              <p:nvPr/>
            </p:nvSpPr>
            <p:spPr>
              <a:xfrm>
                <a:off x="500063" y="285750"/>
                <a:ext cx="4503985" cy="1079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012" name="Object 3"/>
              <p:cNvSpPr txBox="1"/>
              <p:nvPr/>
            </p:nvSpPr>
            <p:spPr>
              <a:xfrm>
                <a:off x="509588" y="2585402"/>
                <a:ext cx="3702372"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&gt;0:</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𝐷</m:t>
                          </m:r>
                        </m:e>
                        <m:sub>
                          <m:r>
                            <a:rPr lang="zh-CN" altLang="en-US" sz="2400" b="0" i="1">
                              <a:solidFill>
                                <a:srgbClr val="000000"/>
                              </a:solidFill>
                              <a:latin typeface="Cambria Math" panose="02040503050406030204" pitchFamily="18" charset="0"/>
                              <a:ea typeface="+mn-ea"/>
                            </a:rPr>
                            <m:t>𝑝</m:t>
                          </m:r>
                        </m:sub>
                      </m:sSub>
                      <m:f>
                        <m:fPr>
                          <m:ctrlPr>
                            <a:rPr lang="zh-CN" altLang="en-US" sz="2400" b="0" i="1">
                              <a:solidFill>
                                <a:srgbClr val="000000"/>
                              </a:solidFill>
                              <a:latin typeface="Cambria Math" panose="02040503050406030204" pitchFamily="18" charset="0"/>
                              <a:ea typeface="+mn-ea"/>
                            </a:rPr>
                          </m:ctrlPr>
                        </m:fPr>
                        <m:num>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m:t>
                              </m:r>
                            </m:e>
                            <m:sup>
                              <m:r>
                                <a:rPr lang="zh-CN" altLang="en-US" sz="2400" b="0" i="1">
                                  <a:solidFill>
                                    <a:srgbClr val="000000"/>
                                  </a:solidFill>
                                  <a:latin typeface="Cambria Math" panose="02040503050406030204" pitchFamily="18" charset="0"/>
                                  <a:ea typeface="+mn-ea"/>
                                </a:rPr>
                                <m:t>2</m:t>
                              </m:r>
                            </m:sup>
                          </m:sSup>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𝑝</m:t>
                          </m:r>
                        </m:num>
                        <m:den>
                          <m:r>
                            <a:rPr lang="zh-CN" altLang="en-US" sz="2400" b="0" i="1">
                              <a:solidFill>
                                <a:srgbClr val="000000"/>
                              </a:solidFill>
                              <a:latin typeface="Cambria Math" panose="02040503050406030204" pitchFamily="18" charset="0"/>
                              <a:ea typeface="+mn-ea"/>
                            </a:rPr>
                            <m:t>𝜕</m:t>
                          </m:r>
                          <m:sSup>
                            <m:sSupPr>
                              <m:ctrlPr>
                                <a:rPr lang="zh-CN" altLang="en-US" sz="2400" b="0" i="1">
                                  <a:solidFill>
                                    <a:srgbClr val="000000"/>
                                  </a:solidFill>
                                  <a:latin typeface="Cambria Math" panose="02040503050406030204" pitchFamily="18" charset="0"/>
                                  <a:ea typeface="+mn-ea"/>
                                </a:rPr>
                              </m:ctrlPr>
                            </m:sSupPr>
                            <m:e>
                              <m:r>
                                <a:rPr lang="zh-CN" altLang="en-US" sz="2400" b="0" i="1">
                                  <a:solidFill>
                                    <a:srgbClr val="000000"/>
                                  </a:solidFill>
                                  <a:latin typeface="Cambria Math" panose="02040503050406030204" pitchFamily="18" charset="0"/>
                                  <a:ea typeface="+mn-ea"/>
                                </a:rPr>
                                <m:t>𝑥</m:t>
                              </m:r>
                            </m:e>
                            <m:sup>
                              <m:r>
                                <a:rPr lang="zh-CN" altLang="en-US" sz="2400" b="0" i="1">
                                  <a:solidFill>
                                    <a:srgbClr val="000000"/>
                                  </a:solidFill>
                                  <a:latin typeface="Cambria Math" panose="02040503050406030204" pitchFamily="18" charset="0"/>
                                  <a:ea typeface="+mn-ea"/>
                                </a:rPr>
                                <m:t>2</m:t>
                              </m:r>
                            </m:sup>
                          </m:sSup>
                        </m:den>
                      </m:f>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𝑝</m:t>
                          </m:r>
                        </m:num>
                        <m:den>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𝜏</m:t>
                              </m:r>
                            </m:e>
                            <m:sub>
                              <m:r>
                                <a:rPr lang="zh-CN" altLang="en-US" sz="2400" b="0" i="1">
                                  <a:solidFill>
                                    <a:srgbClr val="000000"/>
                                  </a:solidFill>
                                  <a:latin typeface="Cambria Math" panose="02040503050406030204" pitchFamily="18" charset="0"/>
                                  <a:ea typeface="+mn-ea"/>
                                </a:rPr>
                                <m:t>𝑝</m:t>
                              </m:r>
                            </m:sub>
                          </m:sSub>
                        </m:den>
                      </m:f>
                      <m:r>
                        <a:rPr lang="zh-CN" altLang="en-US" sz="2400" b="0" i="1">
                          <a:solidFill>
                            <a:srgbClr val="000000"/>
                          </a:solidFill>
                          <a:latin typeface="Cambria Math" panose="02040503050406030204" pitchFamily="18" charset="0"/>
                          <a:ea typeface="+mn-ea"/>
                        </a:rPr>
                        <m:t>=0</m:t>
                      </m:r>
                    </m:oMath>
                  </m:oMathPara>
                </a14:m>
                <a:endParaRPr lang="zh-CN" altLang="en-US" sz="2400" b="0" dirty="0">
                  <a:ea typeface="+mn-ea"/>
                  <a:cs typeface="Times New Roman" panose="02020603050405020304" pitchFamily="18" charset="0"/>
                </a:endParaRPr>
              </a:p>
            </p:txBody>
          </p:sp>
        </mc:Choice>
        <mc:Fallback xmlns="">
          <p:sp>
            <p:nvSpPr>
              <p:cNvPr id="171012" name="Object 3"/>
              <p:cNvSpPr txBox="1">
                <a:spLocks noRot="1" noChangeAspect="1" noMove="1" noResize="1" noEditPoints="1" noAdjustHandles="1" noChangeArrowheads="1" noChangeShapeType="1" noTextEdit="1"/>
              </p:cNvSpPr>
              <p:nvPr/>
            </p:nvSpPr>
            <p:spPr>
              <a:xfrm>
                <a:off x="509588" y="2585402"/>
                <a:ext cx="3702372" cy="107950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象 1"/>
              <p:cNvSpPr txBox="1"/>
              <p:nvPr/>
            </p:nvSpPr>
            <p:spPr>
              <a:xfrm>
                <a:off x="1390055" y="1268760"/>
                <a:ext cx="4910137" cy="56925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smtClean="0">
                          <a:solidFill>
                            <a:srgbClr val="000000"/>
                          </a:solidFill>
                          <a:latin typeface="Cambria Math" panose="02040503050406030204" pitchFamily="18" charset="0"/>
                          <a:ea typeface="+mn-ea"/>
                        </a:rPr>
                        <m:t>𝑝</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𝑥</m:t>
                          </m:r>
                        </m:e>
                      </m:d>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r>
                        <a:rPr lang="en-US" altLang="zh-CN" sz="2200" b="1" i="1" smtClean="0">
                          <a:solidFill>
                            <a:srgbClr val="000000"/>
                          </a:solidFill>
                          <a:latin typeface="Cambria Math" panose="02040503050406030204" pitchFamily="18" charset="0"/>
                          <a:ea typeface="+mn-ea"/>
                        </a:rPr>
                        <m:t>     </m:t>
                      </m:r>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r>
                        <a:rPr lang="en-US" altLang="zh-CN" sz="2200" b="1" i="1" smtClean="0">
                          <a:solidFill>
                            <a:srgbClr val="000000"/>
                          </a:solidFill>
                          <a:latin typeface="Cambria Math" panose="02040503050406030204" pitchFamily="18" charset="0"/>
                          <a:ea typeface="+mn-ea"/>
                        </a:rPr>
                        <m:t>          </m:t>
                      </m:r>
                      <m:m>
                        <m:mPr>
                          <m:plcHide m:val="on"/>
                          <m:mcs>
                            <m:mc>
                              <m:mcPr>
                                <m:count m:val="1"/>
                                <m:mcJc m:val="center"/>
                              </m:mcPr>
                            </m:mc>
                          </m:mcs>
                          <m:ctrlPr>
                            <a:rPr lang="zh-CN" altLang="en-US" sz="2200" i="1">
                              <a:solidFill>
                                <a:srgbClr val="000000"/>
                              </a:solidFill>
                              <a:latin typeface="Cambria Math" panose="02040503050406030204" pitchFamily="18" charset="0"/>
                              <a:ea typeface="+mn-ea"/>
                            </a:rPr>
                          </m:ctrlPr>
                        </m:mPr>
                        <m:mr>
                          <m:e/>
                        </m:mr>
                      </m: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2</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sup>
                      </m:sSup>
                    </m:oMath>
                  </m:oMathPara>
                </a14:m>
                <a:endParaRPr lang="zh-CN" altLang="en-US" sz="2200" dirty="0">
                  <a:ea typeface="+mn-ea"/>
                  <a:cs typeface="Times New Roman" panose="02020603050405020304" pitchFamily="18" charset="0"/>
                </a:endParaRPr>
              </a:p>
            </p:txBody>
          </p:sp>
        </mc:Choice>
        <mc:Fallback xmlns="">
          <p:sp>
            <p:nvSpPr>
              <p:cNvPr id="3" name="对象 1"/>
              <p:cNvSpPr txBox="1">
                <a:spLocks noRot="1" noChangeAspect="1" noMove="1" noResize="1" noEditPoints="1" noAdjustHandles="1" noChangeArrowheads="1" noChangeShapeType="1" noTextEdit="1"/>
              </p:cNvSpPr>
              <p:nvPr/>
            </p:nvSpPr>
            <p:spPr>
              <a:xfrm>
                <a:off x="1390055" y="1268760"/>
                <a:ext cx="4910137" cy="569254"/>
              </a:xfrm>
              <a:prstGeom prst="rect">
                <a:avLst/>
              </a:prstGeom>
              <a:blipFill>
                <a:blip r:embed="rId5"/>
                <a:stretch>
                  <a:fillRect l="-12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702" name="Object 6"/>
              <p:cNvSpPr txBox="1"/>
              <p:nvPr/>
            </p:nvSpPr>
            <p:spPr>
              <a:xfrm>
                <a:off x="1381696" y="3654172"/>
                <a:ext cx="2830264" cy="6365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b="0" i="1">
                          <a:solidFill>
                            <a:srgbClr val="000000"/>
                          </a:solidFill>
                          <a:latin typeface="Cambria Math" panose="02040503050406030204" pitchFamily="18" charset="0"/>
                          <a:ea typeface="+mn-ea"/>
                        </a:rPr>
                        <m:t>𝑝</m:t>
                      </m:r>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𝑥</m:t>
                      </m:r>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𝑝</m:t>
                          </m:r>
                        </m:e>
                        <m:sub>
                          <m:r>
                            <a:rPr lang="zh-CN" altLang="en-US" sz="2200" b="0" i="1">
                              <a:solidFill>
                                <a:srgbClr val="000000"/>
                              </a:solidFill>
                              <a:latin typeface="Cambria Math" panose="02040503050406030204" pitchFamily="18" charset="0"/>
                              <a:ea typeface="+mn-ea"/>
                            </a:rPr>
                            <m:t>0</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𝐴</m:t>
                          </m:r>
                        </m:e>
                        <m:sub>
                          <m:r>
                            <a:rPr lang="zh-CN" altLang="en-US" sz="2200" b="0" i="1">
                              <a:solidFill>
                                <a:srgbClr val="000000"/>
                              </a:solidFill>
                              <a:latin typeface="Cambria Math" panose="02040503050406030204" pitchFamily="18" charset="0"/>
                              <a:ea typeface="+mn-ea"/>
                            </a:rPr>
                            <m:t>3</m:t>
                          </m:r>
                        </m:sub>
                      </m:sSub>
                      <m:sSup>
                        <m:sSupPr>
                          <m:ctrlPr>
                            <a:rPr lang="zh-CN" altLang="en-US" sz="2200" b="0" i="1">
                              <a:solidFill>
                                <a:srgbClr val="000000"/>
                              </a:solidFill>
                              <a:latin typeface="Cambria Math" panose="02040503050406030204" pitchFamily="18" charset="0"/>
                              <a:ea typeface="+mn-ea"/>
                            </a:rPr>
                          </m:ctrlPr>
                        </m:sSupPr>
                        <m:e>
                          <m:r>
                            <m:rPr>
                              <m:sty m:val="p"/>
                            </m:rPr>
                            <a:rPr lang="zh-CN" altLang="en-US" sz="2200" b="0" i="0">
                              <a:solidFill>
                                <a:srgbClr val="000000"/>
                              </a:solidFill>
                              <a:latin typeface="Cambria Math" panose="02040503050406030204" pitchFamily="18" charset="0"/>
                              <a:ea typeface="+mn-ea"/>
                            </a:rPr>
                            <m:t>e</m:t>
                          </m:r>
                        </m:e>
                        <m:sup>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𝑥</m:t>
                          </m:r>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𝐿</m:t>
                              </m:r>
                            </m:e>
                            <m:sub>
                              <m:r>
                                <a:rPr lang="zh-CN" altLang="en-US" sz="2200" b="0" i="1">
                                  <a:solidFill>
                                    <a:srgbClr val="000000"/>
                                  </a:solidFill>
                                  <a:latin typeface="Cambria Math" panose="02040503050406030204" pitchFamily="18" charset="0"/>
                                  <a:ea typeface="+mn-ea"/>
                                </a:rPr>
                                <m:t>𝑝</m:t>
                              </m:r>
                            </m:sub>
                          </m:sSub>
                        </m:sup>
                      </m:sSup>
                    </m:oMath>
                  </m:oMathPara>
                </a14:m>
                <a:endParaRPr lang="zh-CN" altLang="en-US" sz="2200" b="0" dirty="0">
                  <a:ea typeface="+mn-ea"/>
                  <a:cs typeface="Times New Roman" panose="02020603050405020304" pitchFamily="18" charset="0"/>
                </a:endParaRPr>
              </a:p>
            </p:txBody>
          </p:sp>
        </mc:Choice>
        <mc:Fallback xmlns="">
          <p:sp>
            <p:nvSpPr>
              <p:cNvPr id="29702" name="Object 6"/>
              <p:cNvSpPr txBox="1">
                <a:spLocks noRot="1" noChangeAspect="1" noMove="1" noResize="1" noEditPoints="1" noAdjustHandles="1" noChangeArrowheads="1" noChangeShapeType="1" noTextEdit="1"/>
              </p:cNvSpPr>
              <p:nvPr/>
            </p:nvSpPr>
            <p:spPr>
              <a:xfrm>
                <a:off x="1381696" y="3654172"/>
                <a:ext cx="2830264" cy="636587"/>
              </a:xfrm>
              <a:prstGeom prst="rect">
                <a:avLst/>
              </a:prstGeom>
              <a:blipFill>
                <a:blip r:embed="rId6"/>
                <a:stretch>
                  <a:fillRect l="-43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622" name="Object 2"/>
              <p:cNvSpPr txBox="1"/>
              <p:nvPr/>
            </p:nvSpPr>
            <p:spPr>
              <a:xfrm>
                <a:off x="1381696" y="4476996"/>
                <a:ext cx="2144713" cy="5365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0</m:t>
                          </m:r>
                        </m:e>
                        <m:sup>
                          <m:r>
                            <a:rPr lang="zh-CN" altLang="en-US" sz="2200" i="1">
                              <a:solidFill>
                                <a:srgbClr val="000000"/>
                              </a:solidFill>
                              <a:latin typeface="Cambria Math" panose="02040503050406030204" pitchFamily="18" charset="0"/>
                              <a:ea typeface="+mn-ea"/>
                            </a:rPr>
                            <m:t>+</m:t>
                          </m:r>
                        </m:sup>
                      </m:s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0</m:t>
                          </m:r>
                        </m:e>
                        <m:sup>
                          <m:r>
                            <a:rPr lang="zh-CN" altLang="en-US" sz="2200" i="1">
                              <a:solidFill>
                                <a:srgbClr val="000000"/>
                              </a:solidFill>
                              <a:latin typeface="Cambria Math" panose="02040503050406030204" pitchFamily="18" charset="0"/>
                              <a:ea typeface="+mn-ea"/>
                            </a:rPr>
                            <m:t>−</m:t>
                          </m:r>
                        </m:sup>
                      </m:sSup>
                      <m:r>
                        <a:rPr lang="zh-CN" altLang="en-US" sz="2200" i="1">
                          <a:solidFill>
                            <a:srgbClr val="000000"/>
                          </a:solidFill>
                          <a:latin typeface="Cambria Math" panose="02040503050406030204" pitchFamily="18" charset="0"/>
                          <a:ea typeface="+mn-ea"/>
                        </a:rPr>
                        <m:t>)</m:t>
                      </m:r>
                    </m:oMath>
                  </m:oMathPara>
                </a14:m>
                <a:endParaRPr lang="zh-CN" altLang="en-US" sz="2200" dirty="0">
                  <a:ea typeface="+mn-ea"/>
                  <a:cs typeface="Times New Roman" panose="02020603050405020304" pitchFamily="18" charset="0"/>
                </a:endParaRPr>
              </a:p>
            </p:txBody>
          </p:sp>
        </mc:Choice>
        <mc:Fallback xmlns="">
          <p:sp>
            <p:nvSpPr>
              <p:cNvPr id="452622" name="Object 2"/>
              <p:cNvSpPr txBox="1">
                <a:spLocks noRot="1" noChangeAspect="1" noMove="1" noResize="1" noEditPoints="1" noAdjustHandles="1" noChangeArrowheads="1" noChangeShapeType="1" noTextEdit="1"/>
              </p:cNvSpPr>
              <p:nvPr/>
            </p:nvSpPr>
            <p:spPr>
              <a:xfrm>
                <a:off x="1381696" y="4476996"/>
                <a:ext cx="2144713" cy="536575"/>
              </a:xfrm>
              <a:prstGeom prst="rect">
                <a:avLst/>
              </a:prstGeom>
              <a:blipFill>
                <a:blip r:embed="rId7"/>
                <a:stretch>
                  <a:fillRect l="-57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623" name="Object 3"/>
              <p:cNvSpPr txBox="1"/>
              <p:nvPr/>
            </p:nvSpPr>
            <p:spPr>
              <a:xfrm>
                <a:off x="5724128" y="4293096"/>
                <a:ext cx="2763838" cy="903288"/>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altLang="zh-CN" sz="2200" i="1" smtClean="0">
                              <a:solidFill>
                                <a:srgbClr val="000000"/>
                              </a:solidFill>
                              <a:latin typeface="Cambria Math" panose="02040503050406030204" pitchFamily="18" charset="0"/>
                              <a:ea typeface="+mn-ea"/>
                            </a:rPr>
                          </m:ctrlPr>
                        </m:sSubPr>
                        <m:e>
                          <m:d>
                            <m:dPr>
                              <m:ctrlPr>
                                <a:rPr lang="en-US" altLang="zh-CN" sz="2200" i="1" smtClean="0">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𝑑𝑝</m:t>
                                  </m:r>
                                </m:num>
                                <m:den>
                                  <m:r>
                                    <a:rPr lang="zh-CN" altLang="en-US" sz="2200" i="1">
                                      <a:solidFill>
                                        <a:srgbClr val="000000"/>
                                      </a:solidFill>
                                      <a:latin typeface="Cambria Math" panose="02040503050406030204" pitchFamily="18" charset="0"/>
                                    </a:rPr>
                                    <m:t>𝑑𝑥</m:t>
                                  </m:r>
                                </m:den>
                              </m:f>
                            </m:e>
                          </m:d>
                        </m:e>
                        <m:sub>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0</m:t>
                              </m:r>
                            </m:e>
                            <m:sup>
                              <m:r>
                                <a:rPr lang="zh-CN" altLang="en-US" sz="2200" i="1">
                                  <a:solidFill>
                                    <a:srgbClr val="000000"/>
                                  </a:solidFill>
                                  <a:latin typeface="Cambria Math" panose="02040503050406030204" pitchFamily="18" charset="0"/>
                                </a:rPr>
                                <m:t>−</m:t>
                              </m:r>
                            </m:sup>
                          </m:sSup>
                        </m:sub>
                      </m:sSub>
                      <m:r>
                        <a:rPr lang="zh-CN" altLang="en-US" sz="2200" i="1">
                          <a:solidFill>
                            <a:srgbClr val="000000"/>
                          </a:solidFill>
                          <a:latin typeface="Cambria Math" panose="02040503050406030204" pitchFamily="18" charset="0"/>
                          <a:ea typeface="+mn-ea"/>
                        </a:rPr>
                        <m:t>=</m:t>
                      </m:r>
                      <m:sSub>
                        <m:sSubPr>
                          <m:ctrlPr>
                            <a:rPr lang="en-US" altLang="zh-CN" sz="2200" i="1">
                              <a:solidFill>
                                <a:srgbClr val="000000"/>
                              </a:solidFill>
                              <a:latin typeface="Cambria Math" panose="02040503050406030204" pitchFamily="18" charset="0"/>
                            </a:rPr>
                          </m:ctrlPr>
                        </m:sSubPr>
                        <m:e>
                          <m:d>
                            <m:dPr>
                              <m:ctrlPr>
                                <a:rPr lang="en-US" altLang="zh-CN"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𝑑𝑝</m:t>
                                  </m:r>
                                </m:num>
                                <m:den>
                                  <m:r>
                                    <a:rPr lang="zh-CN" altLang="en-US" sz="2200" i="1">
                                      <a:solidFill>
                                        <a:srgbClr val="000000"/>
                                      </a:solidFill>
                                      <a:latin typeface="Cambria Math" panose="02040503050406030204" pitchFamily="18" charset="0"/>
                                    </a:rPr>
                                    <m:t>𝑑𝑥</m:t>
                                  </m:r>
                                </m:den>
                              </m:f>
                            </m:e>
                          </m:d>
                        </m:e>
                        <m:sub>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0</m:t>
                              </m:r>
                            </m:e>
                            <m:sup>
                              <m:r>
                                <a:rPr lang="en-US" altLang="zh-CN" sz="2200" i="1" smtClean="0">
                                  <a:solidFill>
                                    <a:srgbClr val="000000"/>
                                  </a:solidFill>
                                  <a:latin typeface="Cambria Math" panose="02040503050406030204" pitchFamily="18" charset="0"/>
                                  <a:ea typeface="Cambria Math" panose="02040503050406030204" pitchFamily="18" charset="0"/>
                                </a:rPr>
                                <m:t>+</m:t>
                              </m:r>
                            </m:sup>
                          </m:sSup>
                        </m:sub>
                      </m:sSub>
                    </m:oMath>
                  </m:oMathPara>
                </a14:m>
                <a:endParaRPr lang="zh-CN" altLang="en-US" sz="2200" dirty="0">
                  <a:ea typeface="+mn-ea"/>
                  <a:cs typeface="Times New Roman" panose="02020603050405020304" pitchFamily="18" charset="0"/>
                </a:endParaRPr>
              </a:p>
            </p:txBody>
          </p:sp>
        </mc:Choice>
        <mc:Fallback xmlns="">
          <p:sp>
            <p:nvSpPr>
              <p:cNvPr id="452623" name="Object 3"/>
              <p:cNvSpPr txBox="1">
                <a:spLocks noRot="1" noChangeAspect="1" noMove="1" noResize="1" noEditPoints="1" noAdjustHandles="1" noChangeArrowheads="1" noChangeShapeType="1" noTextEdit="1"/>
              </p:cNvSpPr>
              <p:nvPr/>
            </p:nvSpPr>
            <p:spPr>
              <a:xfrm>
                <a:off x="5724128" y="4293096"/>
                <a:ext cx="2763838" cy="903288"/>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73" name="Object 17"/>
              <p:cNvSpPr txBox="1"/>
              <p:nvPr/>
            </p:nvSpPr>
            <p:spPr>
              <a:xfrm>
                <a:off x="1415131" y="1927746"/>
                <a:ext cx="2767012" cy="5651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oMath>
                  </m:oMathPara>
                </a14:m>
                <a:endParaRPr lang="zh-CN" altLang="en-US" sz="2200" dirty="0">
                  <a:ea typeface="+mn-ea"/>
                  <a:cs typeface="Times New Roman" panose="02020603050405020304" pitchFamily="18" charset="0"/>
                </a:endParaRPr>
              </a:p>
            </p:txBody>
          </p:sp>
        </mc:Choice>
        <mc:Fallback xmlns="">
          <p:sp>
            <p:nvSpPr>
              <p:cNvPr id="62473" name="Object 17"/>
              <p:cNvSpPr txBox="1">
                <a:spLocks noRot="1" noChangeAspect="1" noMove="1" noResize="1" noEditPoints="1" noAdjustHandles="1" noChangeArrowheads="1" noChangeShapeType="1" noTextEdit="1"/>
              </p:cNvSpPr>
              <p:nvPr/>
            </p:nvSpPr>
            <p:spPr>
              <a:xfrm>
                <a:off x="1415131" y="1927746"/>
                <a:ext cx="2767012" cy="565150"/>
              </a:xfrm>
              <a:prstGeom prst="rect">
                <a:avLst/>
              </a:prstGeom>
              <a:blipFill>
                <a:blip r:embed="rId9"/>
                <a:stretch>
                  <a:fillRect l="-22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74" name="对象 5"/>
              <p:cNvSpPr txBox="1"/>
              <p:nvPr/>
            </p:nvSpPr>
            <p:spPr>
              <a:xfrm flipH="1">
                <a:off x="5796136" y="3671966"/>
                <a:ext cx="1929060" cy="5476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oMath>
                  </m:oMathPara>
                </a14:m>
                <a:endParaRPr lang="zh-CN" altLang="en-US" sz="2200" dirty="0">
                  <a:ea typeface="+mn-ea"/>
                  <a:cs typeface="Times New Roman" panose="02020603050405020304" pitchFamily="18" charset="0"/>
                </a:endParaRPr>
              </a:p>
            </p:txBody>
          </p:sp>
        </mc:Choice>
        <mc:Fallback xmlns="">
          <p:sp>
            <p:nvSpPr>
              <p:cNvPr id="62474" name="对象 5"/>
              <p:cNvSpPr txBox="1">
                <a:spLocks noRot="1" noChangeAspect="1" noMove="1" noResize="1" noEditPoints="1" noAdjustHandles="1" noChangeArrowheads="1" noChangeShapeType="1" noTextEdit="1"/>
              </p:cNvSpPr>
              <p:nvPr/>
            </p:nvSpPr>
            <p:spPr>
              <a:xfrm flipH="1">
                <a:off x="5796136" y="3671966"/>
                <a:ext cx="1929060" cy="547687"/>
              </a:xfrm>
              <a:prstGeom prst="rect">
                <a:avLst/>
              </a:prstGeom>
              <a:blipFill>
                <a:blip r:embed="rId10"/>
                <a:stretch>
                  <a:fillRect l="-633"/>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6"/>
              <p:cNvSpPr txBox="1"/>
              <p:nvPr/>
            </p:nvSpPr>
            <p:spPr>
              <a:xfrm>
                <a:off x="3979416" y="3654921"/>
                <a:ext cx="1384672" cy="6381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𝐴</m:t>
                          </m:r>
                        </m:e>
                        <m:sub>
                          <m:r>
                            <a:rPr lang="zh-CN" altLang="en-US" sz="2200" b="0" i="1">
                              <a:solidFill>
                                <a:srgbClr val="000000"/>
                              </a:solidFill>
                              <a:latin typeface="Cambria Math" panose="02040503050406030204" pitchFamily="18" charset="0"/>
                              <a:ea typeface="+mn-ea"/>
                            </a:rPr>
                            <m:t>4</m:t>
                          </m:r>
                        </m:sub>
                      </m:sSub>
                      <m:sSup>
                        <m:sSupPr>
                          <m:ctrlPr>
                            <a:rPr lang="zh-CN" altLang="en-US" sz="2200" b="0" i="1">
                              <a:solidFill>
                                <a:srgbClr val="000000"/>
                              </a:solidFill>
                              <a:latin typeface="Cambria Math" panose="02040503050406030204" pitchFamily="18" charset="0"/>
                              <a:ea typeface="+mn-ea"/>
                            </a:rPr>
                          </m:ctrlPr>
                        </m:sSupPr>
                        <m:e>
                          <m:r>
                            <m:rPr>
                              <m:sty m:val="p"/>
                            </m:rPr>
                            <a:rPr lang="zh-CN" altLang="en-US" sz="2200" b="0" i="0">
                              <a:solidFill>
                                <a:srgbClr val="000000"/>
                              </a:solidFill>
                              <a:latin typeface="Cambria Math" panose="02040503050406030204" pitchFamily="18" charset="0"/>
                              <a:ea typeface="+mn-ea"/>
                            </a:rPr>
                            <m:t>e</m:t>
                          </m:r>
                        </m:e>
                        <m:sup>
                          <m:r>
                            <a:rPr lang="zh-CN" altLang="en-US" sz="2200" b="0" i="1">
                              <a:solidFill>
                                <a:srgbClr val="000000"/>
                              </a:solidFill>
                              <a:latin typeface="Cambria Math" panose="02040503050406030204" pitchFamily="18" charset="0"/>
                              <a:ea typeface="+mn-ea"/>
                            </a:rPr>
                            <m:t>𝑥</m:t>
                          </m:r>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𝐿</m:t>
                              </m:r>
                            </m:e>
                            <m:sub>
                              <m:r>
                                <a:rPr lang="zh-CN" altLang="en-US" sz="2200" b="0" i="1">
                                  <a:solidFill>
                                    <a:srgbClr val="000000"/>
                                  </a:solidFill>
                                  <a:latin typeface="Cambria Math" panose="02040503050406030204" pitchFamily="18" charset="0"/>
                                  <a:ea typeface="+mn-ea"/>
                                </a:rPr>
                                <m:t>𝑝</m:t>
                              </m:r>
                            </m:sub>
                          </m:sSub>
                        </m:sup>
                      </m:sSup>
                    </m:oMath>
                  </m:oMathPara>
                </a14:m>
                <a:endParaRPr lang="zh-CN" altLang="en-US" sz="2200" b="0" dirty="0">
                  <a:ea typeface="+mn-ea"/>
                  <a:cs typeface="Times New Roman" panose="02020603050405020304" pitchFamily="18" charset="0"/>
                </a:endParaRPr>
              </a:p>
            </p:txBody>
          </p:sp>
        </mc:Choice>
        <mc:Fallback xmlns="">
          <p:sp>
            <p:nvSpPr>
              <p:cNvPr id="4" name="Object 6"/>
              <p:cNvSpPr txBox="1">
                <a:spLocks noRot="1" noChangeAspect="1" noMove="1" noResize="1" noEditPoints="1" noAdjustHandles="1" noChangeArrowheads="1" noChangeShapeType="1" noTextEdit="1"/>
              </p:cNvSpPr>
              <p:nvPr/>
            </p:nvSpPr>
            <p:spPr>
              <a:xfrm>
                <a:off x="3979416" y="3654921"/>
                <a:ext cx="1384672" cy="638175"/>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对象 1"/>
              <p:cNvSpPr txBox="1"/>
              <p:nvPr/>
            </p:nvSpPr>
            <p:spPr>
              <a:xfrm>
                <a:off x="3500239" y="1275859"/>
                <a:ext cx="1676077"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1</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sup>
                      </m:sSup>
                    </m:oMath>
                  </m:oMathPara>
                </a14:m>
                <a:endParaRPr lang="zh-CN" altLang="en-US" sz="2200" dirty="0">
                  <a:ea typeface="+mn-ea"/>
                  <a:cs typeface="Times New Roman" panose="02020603050405020304" pitchFamily="18" charset="0"/>
                </a:endParaRPr>
              </a:p>
            </p:txBody>
          </p:sp>
        </mc:Choice>
        <mc:Fallback xmlns="">
          <p:sp>
            <p:nvSpPr>
              <p:cNvPr id="5" name="对象 1"/>
              <p:cNvSpPr txBox="1">
                <a:spLocks noRot="1" noChangeAspect="1" noMove="1" noResize="1" noEditPoints="1" noAdjustHandles="1" noChangeArrowheads="1" noChangeShapeType="1" noTextEdit="1"/>
              </p:cNvSpPr>
              <p:nvPr/>
            </p:nvSpPr>
            <p:spPr>
              <a:xfrm>
                <a:off x="3500239" y="1275859"/>
                <a:ext cx="1676077" cy="581025"/>
              </a:xfrm>
              <a:prstGeom prst="rect">
                <a:avLst/>
              </a:prstGeom>
              <a:blipFill>
                <a:blip r:embed="rId1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1"/>
              <p:cNvSpPr txBox="1"/>
              <p:nvPr/>
            </p:nvSpPr>
            <p:spPr>
              <a:xfrm>
                <a:off x="509588" y="5373216"/>
                <a:ext cx="4589462" cy="6111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≤0:</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2</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sup>
                      </m:sSup>
                    </m:oMath>
                  </m:oMathPara>
                </a14:m>
                <a:endParaRPr lang="zh-CN" altLang="en-US" sz="2200" dirty="0">
                  <a:ea typeface="+mn-ea"/>
                  <a:cs typeface="Times New Roman" panose="02020603050405020304" pitchFamily="18" charset="0"/>
                </a:endParaRPr>
              </a:p>
            </p:txBody>
          </p:sp>
        </mc:Choice>
        <mc:Fallback xmlns="">
          <p:sp>
            <p:nvSpPr>
              <p:cNvPr id="6" name="对象 1"/>
              <p:cNvSpPr txBox="1">
                <a:spLocks noRot="1" noChangeAspect="1" noMove="1" noResize="1" noEditPoints="1" noAdjustHandles="1" noChangeArrowheads="1" noChangeShapeType="1" noTextEdit="1"/>
              </p:cNvSpPr>
              <p:nvPr/>
            </p:nvSpPr>
            <p:spPr>
              <a:xfrm>
                <a:off x="509588" y="5373216"/>
                <a:ext cx="4589462" cy="611188"/>
              </a:xfrm>
              <a:prstGeom prst="rect">
                <a:avLst/>
              </a:prstGeom>
              <a:blipFill>
                <a:blip r:embed="rId1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6"/>
              <p:cNvSpPr txBox="1"/>
              <p:nvPr/>
            </p:nvSpPr>
            <p:spPr>
              <a:xfrm>
                <a:off x="523875" y="6055841"/>
                <a:ext cx="3616077" cy="5826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&gt;0:</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3</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𝑥</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sup>
                      </m:sSup>
                    </m:oMath>
                  </m:oMathPara>
                </a14:m>
                <a:endParaRPr lang="zh-CN" altLang="en-US" sz="2200" dirty="0">
                  <a:ea typeface="+mn-ea"/>
                  <a:cs typeface="Times New Roman" panose="02020603050405020304" pitchFamily="18" charset="0"/>
                </a:endParaRPr>
              </a:p>
            </p:txBody>
          </p:sp>
        </mc:Choice>
        <mc:Fallback xmlns="">
          <p:sp>
            <p:nvSpPr>
              <p:cNvPr id="7" name="Object 6"/>
              <p:cNvSpPr txBox="1">
                <a:spLocks noRot="1" noChangeAspect="1" noMove="1" noResize="1" noEditPoints="1" noAdjustHandles="1" noChangeArrowheads="1" noChangeShapeType="1" noTextEdit="1"/>
              </p:cNvSpPr>
              <p:nvPr/>
            </p:nvSpPr>
            <p:spPr>
              <a:xfrm>
                <a:off x="523875" y="6055841"/>
                <a:ext cx="3616077" cy="582613"/>
              </a:xfrm>
              <a:prstGeom prst="rect">
                <a:avLst/>
              </a:prstGeom>
              <a:blipFill>
                <a:blip r:embed="rId1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79" name="对象 5"/>
              <p:cNvSpPr txBox="1"/>
              <p:nvPr/>
            </p:nvSpPr>
            <p:spPr>
              <a:xfrm>
                <a:off x="5715000" y="5409729"/>
                <a:ext cx="3105150" cy="550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2</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(1+</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)/2</m:t>
                      </m:r>
                    </m:oMath>
                  </m:oMathPara>
                </a14:m>
                <a:endParaRPr lang="zh-CN" altLang="en-US" sz="2200" dirty="0">
                  <a:ea typeface="+mn-ea"/>
                  <a:cs typeface="Times New Roman" panose="02020603050405020304" pitchFamily="18" charset="0"/>
                </a:endParaRPr>
              </a:p>
            </p:txBody>
          </p:sp>
        </mc:Choice>
        <mc:Fallback xmlns="">
          <p:sp>
            <p:nvSpPr>
              <p:cNvPr id="62479" name="对象 5"/>
              <p:cNvSpPr txBox="1">
                <a:spLocks noRot="1" noChangeAspect="1" noMove="1" noResize="1" noEditPoints="1" noAdjustHandles="1" noChangeArrowheads="1" noChangeShapeType="1" noTextEdit="1"/>
              </p:cNvSpPr>
              <p:nvPr/>
            </p:nvSpPr>
            <p:spPr>
              <a:xfrm>
                <a:off x="5715000" y="5409729"/>
                <a:ext cx="3105150" cy="550862"/>
              </a:xfrm>
              <a:prstGeom prst="rect">
                <a:avLst/>
              </a:prstGeom>
              <a:blipFill>
                <a:blip r:embed="rId15"/>
                <a:stretch>
                  <a:fillRect l="-196"/>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80" name="对象 5"/>
              <p:cNvSpPr txBox="1"/>
              <p:nvPr/>
            </p:nvSpPr>
            <p:spPr>
              <a:xfrm>
                <a:off x="5716588" y="6087591"/>
                <a:ext cx="2903537" cy="5508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𝐴</m:t>
                          </m:r>
                        </m:e>
                        <m:sub>
                          <m:r>
                            <a:rPr lang="zh-CN" altLang="en-US" sz="2200" i="1">
                              <a:solidFill>
                                <a:srgbClr val="000000"/>
                              </a:solidFill>
                              <a:latin typeface="Cambria Math" panose="02040503050406030204" pitchFamily="18" charset="0"/>
                              <a:ea typeface="+mn-ea"/>
                            </a:rPr>
                            <m:t>3</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(1−</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𝐿</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)/2</m:t>
                      </m:r>
                    </m:oMath>
                  </m:oMathPara>
                </a14:m>
                <a:endParaRPr lang="zh-CN" altLang="en-US" sz="2200" dirty="0">
                  <a:ea typeface="+mn-ea"/>
                  <a:cs typeface="Times New Roman" panose="02020603050405020304" pitchFamily="18" charset="0"/>
                </a:endParaRPr>
              </a:p>
            </p:txBody>
          </p:sp>
        </mc:Choice>
        <mc:Fallback xmlns="">
          <p:sp>
            <p:nvSpPr>
              <p:cNvPr id="62480" name="对象 5"/>
              <p:cNvSpPr txBox="1">
                <a:spLocks noRot="1" noChangeAspect="1" noMove="1" noResize="1" noEditPoints="1" noAdjustHandles="1" noChangeArrowheads="1" noChangeShapeType="1" noTextEdit="1"/>
              </p:cNvSpPr>
              <p:nvPr/>
            </p:nvSpPr>
            <p:spPr>
              <a:xfrm>
                <a:off x="5716588" y="6087591"/>
                <a:ext cx="2903537" cy="550863"/>
              </a:xfrm>
              <a:prstGeom prst="rect">
                <a:avLst/>
              </a:prstGeom>
              <a:blipFill>
                <a:blip r:embed="rId16"/>
                <a:stretch>
                  <a:fillRect l="-210"/>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2473"/>
                                        </p:tgtEl>
                                        <p:attrNameLst>
                                          <p:attrName>style.visibility</p:attrName>
                                        </p:attrNameLst>
                                      </p:cBhvr>
                                      <p:to>
                                        <p:strVal val="visible"/>
                                      </p:to>
                                    </p:set>
                                    <p:animEffect transition="in" filter="wipe(left)">
                                      <p:cBhvr>
                                        <p:cTn id="15" dur="500"/>
                                        <p:tgtEl>
                                          <p:spTgt spid="624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1" nodeType="clickEffect">
                                  <p:stCondLst>
                                    <p:cond delay="0"/>
                                  </p:stCondLst>
                                  <p:childTnLst>
                                    <p:animEffect transition="out" filter="wipe(left)">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702"/>
                                        </p:tgtEl>
                                        <p:attrNameLst>
                                          <p:attrName>style.visibility</p:attrName>
                                        </p:attrNameLst>
                                      </p:cBhvr>
                                      <p:to>
                                        <p:strVal val="visible"/>
                                      </p:to>
                                    </p:set>
                                    <p:animEffect transition="in" filter="wipe(left)">
                                      <p:cBhvr>
                                        <p:cTn id="30" dur="500"/>
                                        <p:tgtEl>
                                          <p:spTgt spid="2970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474"/>
                                        </p:tgtEl>
                                        <p:attrNameLst>
                                          <p:attrName>style.visibility</p:attrName>
                                        </p:attrNameLst>
                                      </p:cBhvr>
                                      <p:to>
                                        <p:strVal val="visible"/>
                                      </p:to>
                                    </p:set>
                                    <p:animEffect transition="in" filter="wipe(left)">
                                      <p:cBhvr>
                                        <p:cTn id="38" dur="500"/>
                                        <p:tgtEl>
                                          <p:spTgt spid="624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52622"/>
                                        </p:tgtEl>
                                        <p:attrNameLst>
                                          <p:attrName>style.visibility</p:attrName>
                                        </p:attrNameLst>
                                      </p:cBhvr>
                                      <p:to>
                                        <p:strVal val="visible"/>
                                      </p:to>
                                    </p:set>
                                    <p:animEffect transition="in" filter="wipe(left)">
                                      <p:cBhvr>
                                        <p:cTn id="53" dur="500"/>
                                        <p:tgtEl>
                                          <p:spTgt spid="4526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2623"/>
                                        </p:tgtEl>
                                        <p:attrNameLst>
                                          <p:attrName>style.visibility</p:attrName>
                                        </p:attrNameLst>
                                      </p:cBhvr>
                                      <p:to>
                                        <p:strVal val="visible"/>
                                      </p:to>
                                    </p:set>
                                    <p:animEffect transition="in" filter="wipe(left)">
                                      <p:cBhvr>
                                        <p:cTn id="58" dur="500"/>
                                        <p:tgtEl>
                                          <p:spTgt spid="4526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2479"/>
                                        </p:tgtEl>
                                        <p:attrNameLst>
                                          <p:attrName>style.visibility</p:attrName>
                                        </p:attrNameLst>
                                      </p:cBhvr>
                                      <p:to>
                                        <p:strVal val="visible"/>
                                      </p:to>
                                    </p:set>
                                    <p:animEffect transition="in" filter="wipe(left)">
                                      <p:cBhvr>
                                        <p:cTn id="63" dur="500"/>
                                        <p:tgtEl>
                                          <p:spTgt spid="6247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2480"/>
                                        </p:tgtEl>
                                        <p:attrNameLst>
                                          <p:attrName>style.visibility</p:attrName>
                                        </p:attrNameLst>
                                      </p:cBhvr>
                                      <p:to>
                                        <p:strVal val="visible"/>
                                      </p:to>
                                    </p:set>
                                    <p:animEffect transition="in" filter="wipe(left)">
                                      <p:cBhvr>
                                        <p:cTn id="68" dur="500"/>
                                        <p:tgtEl>
                                          <p:spTgt spid="62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702" grpId="0"/>
      <p:bldP spid="452622" grpId="0"/>
      <p:bldP spid="452623" grpId="0"/>
      <p:bldP spid="62473" grpId="0"/>
      <p:bldP spid="62474" grpId="0"/>
      <p:bldP spid="4" grpId="0"/>
      <p:bldP spid="4" grpId="1"/>
      <p:bldP spid="5" grpId="0"/>
      <p:bldP spid="5" grpId="1"/>
      <p:bldP spid="6" grpId="0"/>
      <p:bldP spid="7" grpId="0"/>
      <p:bldP spid="62479" grpId="0"/>
      <p:bldP spid="624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半导体常识：两种载流子</a:t>
            </a:r>
          </a:p>
        </p:txBody>
      </p:sp>
      <p:pic>
        <p:nvPicPr>
          <p:cNvPr id="3" name="Picture 6"/>
          <p:cNvPicPr>
            <a:picLocks noChangeAspect="1"/>
          </p:cNvPicPr>
          <p:nvPr/>
        </p:nvPicPr>
        <p:blipFill>
          <a:blip r:embed="rId2"/>
          <a:stretch>
            <a:fillRect/>
          </a:stretch>
        </p:blipFill>
        <p:spPr>
          <a:xfrm>
            <a:off x="4102100" y="714375"/>
            <a:ext cx="4551363" cy="2974975"/>
          </a:xfrm>
          <a:prstGeom prst="rect">
            <a:avLst/>
          </a:prstGeom>
          <a:noFill/>
          <a:ln w="9525">
            <a:noFill/>
          </a:ln>
        </p:spPr>
      </p:pic>
      <p:sp>
        <p:nvSpPr>
          <p:cNvPr id="4" name="Oval 7"/>
          <p:cNvSpPr/>
          <p:nvPr/>
        </p:nvSpPr>
        <p:spPr>
          <a:xfrm>
            <a:off x="5626100" y="2116138"/>
            <a:ext cx="142875" cy="144462"/>
          </a:xfrm>
          <a:prstGeom prst="ellipse">
            <a:avLst/>
          </a:prstGeom>
          <a:solidFill>
            <a:srgbClr val="CC0000"/>
          </a:solidFill>
          <a:ln w="9525">
            <a:noFill/>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pic>
        <p:nvPicPr>
          <p:cNvPr id="20485" name="Picture 8"/>
          <p:cNvPicPr>
            <a:picLocks noChangeAspect="1"/>
          </p:cNvPicPr>
          <p:nvPr/>
        </p:nvPicPr>
        <p:blipFill>
          <a:blip r:embed="rId3"/>
          <a:stretch>
            <a:fillRect/>
          </a:stretch>
        </p:blipFill>
        <p:spPr>
          <a:xfrm>
            <a:off x="366713" y="606425"/>
            <a:ext cx="3600450" cy="3168650"/>
          </a:xfrm>
          <a:prstGeom prst="rect">
            <a:avLst/>
          </a:prstGeom>
          <a:noFill/>
          <a:ln w="9525">
            <a:noFill/>
          </a:ln>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AF22D8C-8B4C-4B03-BBD0-1B2C3C3B8BF1}"/>
                  </a:ext>
                </a:extLst>
              </p:cNvPr>
              <p:cNvSpPr txBox="1"/>
              <p:nvPr/>
            </p:nvSpPr>
            <p:spPr>
              <a:xfrm>
                <a:off x="352747" y="5373216"/>
                <a:ext cx="8179693" cy="954107"/>
              </a:xfrm>
              <a:prstGeom prst="rect">
                <a:avLst/>
              </a:prstGeom>
              <a:noFill/>
            </p:spPr>
            <p:txBody>
              <a:bodyPr wrap="square" rtlCol="0">
                <a:spAutoFit/>
              </a:bodyPr>
              <a:lstStyle/>
              <a:p>
                <a:pPr marL="268288" indent="-268288">
                  <a:buFont typeface="Wingdings" panose="05000000000000000000" pitchFamily="2" charset="2"/>
                  <a:buChar char="l"/>
                </a:pPr>
                <a:r>
                  <a:rPr lang="zh-CN" altLang="en-US" sz="2800" dirty="0">
                    <a:latin typeface="+mn-ea"/>
                    <a:ea typeface="+mn-ea"/>
                  </a:rPr>
                  <a:t>假想在空的</a:t>
                </a:r>
                <a14:m>
                  <m:oMath xmlns:m="http://schemas.openxmlformats.org/officeDocument/2006/math">
                    <m:sSup>
                      <m:sSupPr>
                        <m:ctrlPr>
                          <a:rPr lang="en-US" altLang="zh-CN" sz="2800" b="0" i="1" smtClean="0">
                            <a:latin typeface="Cambria Math" panose="02040503050406030204" pitchFamily="18" charset="0"/>
                            <a:ea typeface="+mn-ea"/>
                          </a:rPr>
                        </m:ctrlPr>
                      </m:sSupPr>
                      <m:e>
                        <m:r>
                          <a:rPr lang="en-US" altLang="zh-CN" sz="2800" b="0" i="1" smtClean="0">
                            <a:latin typeface="Cambria Math" panose="02040503050406030204" pitchFamily="18" charset="0"/>
                            <a:ea typeface="+mn-ea"/>
                          </a:rPr>
                          <m:t>𝑘</m:t>
                        </m:r>
                      </m:e>
                      <m:sup>
                        <m:r>
                          <a:rPr lang="en-US" altLang="zh-CN" sz="2800" b="0" i="1" smtClean="0">
                            <a:latin typeface="Cambria Math" panose="02040503050406030204" pitchFamily="18" charset="0"/>
                            <a:ea typeface="+mn-ea"/>
                          </a:rPr>
                          <m:t>′</m:t>
                        </m:r>
                      </m:sup>
                    </m:sSup>
                  </m:oMath>
                </a14:m>
                <a:r>
                  <a:rPr lang="zh-CN" altLang="en-US" sz="2800" dirty="0">
                    <a:latin typeface="+mn-ea"/>
                    <a:ea typeface="+mn-ea"/>
                  </a:rPr>
                  <a:t>态中放入一个电子，这个电子的电流等于</a:t>
                </a:r>
                <a14:m>
                  <m:oMath xmlns:m="http://schemas.openxmlformats.org/officeDocument/2006/math">
                    <m:r>
                      <a:rPr lang="zh-CN" altLang="en-US"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𝑒𝑣</m:t>
                    </m:r>
                    <m:d>
                      <m:dPr>
                        <m:ctrlPr>
                          <a:rPr lang="en-US" altLang="zh-CN" sz="2800" b="0" i="1" smtClean="0">
                            <a:latin typeface="Cambria Math" panose="02040503050406030204" pitchFamily="18" charset="0"/>
                            <a:ea typeface="+mn-ea"/>
                          </a:rPr>
                        </m:ctrlPr>
                      </m:dPr>
                      <m:e>
                        <m:sSup>
                          <m:sSupPr>
                            <m:ctrlPr>
                              <a:rPr lang="en-US" altLang="zh-CN" sz="2800" b="0" i="1" smtClean="0">
                                <a:latin typeface="Cambria Math" panose="02040503050406030204" pitchFamily="18" charset="0"/>
                                <a:ea typeface="+mn-ea"/>
                              </a:rPr>
                            </m:ctrlPr>
                          </m:sSupPr>
                          <m:e>
                            <m:r>
                              <a:rPr lang="en-US" altLang="zh-CN" sz="2800" b="0" i="1" smtClean="0">
                                <a:latin typeface="Cambria Math" panose="02040503050406030204" pitchFamily="18" charset="0"/>
                                <a:ea typeface="+mn-ea"/>
                              </a:rPr>
                              <m:t>𝑘</m:t>
                            </m:r>
                          </m:e>
                          <m:sup>
                            <m:r>
                              <a:rPr lang="en-US" altLang="zh-CN" sz="2800" b="0" i="1" smtClean="0">
                                <a:latin typeface="Cambria Math" panose="02040503050406030204" pitchFamily="18" charset="0"/>
                                <a:ea typeface="+mn-ea"/>
                              </a:rPr>
                              <m:t>′</m:t>
                            </m:r>
                          </m:sup>
                        </m:sSup>
                      </m:e>
                    </m:d>
                    <m:r>
                      <a:rPr lang="zh-CN" altLang="en-US" sz="2800" i="1">
                        <a:latin typeface="Cambria Math" panose="02040503050406030204" pitchFamily="18" charset="0"/>
                        <a:ea typeface="+mn-ea"/>
                      </a:rPr>
                      <m:t>。</m:t>
                    </m:r>
                  </m:oMath>
                </a14:m>
                <a:endParaRPr lang="zh-CN" altLang="en-US" sz="2800" dirty="0">
                  <a:latin typeface="+mn-ea"/>
                  <a:ea typeface="+mn-ea"/>
                </a:endParaRPr>
              </a:p>
            </p:txBody>
          </p:sp>
        </mc:Choice>
        <mc:Fallback xmlns="">
          <p:sp>
            <p:nvSpPr>
              <p:cNvPr id="8" name="文本框 7">
                <a:extLst>
                  <a:ext uri="{FF2B5EF4-FFF2-40B4-BE49-F238E27FC236}">
                    <a16:creationId xmlns:a16="http://schemas.microsoft.com/office/drawing/2014/main" id="{9AF22D8C-8B4C-4B03-BBD0-1B2C3C3B8BF1}"/>
                  </a:ext>
                </a:extLst>
              </p:cNvPr>
              <p:cNvSpPr txBox="1">
                <a:spLocks noRot="1" noChangeAspect="1" noMove="1" noResize="1" noEditPoints="1" noAdjustHandles="1" noChangeArrowheads="1" noChangeShapeType="1" noTextEdit="1"/>
              </p:cNvSpPr>
              <p:nvPr/>
            </p:nvSpPr>
            <p:spPr>
              <a:xfrm>
                <a:off x="352747" y="5373216"/>
                <a:ext cx="8179693" cy="954107"/>
              </a:xfrm>
              <a:prstGeom prst="rect">
                <a:avLst/>
              </a:prstGeom>
              <a:blipFill>
                <a:blip r:embed="rId4"/>
                <a:stretch>
                  <a:fillRect l="-1341" t="-7643" b="-15287"/>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3B3A52B1-D26F-4FC1-8AE4-8FB7FCB9AC04}"/>
              </a:ext>
            </a:extLst>
          </p:cNvPr>
          <p:cNvGrpSpPr/>
          <p:nvPr/>
        </p:nvGrpSpPr>
        <p:grpSpPr>
          <a:xfrm>
            <a:off x="366713" y="4044950"/>
            <a:ext cx="5933480" cy="1038939"/>
            <a:chOff x="366713" y="4044950"/>
            <a:chExt cx="5933480" cy="1038939"/>
          </a:xfrm>
        </p:grpSpPr>
        <p:sp>
          <p:nvSpPr>
            <p:cNvPr id="20488" name="Text Box 9"/>
            <p:cNvSpPr txBox="1"/>
            <p:nvPr/>
          </p:nvSpPr>
          <p:spPr>
            <a:xfrm>
              <a:off x="366713" y="4238630"/>
              <a:ext cx="593348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l"/>
              </a:pPr>
              <a:r>
                <a:rPr lang="zh-CN" altLang="en-US" sz="2800" b="1" dirty="0">
                  <a:latin typeface="Times New Roman" panose="02020603050405020304" pitchFamily="18" charset="0"/>
                </a:rPr>
                <a:t>近满带电流为                               </a:t>
              </a:r>
              <a:r>
                <a:rPr lang="en-US" altLang="zh-CN" sz="2800" b="1" dirty="0">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CB7E900-0127-44ED-A4F4-1CE62B714457}"/>
                    </a:ext>
                  </a:extLst>
                </p:cNvPr>
                <p:cNvSpPr txBox="1"/>
                <p:nvPr/>
              </p:nvSpPr>
              <p:spPr>
                <a:xfrm>
                  <a:off x="2771800" y="4044950"/>
                  <a:ext cx="2952328" cy="1038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𝑗</m:t>
                            </m:r>
                          </m:e>
                          <m:sub>
                            <m:r>
                              <a:rPr lang="zh-CN" altLang="en-US" sz="2400" i="1">
                                <a:solidFill>
                                  <a:srgbClr val="000000"/>
                                </a:solidFill>
                                <a:latin typeface="Cambria Math" panose="02040503050406030204" pitchFamily="18" charset="0"/>
                                <a:ea typeface="+mn-ea"/>
                              </a:rPr>
                              <m:t>𝑘</m:t>
                            </m:r>
                          </m:sub>
                        </m:sSub>
                        <m:r>
                          <a:rPr lang="zh-CN" altLang="en-US" sz="2400" i="1">
                            <a:solidFill>
                              <a:srgbClr val="000000"/>
                            </a:solidFill>
                            <a:latin typeface="Cambria Math" panose="02040503050406030204" pitchFamily="18" charset="0"/>
                            <a:ea typeface="+mn-ea"/>
                          </a:rPr>
                          <m:t>=−</m:t>
                        </m:r>
                        <m:r>
                          <a:rPr lang="en-US" altLang="zh-CN" sz="2400" b="0" i="1" smtClean="0">
                            <a:solidFill>
                              <a:srgbClr val="000000"/>
                            </a:solidFill>
                            <a:latin typeface="Cambria Math" panose="02040503050406030204" pitchFamily="18" charset="0"/>
                            <a:ea typeface="+mn-ea"/>
                          </a:rPr>
                          <m:t>𝑒</m:t>
                        </m:r>
                        <m:nary>
                          <m:naryPr>
                            <m:chr m:val="∑"/>
                            <m:supHide m:val="on"/>
                            <m:ctrlPr>
                              <a:rPr lang="zh-CN" altLang="en-US" sz="2400" i="1" smtClean="0">
                                <a:solidFill>
                                  <a:srgbClr val="000000"/>
                                </a:solidFill>
                                <a:latin typeface="Cambria Math" panose="02040503050406030204" pitchFamily="18" charset="0"/>
                                <a:ea typeface="+mn-ea"/>
                              </a:rPr>
                            </m:ctrlPr>
                          </m:naryPr>
                          <m:sub>
                            <m:r>
                              <a:rPr lang="zh-CN" altLang="en-US" sz="2400" i="1">
                                <a:solidFill>
                                  <a:srgbClr val="000000"/>
                                </a:solidFill>
                                <a:latin typeface="Cambria Math" panose="02040503050406030204" pitchFamily="18" charset="0"/>
                                <a:ea typeface="+mn-ea"/>
                              </a:rPr>
                              <m:t>𝑘</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sub>
                          <m:sup/>
                          <m:e>
                            <m:r>
                              <a:rPr lang="zh-CN" altLang="en-US" sz="2400" i="1">
                                <a:solidFill>
                                  <a:srgbClr val="000000"/>
                                </a:solidFill>
                                <a:latin typeface="Cambria Math" panose="02040503050406030204" pitchFamily="18" charset="0"/>
                                <a:ea typeface="+mn-ea"/>
                              </a:rPr>
                              <m:t>𝑣</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𝑘</m:t>
                                </m:r>
                              </m:e>
                            </m:d>
                          </m:e>
                        </m:nary>
                      </m:oMath>
                    </m:oMathPara>
                  </a14:m>
                  <a:endParaRPr lang="zh-CN" altLang="en-US" sz="2400" dirty="0">
                    <a:ea typeface="+mn-ea"/>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4CB7E900-0127-44ED-A4F4-1CE62B714457}"/>
                    </a:ext>
                  </a:extLst>
                </p:cNvPr>
                <p:cNvSpPr txBox="1">
                  <a:spLocks noRot="1" noChangeAspect="1" noMove="1" noResize="1" noEditPoints="1" noAdjustHandles="1" noChangeArrowheads="1" noChangeShapeType="1" noTextEdit="1"/>
                </p:cNvSpPr>
                <p:nvPr/>
              </p:nvSpPr>
              <p:spPr>
                <a:xfrm>
                  <a:off x="2771800" y="4044950"/>
                  <a:ext cx="2952328" cy="1038939"/>
                </a:xfrm>
                <a:prstGeom prst="rect">
                  <a:avLst/>
                </a:prstGeom>
                <a:blipFill>
                  <a:blip r:embed="rId5"/>
                  <a:stretch>
                    <a:fillRect/>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半导体常识：两种载流子</a:t>
            </a:r>
          </a:p>
        </p:txBody>
      </p:sp>
      <mc:AlternateContent xmlns:mc="http://schemas.openxmlformats.org/markup-compatibility/2006" xmlns:a14="http://schemas.microsoft.com/office/drawing/2010/main">
        <mc:Choice Requires="a14">
          <p:sp>
            <p:nvSpPr>
              <p:cNvPr id="3" name="Object 2"/>
              <p:cNvSpPr txBox="1"/>
              <p:nvPr/>
            </p:nvSpPr>
            <p:spPr>
              <a:xfrm>
                <a:off x="179388" y="490538"/>
                <a:ext cx="8820150" cy="121027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d>
                        <m:dPr>
                          <m:ctrlPr>
                            <a:rPr lang="zh-CN" altLang="en-US" sz="2400" i="1" smtClean="0">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1</m:t>
                          </m:r>
                        </m:e>
                      </m:d>
                      <m:r>
                        <a:rPr lang="zh-CN" altLang="en-US" sz="2400" i="1">
                          <a:solidFill>
                            <a:srgbClr val="000000"/>
                          </a:solidFill>
                          <a:latin typeface="Cambria Math" panose="02040503050406030204" pitchFamily="18" charset="0"/>
                          <a:ea typeface="+mn-ea"/>
                        </a:rPr>
                        <m:t>.</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𝑗</m:t>
                          </m:r>
                        </m:e>
                        <m:sub>
                          <m:r>
                            <a:rPr lang="zh-CN" altLang="en-US" sz="2400" i="1">
                              <a:solidFill>
                                <a:srgbClr val="000000"/>
                              </a:solidFill>
                              <a:latin typeface="Cambria Math" panose="02040503050406030204" pitchFamily="18" charset="0"/>
                              <a:ea typeface="+mn-ea"/>
                            </a:rPr>
                            <m:t>𝑘</m:t>
                          </m:r>
                        </m:sub>
                      </m:sSub>
                      <m:r>
                        <a:rPr lang="zh-CN" altLang="en-US" sz="2400" i="1">
                          <a:solidFill>
                            <a:srgbClr val="000000"/>
                          </a:solidFill>
                          <a:latin typeface="Cambria Math" panose="02040503050406030204" pitchFamily="18" charset="0"/>
                          <a:ea typeface="+mn-ea"/>
                        </a:rPr>
                        <m:t>+</m:t>
                      </m:r>
                      <m:d>
                        <m:dPr>
                          <m:begChr m:val="["/>
                          <m:endChr m:val="]"/>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m:t>
                          </m:r>
                          <m:r>
                            <a:rPr lang="en-US" altLang="zh-CN" sz="2400" b="0" i="1" smtClean="0">
                              <a:solidFill>
                                <a:srgbClr val="000000"/>
                              </a:solidFill>
                              <a:latin typeface="Cambria Math" panose="02040503050406030204" pitchFamily="18" charset="0"/>
                              <a:ea typeface="+mn-ea"/>
                            </a:rPr>
                            <m:t>𝑒</m:t>
                          </m:r>
                          <m:r>
                            <a:rPr lang="zh-CN" altLang="en-US" sz="2400" i="1">
                              <a:solidFill>
                                <a:srgbClr val="000000"/>
                              </a:solidFill>
                              <a:latin typeface="Cambria Math" panose="02040503050406030204" pitchFamily="18" charset="0"/>
                              <a:ea typeface="+mn-ea"/>
                            </a:rPr>
                            <m:t>𝑣</m:t>
                          </m:r>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e>
                      </m:d>
                      <m:r>
                        <a:rPr lang="zh-CN" altLang="en-US" sz="2400" i="1">
                          <a:solidFill>
                            <a:srgbClr val="000000"/>
                          </a:solidFill>
                          <a:latin typeface="Cambria Math" panose="02040503050406030204" pitchFamily="18" charset="0"/>
                          <a:ea typeface="+mn-ea"/>
                        </a:rPr>
                        <m:t>=−</m:t>
                      </m:r>
                      <m:r>
                        <a:rPr lang="en-US" altLang="zh-CN" sz="2400" b="0" i="1" smtClean="0">
                          <a:solidFill>
                            <a:srgbClr val="000000"/>
                          </a:solidFill>
                          <a:latin typeface="Cambria Math" panose="02040503050406030204" pitchFamily="18" charset="0"/>
                          <a:ea typeface="+mn-ea"/>
                        </a:rPr>
                        <m:t>𝑒</m:t>
                      </m:r>
                      <m:nary>
                        <m:naryPr>
                          <m:chr m:val="∑"/>
                          <m:supHide m:val="on"/>
                          <m:ctrlPr>
                            <a:rPr lang="zh-CN" altLang="en-US" sz="2400" i="1">
                              <a:solidFill>
                                <a:srgbClr val="000000"/>
                              </a:solidFill>
                              <a:latin typeface="Cambria Math" panose="02040503050406030204" pitchFamily="18" charset="0"/>
                              <a:ea typeface="+mn-ea"/>
                            </a:rPr>
                          </m:ctrlPr>
                        </m:naryPr>
                        <m:sub>
                          <m:r>
                            <a:rPr lang="zh-CN" altLang="en-US" sz="2400" i="1">
                              <a:solidFill>
                                <a:srgbClr val="000000"/>
                              </a:solidFill>
                              <a:latin typeface="Cambria Math" panose="02040503050406030204" pitchFamily="18" charset="0"/>
                              <a:ea typeface="+mn-ea"/>
                            </a:rPr>
                            <m:t>𝑘</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sub>
                        <m:sup/>
                        <m:e>
                          <m:r>
                            <a:rPr lang="zh-CN" altLang="en-US" sz="2400" i="1">
                              <a:solidFill>
                                <a:srgbClr val="000000"/>
                              </a:solidFill>
                              <a:latin typeface="Cambria Math" panose="02040503050406030204" pitchFamily="18" charset="0"/>
                              <a:ea typeface="+mn-ea"/>
                            </a:rPr>
                            <m:t>𝑣</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𝑘</m:t>
                              </m:r>
                            </m:e>
                          </m:d>
                        </m:e>
                      </m:nary>
                      <m:r>
                        <a:rPr lang="zh-CN" altLang="en-US" sz="2400" i="1">
                          <a:solidFill>
                            <a:srgbClr val="000000"/>
                          </a:solidFill>
                          <a:latin typeface="Cambria Math" panose="02040503050406030204" pitchFamily="18" charset="0"/>
                          <a:ea typeface="+mn-ea"/>
                        </a:rPr>
                        <m:t>−</m:t>
                      </m:r>
                      <m:r>
                        <a:rPr lang="en-US" altLang="zh-CN" sz="2400" b="0" i="1" smtClean="0">
                          <a:solidFill>
                            <a:srgbClr val="000000"/>
                          </a:solidFill>
                          <a:latin typeface="Cambria Math" panose="02040503050406030204" pitchFamily="18" charset="0"/>
                          <a:ea typeface="+mn-ea"/>
                        </a:rPr>
                        <m:t>𝑒</m:t>
                      </m:r>
                      <m:r>
                        <a:rPr lang="zh-CN" altLang="en-US" sz="2400" i="1">
                          <a:solidFill>
                            <a:srgbClr val="000000"/>
                          </a:solidFill>
                          <a:latin typeface="Cambria Math" panose="02040503050406030204" pitchFamily="18" charset="0"/>
                          <a:ea typeface="+mn-ea"/>
                        </a:rPr>
                        <m:t>𝑣</m:t>
                      </m:r>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r>
                        <a:rPr lang="zh-CN" altLang="en-US" sz="2400" i="1">
                          <a:solidFill>
                            <a:srgbClr val="000000"/>
                          </a:solidFill>
                          <a:latin typeface="Cambria Math" panose="02040503050406030204" pitchFamily="18" charset="0"/>
                          <a:ea typeface="+mn-ea"/>
                        </a:rPr>
                        <m:t>=−</m:t>
                      </m:r>
                      <m:r>
                        <a:rPr lang="en-US" altLang="zh-CN" sz="2400" b="0" i="1" smtClean="0">
                          <a:solidFill>
                            <a:srgbClr val="000000"/>
                          </a:solidFill>
                          <a:latin typeface="Cambria Math" panose="02040503050406030204" pitchFamily="18" charset="0"/>
                          <a:ea typeface="+mn-ea"/>
                        </a:rPr>
                        <m:t>𝑒</m:t>
                      </m:r>
                      <m:nary>
                        <m:naryPr>
                          <m:chr m:val="∑"/>
                          <m:supHide m:val="on"/>
                          <m:ctrlPr>
                            <a:rPr lang="zh-CN" altLang="en-US" sz="2400" i="1">
                              <a:solidFill>
                                <a:srgbClr val="000000"/>
                              </a:solidFill>
                              <a:latin typeface="Cambria Math" panose="02040503050406030204" pitchFamily="18" charset="0"/>
                              <a:ea typeface="+mn-ea"/>
                            </a:rPr>
                          </m:ctrlPr>
                        </m:naryPr>
                        <m:sub>
                          <m:r>
                            <a:rPr lang="zh-CN" altLang="en-US" sz="2400" i="1">
                              <a:solidFill>
                                <a:srgbClr val="000000"/>
                              </a:solidFill>
                              <a:latin typeface="Cambria Math" panose="02040503050406030204" pitchFamily="18" charset="0"/>
                              <a:ea typeface="+mn-ea"/>
                            </a:rPr>
                            <m:t>𝑘</m:t>
                          </m:r>
                        </m:sub>
                        <m:sup/>
                        <m:e>
                          <m:r>
                            <a:rPr lang="zh-CN" altLang="en-US" sz="2400" i="1">
                              <a:solidFill>
                                <a:srgbClr val="000000"/>
                              </a:solidFill>
                              <a:latin typeface="Cambria Math" panose="02040503050406030204" pitchFamily="18" charset="0"/>
                              <a:ea typeface="+mn-ea"/>
                            </a:rPr>
                            <m:t>𝑣</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𝑘</m:t>
                              </m:r>
                            </m:e>
                          </m:d>
                        </m:e>
                      </m:nary>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179388" y="490538"/>
                <a:ext cx="8820150" cy="121027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914400" y="1545481"/>
                <a:ext cx="1795463" cy="587375"/>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𝑗</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𝑣</m:t>
                      </m:r>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m:t>
                              </m:r>
                            </m:sup>
                          </m:sSup>
                        </m:e>
                      </m:d>
                    </m:oMath>
                  </m:oMathPara>
                </a14:m>
                <a:endParaRPr lang="zh-CN" altLang="en-US" dirty="0"/>
              </a:p>
            </p:txBody>
          </p:sp>
        </mc:Choice>
        <mc:Fallback xmlns="">
          <p:sp>
            <p:nvSpPr>
              <p:cNvPr id="4" name="Object 3"/>
              <p:cNvSpPr txBox="1">
                <a:spLocks noRot="1" noChangeAspect="1" noMove="1" noResize="1" noEditPoints="1" noAdjustHandles="1" noChangeArrowheads="1" noChangeShapeType="1" noTextEdit="1"/>
              </p:cNvSpPr>
              <p:nvPr/>
            </p:nvSpPr>
            <p:spPr>
              <a:xfrm>
                <a:off x="914400" y="1545481"/>
                <a:ext cx="1795463" cy="5873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4"/>
              <p:cNvSpPr txBox="1"/>
              <p:nvPr/>
            </p:nvSpPr>
            <p:spPr>
              <a:xfrm>
                <a:off x="179388" y="2347913"/>
                <a:ext cx="8820150" cy="10271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d>
                        <m:dPr>
                          <m:ctrlPr>
                            <a:rPr lang="zh-CN" altLang="en-US" sz="2400" i="1" smtClean="0">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2</m:t>
                          </m:r>
                        </m:e>
                      </m:d>
                      <m:r>
                        <a:rPr lang="zh-CN" altLang="en-US" sz="2400" i="1">
                          <a:solidFill>
                            <a:srgbClr val="000000"/>
                          </a:solidFill>
                          <a:latin typeface="Cambria Math" panose="02040503050406030204" pitchFamily="18" charset="0"/>
                          <a:ea typeface="+mn-ea"/>
                        </a:rPr>
                        <m:t>.</m:t>
                      </m:r>
                      <m:m>
                        <m:mPr>
                          <m:plcHide m:val="on"/>
                          <m:mcs>
                            <m:mc>
                              <m:mcPr>
                                <m:count m:val="1"/>
                                <m:mcJc m:val="center"/>
                              </m:mcPr>
                            </m:mc>
                          </m:mcs>
                          <m:ctrlPr>
                            <a:rPr lang="zh-CN" altLang="en-US" sz="2400" i="1">
                              <a:solidFill>
                                <a:srgbClr val="000000"/>
                              </a:solidFill>
                              <a:latin typeface="Cambria Math" panose="02040503050406030204" pitchFamily="18" charset="0"/>
                              <a:ea typeface="+mn-ea"/>
                            </a:rPr>
                          </m:ctrlPr>
                        </m:mPr>
                        <m:mr>
                          <m:e/>
                        </m:mr>
                      </m:m>
                      <m:r>
                        <a:rPr lang="zh-CN" altLang="en-US" sz="2400" i="1">
                          <a:solidFill>
                            <a:srgbClr val="000000"/>
                          </a:solidFill>
                          <a:latin typeface="Cambria Math" panose="02040503050406030204" pitchFamily="18" charset="0"/>
                          <a:ea typeface="+mn-ea"/>
                        </a:rPr>
                        <m:t>𝑎</m:t>
                      </m:r>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𝑑𝑣</m:t>
                          </m:r>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num>
                        <m:den>
                          <m:r>
                            <a:rPr lang="zh-CN" altLang="en-US" sz="2400" i="1">
                              <a:solidFill>
                                <a:srgbClr val="000000"/>
                              </a:solidFill>
                              <a:latin typeface="Cambria Math" panose="02040503050406030204" pitchFamily="18" charset="0"/>
                              <a:ea typeface="+mn-ea"/>
                            </a:rPr>
                            <m:t>𝑑𝑡</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𝐹</m:t>
                          </m:r>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en-US" altLang="zh-CN" sz="2400" b="0" i="1" smtClean="0">
                                  <a:solidFill>
                                    <a:srgbClr val="000000"/>
                                  </a:solidFill>
                                  <a:latin typeface="Cambria Math" panose="02040503050406030204" pitchFamily="18" charset="0"/>
                                  <a:ea typeface="+mn-ea"/>
                                </a:rPr>
                                <m:t>𝑛</m:t>
                              </m:r>
                            </m:sub>
                            <m:sup>
                              <m:r>
                                <a:rPr lang="zh-CN" altLang="en-US" sz="2400" i="1">
                                  <a:solidFill>
                                    <a:srgbClr val="000000"/>
                                  </a:solidFill>
                                  <a:latin typeface="Cambria Math" panose="02040503050406030204" pitchFamily="18" charset="0"/>
                                  <a:ea typeface="+mn-ea"/>
                                </a:rPr>
                                <m:t>∗</m:t>
                              </m:r>
                            </m:sup>
                          </m:sSubSup>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𝑒</m:t>
                          </m:r>
                          <m:r>
                            <a:rPr lang="zh-CN" altLang="en-US" sz="2400" i="1">
                              <a:solidFill>
                                <a:srgbClr val="000000"/>
                              </a:solidFill>
                              <a:latin typeface="Cambria Math" panose="02040503050406030204" pitchFamily="18" charset="0"/>
                              <a:ea typeface="+mn-ea"/>
                            </a:rPr>
                            <m:t>𝜀</m:t>
                          </m:r>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en-US" altLang="zh-CN" sz="2400" b="0" i="1" smtClean="0">
                                  <a:solidFill>
                                    <a:srgbClr val="000000"/>
                                  </a:solidFill>
                                  <a:latin typeface="Cambria Math" panose="02040503050406030204" pitchFamily="18" charset="0"/>
                                  <a:ea typeface="+mn-ea"/>
                                </a:rPr>
                                <m:t>𝑛</m:t>
                              </m:r>
                            </m:sub>
                            <m:sup>
                              <m:r>
                                <a:rPr lang="zh-CN" altLang="en-US" sz="2400" i="1">
                                  <a:solidFill>
                                    <a:srgbClr val="000000"/>
                                  </a:solidFill>
                                  <a:latin typeface="Cambria Math" panose="02040503050406030204" pitchFamily="18" charset="0"/>
                                  <a:ea typeface="+mn-ea"/>
                                </a:rPr>
                                <m:t>∗</m:t>
                              </m:r>
                            </m:sup>
                          </m:sSubSup>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𝑒</m:t>
                          </m:r>
                          <m:r>
                            <a:rPr lang="zh-CN" altLang="en-US" sz="2400" i="1">
                              <a:solidFill>
                                <a:srgbClr val="000000"/>
                              </a:solidFill>
                              <a:latin typeface="Cambria Math" panose="02040503050406030204" pitchFamily="18" charset="0"/>
                              <a:ea typeface="+mn-ea"/>
                            </a:rPr>
                            <m:t>𝜀</m:t>
                          </m:r>
                        </m:num>
                        <m:den>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en-US" altLang="zh-CN" sz="2400" b="0" i="1" smtClean="0">
                                  <a:solidFill>
                                    <a:srgbClr val="000000"/>
                                  </a:solidFill>
                                  <a:latin typeface="Cambria Math" panose="02040503050406030204" pitchFamily="18" charset="0"/>
                                  <a:ea typeface="+mn-ea"/>
                                </a:rPr>
                                <m:t>𝑛</m:t>
                              </m:r>
                            </m:sub>
                            <m:sup>
                              <m:r>
                                <a:rPr lang="zh-CN" altLang="en-US" sz="2400" i="1">
                                  <a:solidFill>
                                    <a:srgbClr val="000000"/>
                                  </a:solidFill>
                                  <a:latin typeface="Cambria Math" panose="02040503050406030204" pitchFamily="18" charset="0"/>
                                  <a:ea typeface="+mn-ea"/>
                                </a:rPr>
                                <m:t>∗</m:t>
                              </m:r>
                            </m:sup>
                          </m:sSubSup>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𝑒</m:t>
                          </m:r>
                          <m:r>
                            <a:rPr lang="zh-CN" altLang="en-US" sz="2400" i="1">
                              <a:solidFill>
                                <a:srgbClr val="000000"/>
                              </a:solidFill>
                              <a:latin typeface="Cambria Math" panose="02040503050406030204" pitchFamily="18" charset="0"/>
                              <a:ea typeface="+mn-ea"/>
                            </a:rPr>
                            <m:t>𝜀</m:t>
                          </m:r>
                        </m:num>
                        <m:den>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en-US" altLang="zh-CN" sz="2400" b="0" i="1" smtClean="0">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m:t>
                              </m:r>
                            </m:sup>
                          </m:sSubSup>
                          <m:d>
                            <m:dPr>
                              <m:ctrlPr>
                                <a:rPr lang="zh-CN" altLang="en-US" sz="2400" i="1">
                                  <a:solidFill>
                                    <a:srgbClr val="000000"/>
                                  </a:solidFill>
                                  <a:latin typeface="Cambria Math" panose="02040503050406030204" pitchFamily="18" charset="0"/>
                                  <a:ea typeface="+mn-ea"/>
                                </a:rPr>
                              </m:ctrlPr>
                            </m:dPr>
                            <m:e>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𝑘</m:t>
                                  </m:r>
                                </m:e>
                                <m:sup>
                                  <m:r>
                                    <a:rPr lang="zh-CN" altLang="en-US" sz="2400" i="1">
                                      <a:solidFill>
                                        <a:srgbClr val="000000"/>
                                      </a:solidFill>
                                      <a:latin typeface="Cambria Math" panose="02040503050406030204" pitchFamily="18" charset="0"/>
                                      <a:ea typeface="+mn-ea"/>
                                    </a:rPr>
                                    <m:t>′</m:t>
                                  </m:r>
                                </m:sup>
                              </m:sSup>
                            </m:e>
                          </m:d>
                        </m:den>
                      </m:f>
                    </m:oMath>
                  </m:oMathPara>
                </a14:m>
                <a:endParaRPr lang="zh-CN" altLang="en-US" sz="2400" dirty="0">
                  <a:ea typeface="+mn-ea"/>
                  <a:cs typeface="Times New Roman" panose="02020603050405020304" pitchFamily="18" charset="0"/>
                </a:endParaRPr>
              </a:p>
            </p:txBody>
          </p:sp>
        </mc:Choice>
        <mc:Fallback xmlns="">
          <p:sp>
            <p:nvSpPr>
              <p:cNvPr id="6" name="Object 4"/>
              <p:cNvSpPr txBox="1">
                <a:spLocks noRot="1" noChangeAspect="1" noMove="1" noResize="1" noEditPoints="1" noAdjustHandles="1" noChangeArrowheads="1" noChangeShapeType="1" noTextEdit="1"/>
              </p:cNvSpPr>
              <p:nvPr/>
            </p:nvSpPr>
            <p:spPr>
              <a:xfrm>
                <a:off x="179388" y="2347913"/>
                <a:ext cx="8820150" cy="1027112"/>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CC2A4406-F757-412A-9A00-8B9269C201B8}"/>
                  </a:ext>
                </a:extLst>
              </p:cNvPr>
              <p:cNvSpPr txBox="1"/>
              <p:nvPr/>
            </p:nvSpPr>
            <p:spPr>
              <a:xfrm>
                <a:off x="899592" y="3651155"/>
                <a:ext cx="8244408" cy="464101"/>
              </a:xfrm>
              <a:prstGeom prst="rect">
                <a:avLst/>
              </a:prstGeom>
              <a:noFill/>
            </p:spPr>
            <p:txBody>
              <a:bodyPr wrap="square" lIns="0" tIns="0" rIns="0" bIns="0" rtlCol="0">
                <a:spAutoFit/>
              </a:bodyPr>
              <a:lstStyle/>
              <a:p>
                <a14:m>
                  <m:oMath xmlns:m="http://schemas.openxmlformats.org/officeDocument/2006/math">
                    <m:sSubSup>
                      <m:sSubSupPr>
                        <m:ctrlPr>
                          <a:rPr lang="en-US" altLang="zh-CN" sz="2800" b="0" i="1" smtClean="0">
                            <a:latin typeface="Cambria Math" panose="02040503050406030204" pitchFamily="18" charset="0"/>
                            <a:ea typeface="+mn-ea"/>
                          </a:rPr>
                        </m:ctrlPr>
                      </m:sSubSupPr>
                      <m:e>
                        <m:r>
                          <a:rPr lang="en-US" altLang="zh-CN" sz="2800" b="0" i="1" smtClean="0">
                            <a:latin typeface="Cambria Math" panose="02040503050406030204" pitchFamily="18" charset="0"/>
                            <a:ea typeface="+mn-ea"/>
                          </a:rPr>
                          <m:t>𝑚</m:t>
                        </m:r>
                      </m:e>
                      <m:sub>
                        <m:r>
                          <a:rPr lang="en-US" altLang="zh-CN" sz="2800" b="0" i="1" smtClean="0">
                            <a:latin typeface="Cambria Math" panose="02040503050406030204" pitchFamily="18" charset="0"/>
                            <a:ea typeface="+mn-ea"/>
                          </a:rPr>
                          <m:t>𝑝</m:t>
                        </m:r>
                      </m:sub>
                      <m:sup>
                        <m:r>
                          <a:rPr lang="en-US" altLang="zh-CN" sz="2800" b="0" i="1" smtClean="0">
                            <a:latin typeface="Cambria Math" panose="02040503050406030204" pitchFamily="18" charset="0"/>
                            <a:ea typeface="+mn-ea"/>
                          </a:rPr>
                          <m:t>∗</m:t>
                        </m:r>
                      </m:sup>
                    </m:sSubSup>
                    <m:r>
                      <a:rPr lang="en-US" altLang="zh-CN" sz="2800" b="0" i="1" smtClean="0">
                        <a:latin typeface="Cambria Math" panose="02040503050406030204" pitchFamily="18" charset="0"/>
                        <a:ea typeface="+mn-ea"/>
                      </a:rPr>
                      <m:t>=</m:t>
                    </m:r>
                    <m:sSubSup>
                      <m:sSubSupPr>
                        <m:ctrlPr>
                          <a:rPr lang="en-US" altLang="zh-CN" sz="2800" b="0" i="1" smtClean="0">
                            <a:latin typeface="Cambria Math" panose="02040503050406030204" pitchFamily="18" charset="0"/>
                            <a:ea typeface="+mn-ea"/>
                          </a:rPr>
                        </m:ctrlPr>
                      </m:sSubSupPr>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mn-ea"/>
                          </a:rPr>
                          <m:t>𝑚</m:t>
                        </m:r>
                      </m:e>
                      <m:sub>
                        <m:r>
                          <a:rPr lang="en-US" altLang="zh-CN" sz="2800" b="0" i="1" smtClean="0">
                            <a:latin typeface="Cambria Math" panose="02040503050406030204" pitchFamily="18" charset="0"/>
                            <a:ea typeface="+mn-ea"/>
                          </a:rPr>
                          <m:t>𝑛</m:t>
                        </m:r>
                      </m:sub>
                      <m:sup>
                        <m:r>
                          <a:rPr lang="en-US" altLang="zh-CN" sz="2800" b="0" i="1" smtClean="0">
                            <a:latin typeface="Cambria Math" panose="02040503050406030204" pitchFamily="18" charset="0"/>
                            <a:ea typeface="+mn-ea"/>
                          </a:rPr>
                          <m:t>∗</m:t>
                        </m:r>
                      </m:sup>
                    </m:sSubSup>
                    <m:r>
                      <a:rPr lang="zh-CN" altLang="en-US" sz="2800" b="0" i="1">
                        <a:latin typeface="Cambria Math" panose="02040503050406030204" pitchFamily="18" charset="0"/>
                        <a:ea typeface="+mn-ea"/>
                      </a:rPr>
                      <m:t>，</m:t>
                    </m:r>
                  </m:oMath>
                </a14:m>
                <a:r>
                  <a:rPr lang="zh-CN" altLang="en-US" sz="2800" dirty="0">
                    <a:ea typeface="+mn-ea"/>
                    <a:cs typeface="Times New Roman" panose="02020603050405020304" pitchFamily="18" charset="0"/>
                  </a:rPr>
                  <a:t>在价带顶附近有</a:t>
                </a:r>
                <a:r>
                  <a:rPr lang="zh-CN" altLang="en-US" sz="2800" b="0" dirty="0">
                    <a:ea typeface="+mn-ea"/>
                    <a:cs typeface="Times New Roman" panose="02020603050405020304" pitchFamily="18" charset="0"/>
                  </a:rPr>
                  <a:t>：</a:t>
                </a:r>
                <a14:m>
                  <m:oMath xmlns:m="http://schemas.openxmlformats.org/officeDocument/2006/math">
                    <m:sSubSup>
                      <m:sSubSupPr>
                        <m:ctrlPr>
                          <a:rPr lang="en-US" altLang="zh-CN" sz="2800" b="0" i="1" smtClean="0">
                            <a:latin typeface="Cambria Math" panose="02040503050406030204" pitchFamily="18" charset="0"/>
                            <a:ea typeface="+mn-ea"/>
                          </a:rPr>
                        </m:ctrlPr>
                      </m:sSubSupPr>
                      <m:e>
                        <m:r>
                          <a:rPr lang="en-US" altLang="zh-CN" sz="2800" b="0" i="1" smtClean="0">
                            <a:latin typeface="Cambria Math" panose="02040503050406030204" pitchFamily="18" charset="0"/>
                            <a:ea typeface="+mn-ea"/>
                          </a:rPr>
                          <m:t>𝑚</m:t>
                        </m:r>
                      </m:e>
                      <m:sub>
                        <m:r>
                          <a:rPr lang="en-US" altLang="zh-CN" sz="2800" b="0" i="1" smtClean="0">
                            <a:latin typeface="Cambria Math" panose="02040503050406030204" pitchFamily="18" charset="0"/>
                            <a:ea typeface="+mn-ea"/>
                          </a:rPr>
                          <m:t>𝑛</m:t>
                        </m:r>
                      </m:sub>
                      <m:sup>
                        <m:r>
                          <a:rPr lang="en-US" altLang="zh-CN" sz="2800" b="0" i="1" smtClean="0">
                            <a:latin typeface="Cambria Math" panose="02040503050406030204" pitchFamily="18" charset="0"/>
                            <a:ea typeface="+mn-ea"/>
                          </a:rPr>
                          <m:t>∗</m:t>
                        </m:r>
                      </m:sup>
                    </m:sSubSup>
                    <m:r>
                      <a:rPr lang="en-US" altLang="zh-CN" sz="2800" b="0" i="1" smtClean="0">
                        <a:latin typeface="Cambria Math" panose="02040503050406030204" pitchFamily="18" charset="0"/>
                        <a:ea typeface="+mn-ea"/>
                      </a:rPr>
                      <m:t>&lt;0</m:t>
                    </m:r>
                    <m:r>
                      <a:rPr lang="zh-CN" altLang="en-US" sz="2800" b="0" i="1">
                        <a:latin typeface="Cambria Math" panose="02040503050406030204" pitchFamily="18" charset="0"/>
                        <a:ea typeface="+mn-ea"/>
                      </a:rPr>
                      <m:t>，</m:t>
                    </m:r>
                    <m:r>
                      <a:rPr lang="zh-CN" altLang="en-US" sz="2800" b="0" i="1" smtClean="0">
                        <a:latin typeface="Cambria Math" panose="02040503050406030204" pitchFamily="18" charset="0"/>
                        <a:ea typeface="+mn-ea"/>
                      </a:rPr>
                      <m:t>∴</m:t>
                    </m:r>
                    <m:sSubSup>
                      <m:sSubSupPr>
                        <m:ctrlPr>
                          <a:rPr lang="en-US" altLang="zh-CN" sz="2800" b="0" i="1" smtClean="0">
                            <a:latin typeface="Cambria Math" panose="02040503050406030204" pitchFamily="18" charset="0"/>
                            <a:ea typeface="+mn-ea"/>
                          </a:rPr>
                        </m:ctrlPr>
                      </m:sSubSupPr>
                      <m:e>
                        <m:r>
                          <a:rPr lang="en-US" altLang="zh-CN" sz="2800" b="0" i="1" smtClean="0">
                            <a:latin typeface="Cambria Math" panose="02040503050406030204" pitchFamily="18" charset="0"/>
                            <a:ea typeface="+mn-ea"/>
                          </a:rPr>
                          <m:t>𝑚</m:t>
                        </m:r>
                      </m:e>
                      <m:sub>
                        <m:r>
                          <a:rPr lang="en-US" altLang="zh-CN" sz="2800" b="0" i="1" smtClean="0">
                            <a:latin typeface="Cambria Math" panose="02040503050406030204" pitchFamily="18" charset="0"/>
                            <a:ea typeface="+mn-ea"/>
                          </a:rPr>
                          <m:t>𝑝</m:t>
                        </m:r>
                      </m:sub>
                      <m:sup>
                        <m:r>
                          <a:rPr lang="en-US" altLang="zh-CN" sz="2800" b="0" i="1" smtClean="0">
                            <a:latin typeface="Cambria Math" panose="02040503050406030204" pitchFamily="18" charset="0"/>
                            <a:ea typeface="+mn-ea"/>
                          </a:rPr>
                          <m:t>∗</m:t>
                        </m:r>
                      </m:sup>
                    </m:sSubSup>
                    <m:r>
                      <a:rPr lang="en-US" altLang="zh-CN" sz="2800" b="0" i="1" smtClean="0">
                        <a:latin typeface="Cambria Math" panose="02040503050406030204" pitchFamily="18" charset="0"/>
                        <a:ea typeface="+mn-ea"/>
                      </a:rPr>
                      <m:t>&gt;0</m:t>
                    </m:r>
                  </m:oMath>
                </a14:m>
                <a:endParaRPr lang="zh-CN" altLang="en-US" sz="2800" b="0" dirty="0">
                  <a:ea typeface="+mn-ea"/>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CC2A4406-F757-412A-9A00-8B9269C201B8}"/>
                  </a:ext>
                </a:extLst>
              </p:cNvPr>
              <p:cNvSpPr txBox="1">
                <a:spLocks noRot="1" noChangeAspect="1" noMove="1" noResize="1" noEditPoints="1" noAdjustHandles="1" noChangeArrowheads="1" noChangeShapeType="1" noTextEdit="1"/>
              </p:cNvSpPr>
              <p:nvPr/>
            </p:nvSpPr>
            <p:spPr>
              <a:xfrm>
                <a:off x="899592" y="3651155"/>
                <a:ext cx="8244408" cy="464101"/>
              </a:xfrm>
              <a:prstGeom prst="rect">
                <a:avLst/>
              </a:prstGeom>
              <a:blipFill>
                <a:blip r:embed="rId5"/>
                <a:stretch>
                  <a:fillRect t="-27632" b="-3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BE7BEA-586B-47EA-8159-54ADF018FAD8}"/>
                  </a:ext>
                </a:extLst>
              </p:cNvPr>
              <p:cNvSpPr txBox="1"/>
              <p:nvPr/>
            </p:nvSpPr>
            <p:spPr>
              <a:xfrm>
                <a:off x="127056" y="4365104"/>
                <a:ext cx="8693416" cy="2144433"/>
              </a:xfrm>
              <a:prstGeom prst="rect">
                <a:avLst/>
              </a:prstGeom>
              <a:solidFill>
                <a:srgbClr val="FFD1D1"/>
              </a:solidFill>
              <a:effectLst>
                <a:outerShdw blurRad="50800" dist="38100" dir="2700000" algn="tl" rotWithShape="0">
                  <a:prstClr val="black">
                    <a:alpha val="40000"/>
                  </a:prstClr>
                </a:outerShdw>
              </a:effectLst>
            </p:spPr>
            <p:txBody>
              <a:bodyPr wrap="square" rtlCol="0">
                <a:spAutoFit/>
              </a:bodyPr>
              <a:lstStyle/>
              <a:p>
                <a:pPr marL="1073150" indent="-1008000">
                  <a:lnSpc>
                    <a:spcPct val="125000"/>
                  </a:lnSpc>
                </a:pPr>
                <a:r>
                  <a:rPr lang="zh-CN" altLang="en-US" sz="2600" dirty="0">
                    <a:ea typeface="+mn-ea"/>
                    <a:cs typeface="Times New Roman" panose="02020603050405020304" pitchFamily="18" charset="0"/>
                  </a:rPr>
                  <a:t>结论：当满带附近有空状态时，在电场的作用下，整个能带的电流相当于：</a:t>
                </a:r>
                <a:endParaRPr lang="en-US" altLang="zh-CN" sz="2600" dirty="0">
                  <a:ea typeface="+mn-ea"/>
                  <a:cs typeface="Times New Roman" panose="02020603050405020304" pitchFamily="18" charset="0"/>
                </a:endParaRPr>
              </a:p>
              <a:p>
                <a:pPr marL="1072800">
                  <a:lnSpc>
                    <a:spcPct val="125000"/>
                  </a:lnSpc>
                </a:pPr>
                <a:r>
                  <a:rPr lang="zh-CN" altLang="en-US" sz="2600" dirty="0">
                    <a:ea typeface="+mn-ea"/>
                    <a:cs typeface="Times New Roman" panose="02020603050405020304" pitchFamily="18" charset="0"/>
                  </a:rPr>
                  <a:t>一个带</a:t>
                </a:r>
                <a:r>
                  <a:rPr lang="zh-CN" altLang="en-US" sz="2600" dirty="0">
                    <a:solidFill>
                      <a:srgbClr val="3333FF"/>
                    </a:solidFill>
                    <a:ea typeface="+mn-ea"/>
                    <a:cs typeface="Times New Roman" panose="02020603050405020304" pitchFamily="18" charset="0"/>
                  </a:rPr>
                  <a:t>正电荷</a:t>
                </a:r>
                <a14:m>
                  <m:oMath xmlns:m="http://schemas.openxmlformats.org/officeDocument/2006/math">
                    <m:r>
                      <a:rPr lang="en-US" altLang="zh-CN" sz="2600" b="1" i="1" dirty="0" smtClean="0">
                        <a:solidFill>
                          <a:srgbClr val="3333FF"/>
                        </a:solidFill>
                        <a:latin typeface="Cambria Math" panose="02040503050406030204" pitchFamily="18" charset="0"/>
                        <a:ea typeface="+mn-ea"/>
                      </a:rPr>
                      <m:t>𝒆</m:t>
                    </m:r>
                  </m:oMath>
                </a14:m>
                <a:r>
                  <a:rPr lang="zh-CN" altLang="en-US" sz="2600" dirty="0">
                    <a:ea typeface="+mn-ea"/>
                    <a:cs typeface="Times New Roman" panose="02020603050405020304" pitchFamily="18" charset="0"/>
                  </a:rPr>
                  <a:t>、具有</a:t>
                </a:r>
                <a:r>
                  <a:rPr lang="zh-CN" altLang="en-US" sz="2600" dirty="0">
                    <a:solidFill>
                      <a:srgbClr val="3333FF"/>
                    </a:solidFill>
                    <a:ea typeface="+mn-ea"/>
                    <a:cs typeface="Times New Roman" panose="02020603050405020304" pitchFamily="18" charset="0"/>
                  </a:rPr>
                  <a:t>正有效质量</a:t>
                </a:r>
                <a14:m>
                  <m:oMath xmlns:m="http://schemas.openxmlformats.org/officeDocument/2006/math">
                    <m:sSubSup>
                      <m:sSubSupPr>
                        <m:ctrlPr>
                          <a:rPr lang="en-US" altLang="zh-CN" sz="2600" i="1" smtClean="0">
                            <a:solidFill>
                              <a:srgbClr val="3333FF"/>
                            </a:solidFill>
                            <a:latin typeface="Cambria Math" panose="02040503050406030204" pitchFamily="18" charset="0"/>
                            <a:ea typeface="+mn-ea"/>
                          </a:rPr>
                        </m:ctrlPr>
                      </m:sSubSupPr>
                      <m:e>
                        <m:r>
                          <a:rPr lang="en-US" altLang="zh-CN" sz="2600" b="1" i="1" smtClean="0">
                            <a:solidFill>
                              <a:srgbClr val="3333FF"/>
                            </a:solidFill>
                            <a:latin typeface="Cambria Math" panose="02040503050406030204" pitchFamily="18" charset="0"/>
                            <a:ea typeface="+mn-ea"/>
                          </a:rPr>
                          <m:t>𝒎</m:t>
                        </m:r>
                      </m:e>
                      <m:sub>
                        <m:r>
                          <a:rPr lang="en-US" altLang="zh-CN" sz="2600" b="1" i="1" smtClean="0">
                            <a:solidFill>
                              <a:srgbClr val="3333FF"/>
                            </a:solidFill>
                            <a:latin typeface="Cambria Math" panose="02040503050406030204" pitchFamily="18" charset="0"/>
                            <a:ea typeface="+mn-ea"/>
                          </a:rPr>
                          <m:t>𝒑</m:t>
                        </m:r>
                      </m:sub>
                      <m:sup>
                        <m:r>
                          <a:rPr lang="en-US" altLang="zh-CN" sz="2600" b="1" i="1" smtClean="0">
                            <a:solidFill>
                              <a:srgbClr val="3333FF"/>
                            </a:solidFill>
                            <a:latin typeface="Cambria Math" panose="02040503050406030204" pitchFamily="18" charset="0"/>
                            <a:ea typeface="+mn-ea"/>
                          </a:rPr>
                          <m:t>∗</m:t>
                        </m:r>
                      </m:sup>
                    </m:sSubSup>
                    <m:r>
                      <a:rPr lang="zh-CN" altLang="en-US" sz="2600" i="1">
                        <a:latin typeface="Cambria Math" panose="02040503050406030204" pitchFamily="18" charset="0"/>
                        <a:ea typeface="+mn-ea"/>
                      </a:rPr>
                      <m:t>、</m:t>
                    </m:r>
                  </m:oMath>
                </a14:m>
                <a:r>
                  <a:rPr lang="zh-CN" altLang="en-US" sz="2600" dirty="0">
                    <a:solidFill>
                      <a:srgbClr val="3333FF"/>
                    </a:solidFill>
                    <a:ea typeface="+mn-ea"/>
                    <a:cs typeface="Times New Roman" panose="02020603050405020304" pitchFamily="18" charset="0"/>
                  </a:rPr>
                  <a:t>速度为</a:t>
                </a:r>
                <a14:m>
                  <m:oMath xmlns:m="http://schemas.openxmlformats.org/officeDocument/2006/math">
                    <m:r>
                      <a:rPr lang="en-US" altLang="zh-CN" sz="2600" b="1" i="1" smtClean="0">
                        <a:solidFill>
                          <a:srgbClr val="3333FF"/>
                        </a:solidFill>
                        <a:latin typeface="Cambria Math" panose="02040503050406030204" pitchFamily="18" charset="0"/>
                        <a:ea typeface="+mn-ea"/>
                      </a:rPr>
                      <m:t>𝒗</m:t>
                    </m:r>
                    <m:d>
                      <m:dPr>
                        <m:ctrlPr>
                          <a:rPr lang="en-US" altLang="zh-CN" sz="2600" i="1" smtClean="0">
                            <a:solidFill>
                              <a:srgbClr val="3333FF"/>
                            </a:solidFill>
                            <a:latin typeface="Cambria Math" panose="02040503050406030204" pitchFamily="18" charset="0"/>
                            <a:ea typeface="+mn-ea"/>
                          </a:rPr>
                        </m:ctrlPr>
                      </m:dPr>
                      <m:e>
                        <m:sSup>
                          <m:sSupPr>
                            <m:ctrlPr>
                              <a:rPr lang="en-US" altLang="zh-CN" sz="2600" i="1" smtClean="0">
                                <a:solidFill>
                                  <a:srgbClr val="3333FF"/>
                                </a:solidFill>
                                <a:latin typeface="Cambria Math" panose="02040503050406030204" pitchFamily="18" charset="0"/>
                                <a:ea typeface="+mn-ea"/>
                              </a:rPr>
                            </m:ctrlPr>
                          </m:sSupPr>
                          <m:e>
                            <m:r>
                              <a:rPr lang="en-US" altLang="zh-CN" sz="2600" b="1" i="1" smtClean="0">
                                <a:solidFill>
                                  <a:srgbClr val="3333FF"/>
                                </a:solidFill>
                                <a:latin typeface="Cambria Math" panose="02040503050406030204" pitchFamily="18" charset="0"/>
                                <a:ea typeface="+mn-ea"/>
                              </a:rPr>
                              <m:t>𝒌</m:t>
                            </m:r>
                          </m:e>
                          <m:sup>
                            <m:r>
                              <a:rPr lang="en-US" altLang="zh-CN" sz="2600" b="1" i="1" smtClean="0">
                                <a:solidFill>
                                  <a:srgbClr val="3333FF"/>
                                </a:solidFill>
                                <a:latin typeface="Cambria Math" panose="02040503050406030204" pitchFamily="18" charset="0"/>
                                <a:ea typeface="+mn-ea"/>
                              </a:rPr>
                              <m:t>′</m:t>
                            </m:r>
                          </m:sup>
                        </m:sSup>
                      </m:e>
                    </m:d>
                    <m:r>
                      <a:rPr lang="zh-CN" altLang="en-US" sz="2600" i="1">
                        <a:latin typeface="Cambria Math" panose="02040503050406030204" pitchFamily="18" charset="0"/>
                        <a:ea typeface="+mn-ea"/>
                      </a:rPr>
                      <m:t>的</m:t>
                    </m:r>
                  </m:oMath>
                </a14:m>
                <a:r>
                  <a:rPr lang="zh-CN" altLang="en-US" sz="2600" dirty="0">
                    <a:ea typeface="+mn-ea"/>
                    <a:cs typeface="Times New Roman" panose="02020603050405020304" pitchFamily="18" charset="0"/>
                  </a:rPr>
                  <a:t>粒子所产生的电流，这种粒子称为</a:t>
                </a:r>
                <a:r>
                  <a:rPr lang="zh-CN" altLang="en-US" sz="2600" dirty="0">
                    <a:solidFill>
                      <a:srgbClr val="3333FF"/>
                    </a:solidFill>
                    <a:ea typeface="+mn-ea"/>
                    <a:cs typeface="Times New Roman" panose="02020603050405020304" pitchFamily="18" charset="0"/>
                  </a:rPr>
                  <a:t>空穴</a:t>
                </a:r>
                <a:r>
                  <a:rPr lang="zh-CN" altLang="en-US" sz="2600" dirty="0">
                    <a:ea typeface="+mn-ea"/>
                    <a:cs typeface="Times New Roman" panose="02020603050405020304" pitchFamily="18" charset="0"/>
                  </a:rPr>
                  <a:t>。</a:t>
                </a:r>
              </a:p>
            </p:txBody>
          </p:sp>
        </mc:Choice>
        <mc:Fallback xmlns="">
          <p:sp>
            <p:nvSpPr>
              <p:cNvPr id="14" name="文本框 13">
                <a:extLst>
                  <a:ext uri="{FF2B5EF4-FFF2-40B4-BE49-F238E27FC236}">
                    <a16:creationId xmlns:a16="http://schemas.microsoft.com/office/drawing/2014/main" id="{68BE7BEA-586B-47EA-8159-54ADF018FAD8}"/>
                  </a:ext>
                </a:extLst>
              </p:cNvPr>
              <p:cNvSpPr txBox="1">
                <a:spLocks noRot="1" noChangeAspect="1" noMove="1" noResize="1" noEditPoints="1" noAdjustHandles="1" noChangeArrowheads="1" noChangeShapeType="1" noTextEdit="1"/>
              </p:cNvSpPr>
              <p:nvPr/>
            </p:nvSpPr>
            <p:spPr>
              <a:xfrm>
                <a:off x="127056" y="4365104"/>
                <a:ext cx="8693416" cy="2144433"/>
              </a:xfrm>
              <a:prstGeom prst="rect">
                <a:avLst/>
              </a:prstGeom>
              <a:blipFill>
                <a:blip r:embed="rId6"/>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4"/>
          <p:cNvGrpSpPr/>
          <p:nvPr/>
        </p:nvGrpSpPr>
        <p:grpSpPr>
          <a:xfrm>
            <a:off x="720725" y="642938"/>
            <a:ext cx="3233738" cy="3416300"/>
            <a:chOff x="1331913" y="765175"/>
            <a:chExt cx="3233736" cy="3416300"/>
          </a:xfrm>
        </p:grpSpPr>
        <p:pic>
          <p:nvPicPr>
            <p:cNvPr id="22541" name="Picture 6"/>
            <p:cNvPicPr>
              <a:picLocks noChangeAspect="1"/>
            </p:cNvPicPr>
            <p:nvPr/>
          </p:nvPicPr>
          <p:blipFill>
            <a:blip r:embed="rId2"/>
            <a:stretch>
              <a:fillRect/>
            </a:stretch>
          </p:blipFill>
          <p:spPr>
            <a:xfrm>
              <a:off x="1331913" y="765175"/>
              <a:ext cx="3000375" cy="3416300"/>
            </a:xfrm>
            <a:prstGeom prst="rect">
              <a:avLst/>
            </a:prstGeom>
            <a:noFill/>
            <a:ln w="9525">
              <a:noFill/>
            </a:ln>
          </p:spPr>
        </p:pic>
        <p:sp>
          <p:nvSpPr>
            <p:cNvPr id="22542" name="TextBox 10"/>
            <p:cNvSpPr txBox="1"/>
            <p:nvPr/>
          </p:nvSpPr>
          <p:spPr>
            <a:xfrm>
              <a:off x="3500430" y="1341438"/>
              <a:ext cx="1065219"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FF6600"/>
                  </a:solidFill>
                  <a:latin typeface="Times New Roman" panose="02020603050405020304" pitchFamily="18" charset="0"/>
                </a:rPr>
                <a:t>导带</a:t>
              </a:r>
            </a:p>
          </p:txBody>
        </p:sp>
        <p:sp>
          <p:nvSpPr>
            <p:cNvPr id="22543" name="TextBox 13"/>
            <p:cNvSpPr txBox="1"/>
            <p:nvPr/>
          </p:nvSpPr>
          <p:spPr>
            <a:xfrm>
              <a:off x="3613332" y="2924175"/>
              <a:ext cx="8572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FF6600"/>
                  </a:solidFill>
                  <a:latin typeface="Times New Roman" panose="02020603050405020304" pitchFamily="18" charset="0"/>
                </a:rPr>
                <a:t>价带</a:t>
              </a:r>
            </a:p>
          </p:txBody>
        </p:sp>
      </p:grpSp>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半导体常识：两种载流子</a:t>
            </a:r>
          </a:p>
        </p:txBody>
      </p:sp>
      <p:sp>
        <p:nvSpPr>
          <p:cNvPr id="4" name="TextBox 2"/>
          <p:cNvSpPr txBox="1"/>
          <p:nvPr/>
        </p:nvSpPr>
        <p:spPr>
          <a:xfrm>
            <a:off x="1277938" y="5300663"/>
            <a:ext cx="36004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rPr>
              <a:t>电子</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e</a:t>
            </a:r>
            <a:r>
              <a:rPr lang="en-US" altLang="zh-CN" sz="2800" b="1" dirty="0">
                <a:latin typeface="Times New Roman" panose="02020603050405020304" pitchFamily="18" charset="0"/>
              </a:rPr>
              <a:t>lectron/</a:t>
            </a:r>
            <a:r>
              <a:rPr lang="en-US" altLang="zh-CN" sz="2800" b="1" dirty="0">
                <a:solidFill>
                  <a:srgbClr val="FF0000"/>
                </a:solidFill>
                <a:latin typeface="Times New Roman" panose="02020603050405020304" pitchFamily="18" charset="0"/>
              </a:rPr>
              <a:t>n</a:t>
            </a:r>
            <a:r>
              <a:rPr lang="en-US" altLang="zh-CN" sz="2800" b="1" dirty="0">
                <a:latin typeface="Times New Roman" panose="02020603050405020304" pitchFamily="18" charset="0"/>
              </a:rPr>
              <a:t>egative</a:t>
            </a:r>
            <a:endParaRPr lang="zh-CN" altLang="en-US" sz="2800" b="1" dirty="0">
              <a:latin typeface="Times New Roman" panose="02020603050405020304" pitchFamily="18" charset="0"/>
            </a:endParaRPr>
          </a:p>
        </p:txBody>
      </p:sp>
      <p:sp>
        <p:nvSpPr>
          <p:cNvPr id="5" name="TextBox 3"/>
          <p:cNvSpPr txBox="1"/>
          <p:nvPr/>
        </p:nvSpPr>
        <p:spPr>
          <a:xfrm>
            <a:off x="1277938" y="4508500"/>
            <a:ext cx="315753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rPr>
              <a:t>空穴 </a:t>
            </a:r>
            <a:r>
              <a:rPr lang="en-US" altLang="zh-CN" sz="2800" b="1" dirty="0">
                <a:solidFill>
                  <a:srgbClr val="FF0000"/>
                </a:solidFill>
                <a:latin typeface="Times New Roman" panose="02020603050405020304" pitchFamily="18" charset="0"/>
              </a:rPr>
              <a:t>h</a:t>
            </a:r>
            <a:r>
              <a:rPr lang="en-US" altLang="zh-CN" sz="2800" b="1" dirty="0">
                <a:latin typeface="Times New Roman" panose="02020603050405020304" pitchFamily="18" charset="0"/>
              </a:rPr>
              <a:t>ole/</a:t>
            </a:r>
            <a:r>
              <a:rPr lang="en-US" altLang="zh-CN" sz="2800" b="1" dirty="0">
                <a:solidFill>
                  <a:srgbClr val="FF0000"/>
                </a:solidFill>
                <a:latin typeface="Times New Roman" panose="02020603050405020304" pitchFamily="18" charset="0"/>
              </a:rPr>
              <a:t>p</a:t>
            </a:r>
            <a:r>
              <a:rPr lang="en-US" altLang="zh-CN" sz="2800" b="1" dirty="0">
                <a:latin typeface="Times New Roman" panose="02020603050405020304" pitchFamily="18" charset="0"/>
              </a:rPr>
              <a:t>ositive</a:t>
            </a:r>
            <a:endParaRPr lang="zh-CN" altLang="en-US" sz="2800" b="1" dirty="0">
              <a:latin typeface="Times New Roman" panose="02020603050405020304" pitchFamily="18" charset="0"/>
            </a:endParaRPr>
          </a:p>
        </p:txBody>
      </p:sp>
      <p:grpSp>
        <p:nvGrpSpPr>
          <p:cNvPr id="2" name="组合 1">
            <a:extLst>
              <a:ext uri="{FF2B5EF4-FFF2-40B4-BE49-F238E27FC236}">
                <a16:creationId xmlns:a16="http://schemas.microsoft.com/office/drawing/2014/main" id="{41EA00BF-6E77-4C91-B9A6-71050C1DC519}"/>
              </a:ext>
            </a:extLst>
          </p:cNvPr>
          <p:cNvGrpSpPr/>
          <p:nvPr/>
        </p:nvGrpSpPr>
        <p:grpSpPr>
          <a:xfrm>
            <a:off x="4833938" y="4724400"/>
            <a:ext cx="1714500" cy="928688"/>
            <a:chOff x="4833938" y="4724400"/>
            <a:chExt cx="1714500" cy="928688"/>
          </a:xfrm>
        </p:grpSpPr>
        <p:sp>
          <p:nvSpPr>
            <p:cNvPr id="3" name="矩形 1"/>
            <p:cNvSpPr/>
            <p:nvPr/>
          </p:nvSpPr>
          <p:spPr>
            <a:xfrm>
              <a:off x="4833938" y="4908550"/>
              <a:ext cx="17145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载流子</a:t>
              </a:r>
            </a:p>
          </p:txBody>
        </p:sp>
        <p:sp>
          <p:nvSpPr>
            <p:cNvPr id="6" name="右大括号 4"/>
            <p:cNvSpPr/>
            <p:nvPr/>
          </p:nvSpPr>
          <p:spPr>
            <a:xfrm>
              <a:off x="4848225" y="4724400"/>
              <a:ext cx="214313" cy="9286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7" name="Group 24"/>
          <p:cNvGrpSpPr/>
          <p:nvPr/>
        </p:nvGrpSpPr>
        <p:grpSpPr>
          <a:xfrm>
            <a:off x="4067175" y="2708275"/>
            <a:ext cx="4826000" cy="1485900"/>
            <a:chOff x="4071934" y="3643293"/>
            <a:chExt cx="4632152" cy="1424274"/>
          </a:xfrm>
        </p:grpSpPr>
        <p:sp>
          <p:nvSpPr>
            <p:cNvPr id="21" name="Cloud Callout 20"/>
            <p:cNvSpPr/>
            <p:nvPr/>
          </p:nvSpPr>
          <p:spPr bwMode="auto">
            <a:xfrm>
              <a:off x="4071934" y="3643293"/>
              <a:ext cx="4632152" cy="1424274"/>
            </a:xfrm>
            <a:prstGeom prst="cloudCallout">
              <a:avLst>
                <a:gd name="adj1" fmla="val -14452"/>
                <a:gd name="adj2" fmla="val 99055"/>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2540" name="TextBox 21"/>
            <p:cNvSpPr txBox="1">
              <a:spLocks noChangeAspect="1"/>
            </p:cNvSpPr>
            <p:nvPr/>
          </p:nvSpPr>
          <p:spPr>
            <a:xfrm>
              <a:off x="4694792" y="3872618"/>
              <a:ext cx="3526964" cy="91487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latin typeface="宋体" panose="02010600030101010101" pitchFamily="2" charset="-122"/>
                </a:rPr>
                <a:t>半导体是</a:t>
              </a:r>
              <a:r>
                <a:rPr lang="zh-CN" altLang="en-US" sz="2800" b="1" dirty="0">
                  <a:solidFill>
                    <a:srgbClr val="FF0000"/>
                  </a:solidFill>
                  <a:latin typeface="宋体" panose="02010600030101010101" pitchFamily="2" charset="-122"/>
                </a:rPr>
                <a:t>两种载流子</a:t>
              </a:r>
              <a:r>
                <a:rPr lang="zh-CN" altLang="en-US" sz="2800" b="1" dirty="0">
                  <a:latin typeface="宋体" panose="02010600030101010101" pitchFamily="2" charset="-122"/>
                </a:rPr>
                <a:t>参与导电</a:t>
              </a:r>
              <a:endParaRPr lang="en-US" altLang="zh-CN" sz="2800" b="1" dirty="0">
                <a:latin typeface="宋体" panose="02010600030101010101" pitchFamily="2" charset="-122"/>
              </a:endParaRPr>
            </a:p>
          </p:txBody>
        </p:sp>
      </p:grpSp>
      <p:sp>
        <p:nvSpPr>
          <p:cNvPr id="23" name="Curved Right Arrow 22"/>
          <p:cNvSpPr/>
          <p:nvPr/>
        </p:nvSpPr>
        <p:spPr bwMode="auto">
          <a:xfrm rot="600000">
            <a:off x="941388" y="1736725"/>
            <a:ext cx="755650" cy="3959225"/>
          </a:xfrm>
          <a:prstGeom prst="curvedRightArrow">
            <a:avLst/>
          </a:prstGeom>
          <a:solidFill>
            <a:srgbClr val="FFFF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6" name="Curved Right Arrow 25"/>
          <p:cNvSpPr/>
          <p:nvPr/>
        </p:nvSpPr>
        <p:spPr bwMode="auto">
          <a:xfrm rot="1080000">
            <a:off x="1230313" y="2473325"/>
            <a:ext cx="468313" cy="2411413"/>
          </a:xfrm>
          <a:prstGeom prst="curvedRightArrow">
            <a:avLst/>
          </a:prstGeom>
          <a:solidFill>
            <a:srgbClr val="FFFF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8"/>
          <p:cNvSpPr txBox="1">
            <a:spLocks noChangeArrowheads="1"/>
          </p:cNvSpPr>
          <p:nvPr/>
        </p:nvSpPr>
        <p:spPr bwMode="auto">
          <a:xfrm>
            <a:off x="0" y="0"/>
            <a:ext cx="9144000" cy="338138"/>
          </a:xfrm>
          <a:prstGeom prst="rect">
            <a:avLst/>
          </a:prstGeom>
          <a:gradFill rotWithShape="1">
            <a:gsLst>
              <a:gs pos="0">
                <a:srgbClr val="CC0000"/>
              </a:gs>
              <a:gs pos="50000">
                <a:srgbClr val="3E24FC"/>
              </a:gs>
              <a:gs pos="100000">
                <a:srgbClr val="CC0000"/>
              </a:gs>
            </a:gsLst>
            <a:lin ang="5400000" scaled="1"/>
          </a:gra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1600" b="1" i="0" u="none" strike="noStrike" kern="1200" cap="none" spc="0" normalizeH="0" baseline="0" noProof="0" dirty="0">
                <a:ln>
                  <a:noFill/>
                </a:ln>
                <a:solidFill>
                  <a:schemeClr val="bg1"/>
                </a:solidFill>
                <a:effectLst/>
                <a:uLnTx/>
                <a:uFillTx/>
                <a:latin typeface="+mn-ea"/>
                <a:ea typeface="楷体_GB2312"/>
                <a:cs typeface="+mn-cs"/>
              </a:rPr>
              <a:t>引言</a:t>
            </a:r>
          </a:p>
        </p:txBody>
      </p:sp>
      <p:sp>
        <p:nvSpPr>
          <p:cNvPr id="6" name="TextBox 5"/>
          <p:cNvSpPr txBox="1">
            <a:spLocks noChangeArrowheads="1"/>
          </p:cNvSpPr>
          <p:nvPr/>
        </p:nvSpPr>
        <p:spPr bwMode="auto">
          <a:xfrm>
            <a:off x="1331913" y="1484313"/>
            <a:ext cx="3671888" cy="5857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何为半导体？</a:t>
            </a:r>
            <a:endParaRPr kumimoji="1" lang="en-US" altLang="zh-CN" sz="3200" b="1" i="0" u="none" strike="noStrike" kern="1200" cap="none" spc="0" normalizeH="0" baseline="0" noProof="0" dirty="0">
              <a:ln>
                <a:noFill/>
              </a:ln>
              <a:solidFill>
                <a:schemeClr val="tx1"/>
              </a:solidFill>
              <a:effectLst/>
              <a:uLnTx/>
              <a:uFillTx/>
              <a:latin typeface="+mn-ea"/>
              <a:ea typeface="+mn-ea"/>
              <a:cs typeface="+mn-cs"/>
            </a:endParaRPr>
          </a:p>
        </p:txBody>
      </p:sp>
      <p:sp>
        <p:nvSpPr>
          <p:cNvPr id="7" name="TextBox 6"/>
          <p:cNvSpPr txBox="1">
            <a:spLocks noChangeArrowheads="1"/>
          </p:cNvSpPr>
          <p:nvPr/>
        </p:nvSpPr>
        <p:spPr bwMode="auto">
          <a:xfrm>
            <a:off x="1331913" y="2268538"/>
            <a:ext cx="4824413"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半导体的一般特性</a:t>
            </a:r>
            <a:endParaRPr kumimoji="1" lang="en-US" altLang="zh-CN" sz="3200" b="1" i="0" u="none" strike="noStrike" kern="1200" cap="none" spc="0" normalizeH="0" baseline="0" noProof="0" dirty="0">
              <a:ln>
                <a:noFill/>
              </a:ln>
              <a:solidFill>
                <a:schemeClr val="tx1"/>
              </a:solidFill>
              <a:effectLst/>
              <a:uLnTx/>
              <a:uFillTx/>
              <a:latin typeface="+mn-ea"/>
              <a:ea typeface="+mn-ea"/>
              <a:cs typeface="+mn-cs"/>
            </a:endParaRPr>
          </a:p>
        </p:txBody>
      </p:sp>
      <p:sp>
        <p:nvSpPr>
          <p:cNvPr id="8" name="TextBox 7"/>
          <p:cNvSpPr txBox="1">
            <a:spLocks noChangeArrowheads="1"/>
          </p:cNvSpPr>
          <p:nvPr/>
        </p:nvSpPr>
        <p:spPr bwMode="auto">
          <a:xfrm>
            <a:off x="1331913" y="3060700"/>
            <a:ext cx="4248150"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mn-ea"/>
                <a:ea typeface="+mn-ea"/>
                <a:cs typeface="+mn-cs"/>
              </a:rPr>
              <a:t>半导体材料</a:t>
            </a:r>
            <a:endParaRPr kumimoji="1" lang="en-US" altLang="zh-CN" sz="3200" b="1" i="0" u="none" strike="noStrike" kern="1200" cap="none" spc="0" normalizeH="0" baseline="0" noProof="0">
              <a:ln>
                <a:noFill/>
              </a:ln>
              <a:solidFill>
                <a:schemeClr val="tx1"/>
              </a:solidFill>
              <a:effectLst/>
              <a:uLnTx/>
              <a:uFillTx/>
              <a:latin typeface="+mn-ea"/>
              <a:ea typeface="+mn-ea"/>
              <a:cs typeface="+mn-cs"/>
            </a:endParaRPr>
          </a:p>
        </p:txBody>
      </p:sp>
      <p:sp>
        <p:nvSpPr>
          <p:cNvPr id="9" name="TextBox 8"/>
          <p:cNvSpPr txBox="1">
            <a:spLocks noChangeArrowheads="1"/>
          </p:cNvSpPr>
          <p:nvPr/>
        </p:nvSpPr>
        <p:spPr bwMode="auto">
          <a:xfrm>
            <a:off x="1331913" y="3852863"/>
            <a:ext cx="4248150"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mn-ea"/>
                <a:ea typeface="+mn-ea"/>
                <a:cs typeface="+mn-cs"/>
              </a:rPr>
              <a:t>半导体技术的发展</a:t>
            </a:r>
            <a:endParaRPr kumimoji="1" lang="en-US" altLang="zh-CN" sz="3200" b="1" i="0" u="none" strike="noStrike" kern="1200" cap="none" spc="0" normalizeH="0" baseline="0" noProof="0">
              <a:ln>
                <a:noFill/>
              </a:ln>
              <a:solidFill>
                <a:schemeClr val="tx1"/>
              </a:solidFill>
              <a:effectLst/>
              <a:uLnTx/>
              <a:uFillTx/>
              <a:latin typeface="+mn-ea"/>
              <a:ea typeface="+mn-ea"/>
              <a:cs typeface="+mn-cs"/>
            </a:endParaRPr>
          </a:p>
        </p:txBody>
      </p:sp>
      <p:sp>
        <p:nvSpPr>
          <p:cNvPr id="10" name="TextBox 9"/>
          <p:cNvSpPr txBox="1">
            <a:spLocks noChangeArrowheads="1"/>
          </p:cNvSpPr>
          <p:nvPr/>
        </p:nvSpPr>
        <p:spPr bwMode="auto">
          <a:xfrm>
            <a:off x="1331913" y="4716463"/>
            <a:ext cx="6119813"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mn-ea"/>
                <a:ea typeface="+mn-ea"/>
                <a:cs typeface="+mn-cs"/>
              </a:rPr>
              <a:t>主要的半导体器件</a:t>
            </a:r>
            <a:r>
              <a:rPr kumimoji="1" lang="en-US" altLang="zh-CN" sz="3200" b="1" i="0" u="none" strike="noStrike" kern="1200" cap="none" spc="0" normalizeH="0" baseline="0" noProof="0">
                <a:ln>
                  <a:noFill/>
                </a:ln>
                <a:solidFill>
                  <a:schemeClr val="tx1"/>
                </a:solidFill>
                <a:effectLst/>
                <a:uLnTx/>
                <a:uFillTx/>
                <a:latin typeface="+mn-ea"/>
                <a:ea typeface="+mn-ea"/>
                <a:cs typeface="+mn-cs"/>
              </a:rPr>
              <a:t>——</a:t>
            </a:r>
            <a:r>
              <a:rPr kumimoji="1" lang="zh-CN" altLang="en-US" sz="3200" b="1" i="0" u="none" strike="noStrike" kern="1200" cap="none" spc="0" normalizeH="0" baseline="0" noProof="0">
                <a:ln>
                  <a:noFill/>
                </a:ln>
                <a:solidFill>
                  <a:schemeClr val="tx1"/>
                </a:solidFill>
                <a:effectLst/>
                <a:uLnTx/>
                <a:uFillTx/>
                <a:latin typeface="+mn-ea"/>
                <a:ea typeface="+mn-ea"/>
                <a:cs typeface="+mn-cs"/>
              </a:rPr>
              <a:t>应用</a:t>
            </a:r>
            <a:endParaRPr kumimoji="1" lang="en-US" altLang="zh-CN" sz="3200" b="1" i="0" u="none" strike="noStrike" kern="1200" cap="none" spc="0" normalizeH="0" baseline="0" noProof="0">
              <a:ln>
                <a:noFill/>
              </a:ln>
              <a:solidFill>
                <a:schemeClr val="tx1"/>
              </a:solidFill>
              <a:effectLst/>
              <a:uLnTx/>
              <a:uFillTx/>
              <a:latin typeface="+mn-ea"/>
              <a:ea typeface="+mn-ea"/>
              <a:cs typeface="+mn-cs"/>
            </a:endParaRPr>
          </a:p>
        </p:txBody>
      </p:sp>
      <p:sp>
        <p:nvSpPr>
          <p:cNvPr id="130056" name="Rectangle 4"/>
          <p:cNvSpPr>
            <a:spLocks noChangeArrowheads="1"/>
          </p:cNvSpPr>
          <p:nvPr/>
        </p:nvSpPr>
        <p:spPr bwMode="auto">
          <a:xfrm>
            <a:off x="468313" y="620713"/>
            <a:ext cx="2447925" cy="646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600" b="1" i="0" u="none" strike="noStrike" kern="1200" cap="none" spc="0" normalizeH="0" baseline="0" noProof="0">
                <a:ln>
                  <a:noFill/>
                </a:ln>
                <a:solidFill>
                  <a:srgbClr val="CC3300"/>
                </a:solidFill>
                <a:effectLst/>
                <a:uLnTx/>
                <a:uFillTx/>
                <a:latin typeface="+mn-ea"/>
                <a:ea typeface="+mn-ea"/>
                <a:cs typeface="+mn-cs"/>
              </a:rPr>
              <a:t>引言：</a:t>
            </a:r>
          </a:p>
        </p:txBody>
      </p:sp>
      <p:sp>
        <p:nvSpPr>
          <p:cNvPr id="11" name="TextBox 10"/>
          <p:cNvSpPr txBox="1">
            <a:spLocks noChangeArrowheads="1"/>
          </p:cNvSpPr>
          <p:nvPr/>
        </p:nvSpPr>
        <p:spPr bwMode="auto">
          <a:xfrm>
            <a:off x="1331913" y="5581650"/>
            <a:ext cx="4752975"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mn-ea"/>
                <a:ea typeface="+mn-ea"/>
                <a:cs typeface="+mn-cs"/>
              </a:rPr>
              <a:t>与其它课程的关系</a:t>
            </a:r>
            <a:endParaRPr kumimoji="1" lang="en-US" altLang="zh-CN" sz="3200" b="1" i="0" u="none" strike="noStrike" kern="1200" cap="none" spc="0" normalizeH="0" baseline="0" noProof="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8" name="Picture 10"/>
          <p:cNvPicPr>
            <a:picLocks noChangeAspect="1"/>
          </p:cNvPicPr>
          <p:nvPr/>
        </p:nvPicPr>
        <p:blipFill>
          <a:blip r:embed="rId3"/>
          <a:stretch>
            <a:fillRect/>
          </a:stretch>
        </p:blipFill>
        <p:spPr>
          <a:xfrm>
            <a:off x="2411413" y="2149475"/>
            <a:ext cx="2638425" cy="2843213"/>
          </a:xfrm>
          <a:prstGeom prst="rect">
            <a:avLst/>
          </a:prstGeom>
          <a:noFill/>
          <a:ln w="9525">
            <a:noFill/>
          </a:ln>
        </p:spPr>
      </p:pic>
      <p:grpSp>
        <p:nvGrpSpPr>
          <p:cNvPr id="2" name="Group 51"/>
          <p:cNvGrpSpPr/>
          <p:nvPr/>
        </p:nvGrpSpPr>
        <p:grpSpPr>
          <a:xfrm>
            <a:off x="179388" y="2112963"/>
            <a:ext cx="2122487" cy="2874962"/>
            <a:chOff x="179512" y="2097325"/>
            <a:chExt cx="2122340" cy="2875613"/>
          </a:xfrm>
        </p:grpSpPr>
        <p:pic>
          <p:nvPicPr>
            <p:cNvPr id="23574" name="Picture 7"/>
            <p:cNvPicPr>
              <a:picLocks noChangeAspect="1"/>
            </p:cNvPicPr>
            <p:nvPr/>
          </p:nvPicPr>
          <p:blipFill>
            <a:blip r:embed="rId4"/>
            <a:stretch>
              <a:fillRect/>
            </a:stretch>
          </p:blipFill>
          <p:spPr>
            <a:xfrm>
              <a:off x="179512" y="2097325"/>
              <a:ext cx="2122340" cy="2875613"/>
            </a:xfrm>
            <a:prstGeom prst="rect">
              <a:avLst/>
            </a:prstGeom>
            <a:noFill/>
            <a:ln w="9525">
              <a:noFill/>
            </a:ln>
          </p:spPr>
        </p:pic>
        <p:pic>
          <p:nvPicPr>
            <p:cNvPr id="23575" name="Picture 9"/>
            <p:cNvPicPr>
              <a:picLocks noChangeAspect="1"/>
            </p:cNvPicPr>
            <p:nvPr/>
          </p:nvPicPr>
          <p:blipFill>
            <a:blip r:embed="rId5"/>
            <a:stretch>
              <a:fillRect/>
            </a:stretch>
          </p:blipFill>
          <p:spPr>
            <a:xfrm>
              <a:off x="1066399" y="2996952"/>
              <a:ext cx="121225" cy="1080000"/>
            </a:xfrm>
            <a:prstGeom prst="rect">
              <a:avLst/>
            </a:prstGeom>
            <a:noFill/>
            <a:ln w="9525">
              <a:noFill/>
            </a:ln>
          </p:spPr>
        </p:pic>
      </p:grpSp>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半导体常识：两种载流子</a:t>
            </a:r>
          </a:p>
        </p:txBody>
      </p:sp>
      <p:pic>
        <p:nvPicPr>
          <p:cNvPr id="88081" name="Picture 17" descr="C:\Users\lsy\Desktop\Picture1.png"/>
          <p:cNvPicPr>
            <a:picLocks noChangeAspect="1"/>
          </p:cNvPicPr>
          <p:nvPr/>
        </p:nvPicPr>
        <p:blipFill>
          <a:blip r:embed="rId6"/>
          <a:stretch>
            <a:fillRect/>
          </a:stretch>
        </p:blipFill>
        <p:spPr>
          <a:xfrm>
            <a:off x="5508625" y="388938"/>
            <a:ext cx="2894013" cy="2592387"/>
          </a:xfrm>
          <a:prstGeom prst="rect">
            <a:avLst/>
          </a:prstGeom>
          <a:noFill/>
          <a:ln w="9525">
            <a:noFill/>
          </a:ln>
        </p:spPr>
      </p:pic>
      <p:sp>
        <p:nvSpPr>
          <p:cNvPr id="30" name="TextBox 11"/>
          <p:cNvSpPr txBox="1"/>
          <p:nvPr/>
        </p:nvSpPr>
        <p:spPr>
          <a:xfrm>
            <a:off x="611188" y="4960938"/>
            <a:ext cx="1214437"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rgbClr val="FF0000"/>
                </a:solidFill>
                <a:latin typeface="Times New Roman" panose="02020603050405020304" pitchFamily="18" charset="0"/>
                <a:ea typeface="楷体_GB2312" pitchFamily="49" charset="-122"/>
              </a:rPr>
              <a:t>E</a:t>
            </a:r>
            <a:r>
              <a:rPr lang="en-US" altLang="zh-CN" b="1" dirty="0">
                <a:solidFill>
                  <a:srgbClr val="FF0000"/>
                </a:solidFill>
                <a:latin typeface="Times New Roman" panose="02020603050405020304" pitchFamily="18" charset="0"/>
                <a:ea typeface="楷体_GB2312" pitchFamily="49" charset="-122"/>
              </a:rPr>
              <a:t>-</a:t>
            </a:r>
            <a:r>
              <a:rPr lang="en-US" altLang="zh-CN" b="1" i="1" dirty="0">
                <a:solidFill>
                  <a:srgbClr val="FF0000"/>
                </a:solidFill>
                <a:latin typeface="Times New Roman" panose="02020603050405020304" pitchFamily="18" charset="0"/>
                <a:ea typeface="楷体_GB2312" pitchFamily="49" charset="-122"/>
              </a:rPr>
              <a:t>k</a:t>
            </a:r>
            <a:endParaRPr lang="zh-CN" altLang="en-US" b="1" i="1" dirty="0">
              <a:solidFill>
                <a:srgbClr val="FF0000"/>
              </a:solidFill>
              <a:latin typeface="Times New Roman" panose="02020603050405020304" pitchFamily="18" charset="0"/>
              <a:ea typeface="楷体_GB2312" pitchFamily="49" charset="-122"/>
            </a:endParaRPr>
          </a:p>
        </p:txBody>
      </p:sp>
      <p:sp>
        <p:nvSpPr>
          <p:cNvPr id="31" name="TextBox 12"/>
          <p:cNvSpPr txBox="1"/>
          <p:nvPr/>
        </p:nvSpPr>
        <p:spPr>
          <a:xfrm>
            <a:off x="3203575" y="4956175"/>
            <a:ext cx="128587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rgbClr val="FF0000"/>
                </a:solidFill>
                <a:latin typeface="Times New Roman" panose="02020603050405020304" pitchFamily="18" charset="0"/>
                <a:ea typeface="楷体_GB2312" pitchFamily="49" charset="-122"/>
              </a:rPr>
              <a:t>E</a:t>
            </a:r>
            <a:r>
              <a:rPr lang="en-US" altLang="zh-CN" b="1" dirty="0">
                <a:solidFill>
                  <a:srgbClr val="FF0000"/>
                </a:solidFill>
                <a:latin typeface="Times New Roman" panose="02020603050405020304" pitchFamily="18" charset="0"/>
                <a:ea typeface="楷体_GB2312" pitchFamily="49" charset="-122"/>
              </a:rPr>
              <a:t>-</a:t>
            </a:r>
            <a:r>
              <a:rPr lang="en-US" altLang="zh-CN" b="1" i="1" dirty="0">
                <a:solidFill>
                  <a:srgbClr val="FF0000"/>
                </a:solidFill>
                <a:latin typeface="Times New Roman" panose="02020603050405020304" pitchFamily="18" charset="0"/>
                <a:ea typeface="楷体_GB2312" pitchFamily="49" charset="-122"/>
              </a:rPr>
              <a:t>x</a:t>
            </a:r>
            <a:endParaRPr lang="zh-CN" altLang="en-US" b="1" i="1" dirty="0">
              <a:solidFill>
                <a:srgbClr val="FF0000"/>
              </a:solidFill>
              <a:latin typeface="Times New Roman" panose="02020603050405020304" pitchFamily="18" charset="0"/>
              <a:ea typeface="楷体_GB2312" pitchFamily="49" charset="-122"/>
            </a:endParaRPr>
          </a:p>
        </p:txBody>
      </p:sp>
      <p:sp>
        <p:nvSpPr>
          <p:cNvPr id="32" name="TextBox 28"/>
          <p:cNvSpPr txBox="1"/>
          <p:nvPr/>
        </p:nvSpPr>
        <p:spPr>
          <a:xfrm>
            <a:off x="107950" y="457200"/>
            <a:ext cx="41433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CC00CC"/>
                </a:solidFill>
                <a:latin typeface="宋体" panose="02010600030101010101" pitchFamily="2" charset="-122"/>
              </a:rPr>
              <a:t>能带的两种图示法：</a:t>
            </a:r>
          </a:p>
        </p:txBody>
      </p:sp>
      <p:grpSp>
        <p:nvGrpSpPr>
          <p:cNvPr id="3" name="Group 48"/>
          <p:cNvGrpSpPr/>
          <p:nvPr/>
        </p:nvGrpSpPr>
        <p:grpSpPr>
          <a:xfrm>
            <a:off x="1073150" y="2927350"/>
            <a:ext cx="2520950" cy="461963"/>
            <a:chOff x="1073587" y="2912896"/>
            <a:chExt cx="2520280" cy="461665"/>
          </a:xfrm>
        </p:grpSpPr>
        <p:cxnSp>
          <p:nvCxnSpPr>
            <p:cNvPr id="23572" name="Straight Connector 45"/>
            <p:cNvCxnSpPr/>
            <p:nvPr/>
          </p:nvCxnSpPr>
          <p:spPr>
            <a:xfrm>
              <a:off x="1241699" y="3011942"/>
              <a:ext cx="1980000" cy="0"/>
            </a:xfrm>
            <a:prstGeom prst="line">
              <a:avLst/>
            </a:prstGeom>
            <a:ln w="34925" cap="flat" cmpd="sng">
              <a:solidFill>
                <a:schemeClr val="tx1"/>
              </a:solidFill>
              <a:prstDash val="dash"/>
              <a:headEnd type="none" w="med" len="med"/>
              <a:tailEnd type="none" w="med" len="med"/>
            </a:ln>
          </p:spPr>
        </p:cxnSp>
        <p:sp>
          <p:nvSpPr>
            <p:cNvPr id="23573" name="TextBox 46"/>
            <p:cNvSpPr txBox="1"/>
            <p:nvPr/>
          </p:nvSpPr>
          <p:spPr>
            <a:xfrm>
              <a:off x="1073587" y="2912896"/>
              <a:ext cx="252028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i="1" dirty="0">
                  <a:solidFill>
                    <a:srgbClr val="FF0000"/>
                  </a:solidFill>
                  <a:latin typeface="Times New Roman" panose="02020603050405020304" pitchFamily="18" charset="0"/>
                  <a:ea typeface="楷体_GB2312" pitchFamily="49" charset="-122"/>
                </a:rPr>
                <a:t>E</a:t>
              </a:r>
              <a:r>
                <a:rPr lang="en-US" altLang="zh-CN" sz="2400" i="1" baseline="-25000" dirty="0">
                  <a:solidFill>
                    <a:srgbClr val="FF0000"/>
                  </a:solidFill>
                  <a:latin typeface="Times New Roman" panose="02020603050405020304" pitchFamily="18" charset="0"/>
                  <a:ea typeface="楷体_GB2312" pitchFamily="49" charset="-122"/>
                </a:rPr>
                <a:t>c                              </a:t>
              </a:r>
              <a:r>
                <a:rPr lang="en-US" altLang="zh-CN" sz="2400" i="1" dirty="0">
                  <a:solidFill>
                    <a:srgbClr val="FF0000"/>
                  </a:solidFill>
                  <a:latin typeface="Times New Roman" panose="02020603050405020304" pitchFamily="18" charset="0"/>
                  <a:ea typeface="楷体_GB2312" pitchFamily="49" charset="-122"/>
                </a:rPr>
                <a:t>E</a:t>
              </a:r>
              <a:r>
                <a:rPr lang="en-US" altLang="zh-CN" sz="2400" i="1" baseline="-25000" dirty="0">
                  <a:solidFill>
                    <a:srgbClr val="FF0000"/>
                  </a:solidFill>
                  <a:latin typeface="Times New Roman" panose="02020603050405020304" pitchFamily="18" charset="0"/>
                  <a:ea typeface="楷体_GB2312" pitchFamily="49" charset="-122"/>
                </a:rPr>
                <a:t>c</a:t>
              </a:r>
            </a:p>
          </p:txBody>
        </p:sp>
      </p:grpSp>
      <p:grpSp>
        <p:nvGrpSpPr>
          <p:cNvPr id="4" name="Group 49"/>
          <p:cNvGrpSpPr/>
          <p:nvPr/>
        </p:nvGrpSpPr>
        <p:grpSpPr>
          <a:xfrm>
            <a:off x="1076325" y="3603625"/>
            <a:ext cx="2519363" cy="461963"/>
            <a:chOff x="1076087" y="3588369"/>
            <a:chExt cx="2520280" cy="461683"/>
          </a:xfrm>
        </p:grpSpPr>
        <p:cxnSp>
          <p:nvCxnSpPr>
            <p:cNvPr id="23570" name="Straight Connector 41"/>
            <p:cNvCxnSpPr/>
            <p:nvPr/>
          </p:nvCxnSpPr>
          <p:spPr>
            <a:xfrm>
              <a:off x="1232594" y="4050052"/>
              <a:ext cx="1980000" cy="0"/>
            </a:xfrm>
            <a:prstGeom prst="line">
              <a:avLst/>
            </a:prstGeom>
            <a:ln w="34925" cap="flat" cmpd="sng">
              <a:solidFill>
                <a:schemeClr val="tx1"/>
              </a:solidFill>
              <a:prstDash val="dash"/>
              <a:headEnd type="none" w="med" len="med"/>
              <a:tailEnd type="none" w="med" len="med"/>
            </a:ln>
          </p:spPr>
        </p:cxnSp>
        <p:sp>
          <p:nvSpPr>
            <p:cNvPr id="23571" name="TextBox 47"/>
            <p:cNvSpPr txBox="1"/>
            <p:nvPr/>
          </p:nvSpPr>
          <p:spPr>
            <a:xfrm>
              <a:off x="1076087" y="3588369"/>
              <a:ext cx="252028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i="1" dirty="0">
                  <a:solidFill>
                    <a:srgbClr val="FF0000"/>
                  </a:solidFill>
                  <a:latin typeface="Times New Roman" panose="02020603050405020304" pitchFamily="18" charset="0"/>
                  <a:ea typeface="楷体_GB2312" pitchFamily="49" charset="-122"/>
                </a:rPr>
                <a:t>E</a:t>
              </a:r>
              <a:r>
                <a:rPr lang="en-US" altLang="zh-CN" sz="2400" i="1" baseline="-25000" dirty="0">
                  <a:solidFill>
                    <a:srgbClr val="FF0000"/>
                  </a:solidFill>
                  <a:latin typeface="Times New Roman" panose="02020603050405020304" pitchFamily="18" charset="0"/>
                  <a:ea typeface="楷体_GB2312" pitchFamily="49" charset="-122"/>
                </a:rPr>
                <a:t>v                              </a:t>
              </a:r>
              <a:r>
                <a:rPr lang="en-US" altLang="zh-CN" sz="2400" i="1" dirty="0">
                  <a:solidFill>
                    <a:srgbClr val="FF0000"/>
                  </a:solidFill>
                  <a:latin typeface="Times New Roman" panose="02020603050405020304" pitchFamily="18" charset="0"/>
                  <a:ea typeface="楷体_GB2312" pitchFamily="49" charset="-122"/>
                </a:rPr>
                <a:t>E</a:t>
              </a:r>
              <a:r>
                <a:rPr lang="en-US" altLang="zh-CN" sz="2400" i="1" baseline="-25000" dirty="0">
                  <a:solidFill>
                    <a:srgbClr val="FF0000"/>
                  </a:solidFill>
                  <a:latin typeface="Times New Roman" panose="02020603050405020304" pitchFamily="18" charset="0"/>
                  <a:ea typeface="楷体_GB2312" pitchFamily="49" charset="-122"/>
                </a:rPr>
                <a:t>v</a:t>
              </a:r>
            </a:p>
          </p:txBody>
        </p:sp>
      </p:grpSp>
      <p:grpSp>
        <p:nvGrpSpPr>
          <p:cNvPr id="5" name="Group 54"/>
          <p:cNvGrpSpPr/>
          <p:nvPr/>
        </p:nvGrpSpPr>
        <p:grpSpPr>
          <a:xfrm>
            <a:off x="755576" y="1226732"/>
            <a:ext cx="3888431" cy="1831084"/>
            <a:chOff x="755576" y="1226732"/>
            <a:chExt cx="3888431" cy="1831084"/>
          </a:xfrm>
          <a:effectLst>
            <a:outerShdw blurRad="50800" dist="38100" dir="2700000" algn="tl" rotWithShape="0">
              <a:prstClr val="black">
                <a:alpha val="40000"/>
              </a:prstClr>
            </a:outerShdw>
          </a:effectLst>
        </p:grpSpPr>
        <p:sp>
          <p:nvSpPr>
            <p:cNvPr id="20" name="TextBox 13"/>
            <p:cNvSpPr txBox="1">
              <a:spLocks noChangeArrowheads="1"/>
            </p:cNvSpPr>
            <p:nvPr/>
          </p:nvSpPr>
          <p:spPr bwMode="auto">
            <a:xfrm>
              <a:off x="755576" y="1226732"/>
              <a:ext cx="3888431" cy="461962"/>
            </a:xfrm>
            <a:prstGeom prst="rect">
              <a:avLst/>
            </a:prstGeom>
            <a:solidFill>
              <a:srgbClr val="FFFF00"/>
            </a:solidFill>
            <a:ln w="9525">
              <a:noFill/>
              <a:miter lim="800000"/>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电子主要存在于导带底</a:t>
              </a:r>
              <a:r>
                <a:rPr kumimoji="1" lang="en-US" altLang="zh-CN" sz="2400" b="1" i="1"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r>
                <a:rPr kumimoji="1" lang="en-US" altLang="zh-CN" sz="2400" b="1" i="1" u="none" strike="noStrike" kern="1200" cap="none" spc="0" normalizeH="0" baseline="-2500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2400" b="1" i="1" u="none" strike="noStrike" kern="1200" cap="none" spc="0" normalizeH="0" baseline="-2500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Up Arrow 53"/>
            <p:cNvSpPr/>
            <p:nvPr/>
          </p:nvSpPr>
          <p:spPr bwMode="auto">
            <a:xfrm rot="19500000">
              <a:off x="3258204" y="1581816"/>
              <a:ext cx="144016" cy="1476000"/>
            </a:xfrm>
            <a:prstGeom prst="upArrow">
              <a:avLst/>
            </a:prstGeom>
            <a:solidFill>
              <a:srgbClr val="FFFF00"/>
            </a:solidFill>
            <a:ln w="9525" cap="flat" cmpd="sng" algn="ctr">
              <a:no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grpSp>
        <p:nvGrpSpPr>
          <p:cNvPr id="6" name="Group 56"/>
          <p:cNvGrpSpPr/>
          <p:nvPr/>
        </p:nvGrpSpPr>
        <p:grpSpPr>
          <a:xfrm>
            <a:off x="774245" y="4073960"/>
            <a:ext cx="3869763" cy="2208257"/>
            <a:chOff x="774245" y="4073960"/>
            <a:chExt cx="3869763" cy="2208257"/>
          </a:xfrm>
          <a:effectLst>
            <a:outerShdw blurRad="50800" dist="38100" dir="2700000" algn="tl" rotWithShape="0">
              <a:prstClr val="black">
                <a:alpha val="40000"/>
              </a:prstClr>
            </a:outerShdw>
          </a:effectLst>
        </p:grpSpPr>
        <p:sp>
          <p:nvSpPr>
            <p:cNvPr id="24" name="TextBox 14"/>
            <p:cNvSpPr txBox="1">
              <a:spLocks noChangeArrowheads="1"/>
            </p:cNvSpPr>
            <p:nvPr/>
          </p:nvSpPr>
          <p:spPr bwMode="auto">
            <a:xfrm>
              <a:off x="774245" y="5820254"/>
              <a:ext cx="3869763" cy="461963"/>
            </a:xfrm>
            <a:prstGeom prst="rect">
              <a:avLst/>
            </a:prstGeom>
            <a:solidFill>
              <a:srgbClr val="FFFF00"/>
            </a:solidFill>
            <a:ln w="9525">
              <a:noFill/>
              <a:miter lim="800000"/>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空穴主要存在于价带顶</a:t>
              </a:r>
              <a:r>
                <a:rPr kumimoji="1" lang="en-US" altLang="zh-CN" sz="2400" b="1" i="1"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r>
                <a:rPr kumimoji="1" lang="en-US" altLang="zh-CN" sz="2400" b="1" i="1" u="none" strike="noStrike" kern="1200" cap="none" spc="0" normalizeH="0" baseline="-2500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1" lang="zh-CN" altLang="en-US" sz="2400" b="1" i="1" u="none" strike="noStrike" kern="1200" cap="none" spc="0" normalizeH="0" baseline="-2500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Down Arrow 55"/>
            <p:cNvSpPr/>
            <p:nvPr/>
          </p:nvSpPr>
          <p:spPr bwMode="auto">
            <a:xfrm rot="1800000">
              <a:off x="3238306" y="4073960"/>
              <a:ext cx="144000" cy="1854000"/>
            </a:xfrm>
            <a:prstGeom prst="downArrow">
              <a:avLst/>
            </a:prstGeom>
            <a:solidFill>
              <a:srgbClr val="FFFF00"/>
            </a:solidFill>
            <a:ln w="9525" cap="flat" cmpd="sng" algn="ctr">
              <a:no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pic>
        <p:nvPicPr>
          <p:cNvPr id="181261" name="Picture 13"/>
          <p:cNvPicPr>
            <a:picLocks noChangeAspect="1"/>
          </p:cNvPicPr>
          <p:nvPr/>
        </p:nvPicPr>
        <p:blipFill>
          <a:blip r:embed="rId7"/>
          <a:stretch>
            <a:fillRect/>
          </a:stretch>
        </p:blipFill>
        <p:spPr>
          <a:xfrm>
            <a:off x="5508625" y="3054350"/>
            <a:ext cx="3455988" cy="2527300"/>
          </a:xfrm>
          <a:prstGeom prst="rect">
            <a:avLst/>
          </a:prstGeom>
          <a:noFill/>
          <a:ln w="9525">
            <a:noFill/>
          </a:ln>
        </p:spPr>
      </p:pic>
      <p:grpSp>
        <p:nvGrpSpPr>
          <p:cNvPr id="7" name="Group 78"/>
          <p:cNvGrpSpPr/>
          <p:nvPr/>
        </p:nvGrpSpPr>
        <p:grpSpPr>
          <a:xfrm>
            <a:off x="4113213" y="4365625"/>
            <a:ext cx="3465512" cy="1992313"/>
            <a:chOff x="4112914" y="4365104"/>
            <a:chExt cx="3465490" cy="1992128"/>
          </a:xfrm>
        </p:grpSpPr>
        <p:cxnSp>
          <p:nvCxnSpPr>
            <p:cNvPr id="23567" name="Straight Arrow Connector 61"/>
            <p:cNvCxnSpPr/>
            <p:nvPr/>
          </p:nvCxnSpPr>
          <p:spPr>
            <a:xfrm>
              <a:off x="4112914" y="4365104"/>
              <a:ext cx="2115270" cy="1713600"/>
            </a:xfrm>
            <a:prstGeom prst="straightConnector1">
              <a:avLst/>
            </a:prstGeom>
            <a:ln w="9525" cap="flat" cmpd="sng">
              <a:solidFill>
                <a:srgbClr val="0000FF"/>
              </a:solidFill>
              <a:prstDash val="solid"/>
              <a:headEnd type="none" w="med" len="med"/>
              <a:tailEnd type="arrow" w="med" len="med"/>
            </a:ln>
          </p:spPr>
        </p:cxnSp>
        <p:cxnSp>
          <p:nvCxnSpPr>
            <p:cNvPr id="23568" name="Straight Arrow Connector 67"/>
            <p:cNvCxnSpPr/>
            <p:nvPr/>
          </p:nvCxnSpPr>
          <p:spPr>
            <a:xfrm>
              <a:off x="5868144" y="4797152"/>
              <a:ext cx="360040" cy="1278000"/>
            </a:xfrm>
            <a:prstGeom prst="straightConnector1">
              <a:avLst/>
            </a:prstGeom>
            <a:ln w="9525" cap="flat" cmpd="sng">
              <a:solidFill>
                <a:srgbClr val="0000FF"/>
              </a:solidFill>
              <a:prstDash val="solid"/>
              <a:headEnd type="none" w="med" len="med"/>
              <a:tailEnd type="arrow" w="med" len="med"/>
            </a:ln>
          </p:spPr>
        </p:cxnSp>
        <p:sp>
          <p:nvSpPr>
            <p:cNvPr id="77" name="TextBox 76"/>
            <p:cNvSpPr txBox="1"/>
            <p:nvPr/>
          </p:nvSpPr>
          <p:spPr>
            <a:xfrm>
              <a:off x="5778190" y="5895312"/>
              <a:ext cx="1800214" cy="461920"/>
            </a:xfrm>
            <a:prstGeom prst="rect">
              <a:avLst/>
            </a:prstGeom>
            <a:noFill/>
          </p:spPr>
          <p:txBody>
            <a:bodyPr>
              <a:spAutoFit/>
            </a:bodyPr>
            <a:lstStyle/>
            <a:p>
              <a:pPr marR="0" algn="ctr" defTabSz="914400" eaLnBrk="1" hangingPunct="1">
                <a:spcBef>
                  <a:spcPct val="50000"/>
                </a:spcBef>
                <a:buClrTx/>
                <a:buSzTx/>
                <a:buFontTx/>
                <a:buNone/>
                <a:defRPr/>
              </a:pPr>
              <a:r>
                <a:rPr kumimoji="1" lang="zh-CN" altLang="en-US" sz="2400" kern="1200" cap="none" spc="0" normalizeH="0" baseline="0" noProof="0" dirty="0">
                  <a:solidFill>
                    <a:srgbClr val="0000FF"/>
                  </a:solidFill>
                  <a:latin typeface="+mn-ea"/>
                  <a:ea typeface="+mn-ea"/>
                  <a:cs typeface="+mn-cs"/>
                </a:rPr>
                <a:t>价电子</a:t>
              </a:r>
              <a:endParaRPr kumimoji="1" lang="en-US" sz="2400" kern="1200" cap="none" spc="0" normalizeH="0" baseline="0" noProof="0" dirty="0">
                <a:solidFill>
                  <a:srgbClr val="0000FF"/>
                </a:solidFill>
                <a:latin typeface="+mn-ea"/>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1258"/>
                                        </p:tgtEl>
                                        <p:attrNameLst>
                                          <p:attrName>style.visibility</p:attrName>
                                        </p:attrNameLst>
                                      </p:cBhvr>
                                      <p:to>
                                        <p:strVal val="visible"/>
                                      </p:to>
                                    </p:set>
                                    <p:animEffect transition="in" filter="wipe(left)">
                                      <p:cBhvr>
                                        <p:cTn id="22" dur="500"/>
                                        <p:tgtEl>
                                          <p:spTgt spid="1812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8081"/>
                                        </p:tgtEl>
                                        <p:attrNameLst>
                                          <p:attrName>style.visibility</p:attrName>
                                        </p:attrNameLst>
                                      </p:cBhvr>
                                      <p:to>
                                        <p:strVal val="visible"/>
                                      </p:to>
                                    </p:set>
                                    <p:animEffect transition="in" filter="wipe(left)">
                                      <p:cBhvr>
                                        <p:cTn id="52" dur="500"/>
                                        <p:tgtEl>
                                          <p:spTgt spid="8808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1261"/>
                                        </p:tgtEl>
                                        <p:attrNameLst>
                                          <p:attrName>style.visibility</p:attrName>
                                        </p:attrNameLst>
                                      </p:cBhvr>
                                      <p:to>
                                        <p:strVal val="visible"/>
                                      </p:to>
                                    </p:set>
                                    <p:animEffect transition="in" filter="wipe(left)">
                                      <p:cBhvr>
                                        <p:cTn id="57" dur="500"/>
                                        <p:tgtEl>
                                          <p:spTgt spid="1812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a:t>
            </a:r>
          </a:p>
        </p:txBody>
      </p:sp>
      <p:sp>
        <p:nvSpPr>
          <p:cNvPr id="9" name="Rectangle 8"/>
          <p:cNvSpPr>
            <a:spLocks noChangeArrowheads="1"/>
          </p:cNvSpPr>
          <p:nvPr/>
        </p:nvSpPr>
        <p:spPr bwMode="auto">
          <a:xfrm>
            <a:off x="2051050" y="2105025"/>
            <a:ext cx="23050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费米统计</a:t>
            </a:r>
          </a:p>
        </p:txBody>
      </p:sp>
      <p:sp>
        <p:nvSpPr>
          <p:cNvPr id="10" name="Rectangle 9"/>
          <p:cNvSpPr>
            <a:spLocks noChangeArrowheads="1"/>
          </p:cNvSpPr>
          <p:nvPr/>
        </p:nvSpPr>
        <p:spPr bwMode="auto">
          <a:xfrm>
            <a:off x="2051050" y="2768600"/>
            <a:ext cx="23050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费米能级</a:t>
            </a:r>
          </a:p>
        </p:txBody>
      </p:sp>
      <p:sp>
        <p:nvSpPr>
          <p:cNvPr id="11" name="Rectangle 10"/>
          <p:cNvSpPr>
            <a:spLocks noChangeArrowheads="1"/>
          </p:cNvSpPr>
          <p:nvPr/>
        </p:nvSpPr>
        <p:spPr bwMode="auto">
          <a:xfrm>
            <a:off x="2051050" y="3411538"/>
            <a:ext cx="1944688"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态密度</a:t>
            </a:r>
          </a:p>
        </p:txBody>
      </p:sp>
      <p:grpSp>
        <p:nvGrpSpPr>
          <p:cNvPr id="24582" name="Group 11"/>
          <p:cNvGrpSpPr/>
          <p:nvPr/>
        </p:nvGrpSpPr>
        <p:grpSpPr>
          <a:xfrm>
            <a:off x="0" y="322263"/>
            <a:ext cx="5724525" cy="828675"/>
            <a:chOff x="0" y="315913"/>
            <a:chExt cx="2428860" cy="755633"/>
          </a:xfrm>
        </p:grpSpPr>
        <p:sp>
          <p:nvSpPr>
            <p:cNvPr id="146440"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46441" name="Rectangle 12"/>
            <p:cNvSpPr>
              <a:spLocks noChangeArrowheads="1"/>
            </p:cNvSpPr>
            <p:nvPr/>
          </p:nvSpPr>
          <p:spPr bwMode="auto">
            <a:xfrm>
              <a:off x="137406" y="389739"/>
              <a:ext cx="2121043" cy="534155"/>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载流子分布的影响因素</a:t>
              </a:r>
            </a:p>
          </p:txBody>
        </p:sp>
      </p:grpSp>
      <p:sp>
        <p:nvSpPr>
          <p:cNvPr id="15" name="TextBox 14"/>
          <p:cNvSpPr txBox="1"/>
          <p:nvPr/>
        </p:nvSpPr>
        <p:spPr>
          <a:xfrm>
            <a:off x="3878263" y="2781300"/>
            <a:ext cx="3744913" cy="522288"/>
          </a:xfrm>
          <a:prstGeom prst="rect">
            <a:avLst/>
          </a:prstGeom>
          <a:noFill/>
        </p:spPr>
        <p:txBody>
          <a:bodyPr>
            <a:spAutoFit/>
          </a:bodyPr>
          <a:lstStyle/>
          <a:p>
            <a:pPr marR="0" defTabSz="914400" eaLnBrk="1" hangingPunct="1">
              <a:spcBef>
                <a:spcPct val="50000"/>
              </a:spcBef>
              <a:buClrTx/>
              <a:buSzTx/>
              <a:buFontTx/>
              <a:buNone/>
              <a:defRPr/>
            </a:pPr>
            <a:r>
              <a:rPr kumimoji="1" lang="zh-CN" altLang="en-US" sz="2800" kern="1200" cap="none" spc="0" normalizeH="0" baseline="0" noProof="0" dirty="0">
                <a:solidFill>
                  <a:srgbClr val="FF5050"/>
                </a:solidFill>
                <a:latin typeface="Times New Roman" panose="02020603050405020304" pitchFamily="18" charset="0"/>
                <a:ea typeface="+mn-ea"/>
                <a:cs typeface="Times New Roman" panose="02020603050405020304" pitchFamily="18" charset="0"/>
                <a:sym typeface="Symbol" panose="05050102010706020507"/>
              </a:rPr>
              <a:t></a:t>
            </a:r>
            <a:r>
              <a:rPr kumimoji="1" lang="zh-CN" altLang="en-US" sz="2800" kern="1200" cap="none" spc="0" normalizeH="0" baseline="0" noProof="0" dirty="0">
                <a:solidFill>
                  <a:srgbClr val="FF5050"/>
                </a:solidFill>
                <a:latin typeface="Times New Roman" panose="02020603050405020304" pitchFamily="18" charset="0"/>
                <a:ea typeface="+mn-ea"/>
                <a:cs typeface="Times New Roman" panose="02020603050405020304" pitchFamily="18" charset="0"/>
              </a:rPr>
              <a:t>掺杂、通电、光照</a:t>
            </a:r>
            <a:endParaRPr kumimoji="1" lang="en-US" sz="2800" kern="1200" cap="none" spc="0" normalizeH="0" baseline="0" noProof="0" dirty="0">
              <a:solidFill>
                <a:srgbClr val="FF5050"/>
              </a:solidFill>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a:t>
            </a:r>
          </a:p>
        </p:txBody>
      </p:sp>
      <p:sp>
        <p:nvSpPr>
          <p:cNvPr id="21" name="TextBox 20"/>
          <p:cNvSpPr txBox="1"/>
          <p:nvPr/>
        </p:nvSpPr>
        <p:spPr>
          <a:xfrm>
            <a:off x="668338" y="1214438"/>
            <a:ext cx="435768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ü"/>
            </a:pPr>
            <a:r>
              <a:rPr lang="zh-CN" altLang="en-US" sz="2800" b="1" dirty="0">
                <a:latin typeface="宋体" panose="02010600030101010101" pitchFamily="2" charset="-122"/>
              </a:rPr>
              <a:t>电子在空间的分布：</a:t>
            </a:r>
            <a:endParaRPr lang="en-US" altLang="zh-CN" sz="2800" b="1" dirty="0">
              <a:latin typeface="宋体" panose="02010600030101010101" pitchFamily="2" charset="-122"/>
            </a:endParaRPr>
          </a:p>
        </p:txBody>
      </p:sp>
      <p:sp>
        <p:nvSpPr>
          <p:cNvPr id="22" name="TextBox 21"/>
          <p:cNvSpPr txBox="1"/>
          <p:nvPr/>
        </p:nvSpPr>
        <p:spPr>
          <a:xfrm>
            <a:off x="668338" y="3976688"/>
            <a:ext cx="3979862" cy="523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ü"/>
            </a:pPr>
            <a:r>
              <a:rPr lang="zh-CN" altLang="en-US" sz="2800" b="1" dirty="0">
                <a:latin typeface="宋体" panose="02010600030101010101" pitchFamily="2" charset="-122"/>
              </a:rPr>
              <a:t>电子在能级上的分布：</a:t>
            </a:r>
            <a:endParaRPr lang="en-US" altLang="zh-CN" sz="2800" b="1" dirty="0">
              <a:latin typeface="宋体" panose="02010600030101010101" pitchFamily="2" charset="-122"/>
            </a:endParaRPr>
          </a:p>
        </p:txBody>
      </p:sp>
      <p:pic>
        <p:nvPicPr>
          <p:cNvPr id="40963" name="Picture 3" descr="C:\Users\lsy\Desktop\Picture1.png"/>
          <p:cNvPicPr>
            <a:picLocks noChangeAspect="1"/>
          </p:cNvPicPr>
          <p:nvPr/>
        </p:nvPicPr>
        <p:blipFill>
          <a:blip r:embed="rId2"/>
          <a:stretch>
            <a:fillRect/>
          </a:stretch>
        </p:blipFill>
        <p:spPr>
          <a:xfrm>
            <a:off x="1096963" y="1928813"/>
            <a:ext cx="4857750" cy="1673225"/>
          </a:xfrm>
          <a:prstGeom prst="rect">
            <a:avLst/>
          </a:prstGeom>
          <a:noFill/>
          <a:ln w="9525">
            <a:noFill/>
          </a:ln>
        </p:spPr>
      </p:pic>
      <p:pic>
        <p:nvPicPr>
          <p:cNvPr id="40964" name="Picture 4" descr="C:\Users\lsy\Desktop\Picture2.png"/>
          <p:cNvPicPr>
            <a:picLocks noChangeAspect="1"/>
          </p:cNvPicPr>
          <p:nvPr/>
        </p:nvPicPr>
        <p:blipFill>
          <a:blip r:embed="rId3"/>
          <a:stretch>
            <a:fillRect/>
          </a:stretch>
        </p:blipFill>
        <p:spPr>
          <a:xfrm>
            <a:off x="1119188" y="4687888"/>
            <a:ext cx="3979862" cy="2027237"/>
          </a:xfrm>
          <a:prstGeom prst="rect">
            <a:avLst/>
          </a:prstGeom>
          <a:noFill/>
          <a:ln w="9525">
            <a:noFill/>
          </a:ln>
        </p:spPr>
      </p:pic>
      <mc:AlternateContent xmlns:mc="http://schemas.openxmlformats.org/markup-compatibility/2006" xmlns:a14="http://schemas.microsoft.com/office/drawing/2010/main">
        <mc:Choice Requires="a14">
          <p:sp>
            <p:nvSpPr>
              <p:cNvPr id="5" name="Object 9"/>
              <p:cNvSpPr txBox="1"/>
              <p:nvPr/>
            </p:nvSpPr>
            <p:spPr>
              <a:xfrm>
                <a:off x="4183807" y="1234661"/>
                <a:ext cx="1684337" cy="536575"/>
              </a:xfrm>
              <a:prstGeom prst="rect">
                <a:avLst/>
              </a:prstGeom>
              <a:noFill/>
              <a:ln w="38100">
                <a:noFill/>
                <a:miter/>
              </a:ln>
            </p:spPr>
            <p:txBody>
              <a:bodyPr>
                <a:normAutofit/>
              </a:bodyPr>
              <a:lstStyle/>
              <a:p>
                <a:r>
                  <a:rPr lang="zh-CN" altLang="en-US" sz="2800" dirty="0">
                    <a:latin typeface="+mn-ea"/>
                    <a:ea typeface="+mn-ea"/>
                  </a:rPr>
                  <a:t>由</a:t>
                </a:r>
                <a14:m>
                  <m:oMath xmlns:m="http://schemas.openxmlformats.org/officeDocument/2006/math">
                    <m:r>
                      <a:rPr lang="zh-CN" altLang="en-US" sz="2800" b="0" i="1" smtClean="0">
                        <a:latin typeface="Cambria Math" panose="02040503050406030204" pitchFamily="18" charset="0"/>
                        <a:ea typeface="+mn-ea"/>
                      </a:rPr>
                      <m:t>𝜓</m:t>
                    </m:r>
                  </m:oMath>
                </a14:m>
                <a:r>
                  <a:rPr lang="zh-CN" altLang="en-US" sz="2800" dirty="0">
                    <a:latin typeface="+mn-ea"/>
                    <a:ea typeface="+mn-ea"/>
                  </a:rPr>
                  <a:t>描述</a:t>
                </a:r>
              </a:p>
            </p:txBody>
          </p:sp>
        </mc:Choice>
        <mc:Fallback xmlns="">
          <p:sp>
            <p:nvSpPr>
              <p:cNvPr id="5" name="Object 9"/>
              <p:cNvSpPr txBox="1">
                <a:spLocks noRot="1" noChangeAspect="1" noMove="1" noResize="1" noEditPoints="1" noAdjustHandles="1" noChangeArrowheads="1" noChangeShapeType="1" noTextEdit="1"/>
              </p:cNvSpPr>
              <p:nvPr/>
            </p:nvSpPr>
            <p:spPr>
              <a:xfrm>
                <a:off x="4183807" y="1234661"/>
                <a:ext cx="1684337" cy="536575"/>
              </a:xfrm>
              <a:prstGeom prst="rect">
                <a:avLst/>
              </a:prstGeom>
              <a:blipFill>
                <a:blip r:embed="rId4"/>
                <a:stretch>
                  <a:fillRect l="-7220" t="-14773" b="-26136"/>
                </a:stretch>
              </a:blipFill>
              <a:ln w="38100">
                <a:noFill/>
                <a:miter/>
              </a:ln>
            </p:spPr>
            <p:txBody>
              <a:bodyPr/>
              <a:lstStyle/>
              <a:p>
                <a:r>
                  <a:rPr lang="zh-CN" altLang="en-US">
                    <a:noFill/>
                  </a:rPr>
                  <a:t> </a:t>
                </a:r>
              </a:p>
            </p:txBody>
          </p:sp>
        </mc:Fallback>
      </mc:AlternateContent>
      <p:sp>
        <p:nvSpPr>
          <p:cNvPr id="12" name="Rectangle 11"/>
          <p:cNvSpPr>
            <a:spLocks noChangeArrowheads="1"/>
          </p:cNvSpPr>
          <p:nvPr/>
        </p:nvSpPr>
        <p:spPr bwMode="auto">
          <a:xfrm>
            <a:off x="323850" y="528638"/>
            <a:ext cx="2447925"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mn-ea"/>
                <a:ea typeface="+mn-ea"/>
                <a:cs typeface="+mn-cs"/>
              </a:rPr>
              <a:t>费米统计：</a:t>
            </a:r>
          </a:p>
        </p:txBody>
      </p:sp>
      <mc:AlternateContent xmlns:mc="http://schemas.openxmlformats.org/markup-compatibility/2006" xmlns:a14="http://schemas.microsoft.com/office/drawing/2010/main">
        <mc:Choice Requires="a14">
          <p:sp>
            <p:nvSpPr>
              <p:cNvPr id="14" name="Object 5"/>
              <p:cNvSpPr txBox="1"/>
              <p:nvPr/>
            </p:nvSpPr>
            <p:spPr>
              <a:xfrm>
                <a:off x="5436096" y="5745088"/>
                <a:ext cx="1297954" cy="4921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𝐸</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𝐸</m:t>
                          </m:r>
                        </m:e>
                        <m:sub>
                          <m:r>
                            <a:rPr lang="zh-CN" altLang="en-US" sz="2600" i="1">
                              <a:solidFill>
                                <a:srgbClr val="000000"/>
                              </a:solidFill>
                              <a:latin typeface="Cambria Math" panose="02040503050406030204" pitchFamily="18" charset="0"/>
                              <a:ea typeface="+mn-ea"/>
                            </a:rPr>
                            <m:t>𝐹</m:t>
                          </m:r>
                        </m:sub>
                      </m:sSub>
                    </m:oMath>
                  </m:oMathPara>
                </a14:m>
                <a:endParaRPr lang="zh-CN" altLang="en-US" sz="2600" i="1" dirty="0">
                  <a:latin typeface="+mn-ea"/>
                  <a:ea typeface="+mn-ea"/>
                </a:endParaRPr>
              </a:p>
            </p:txBody>
          </p:sp>
        </mc:Choice>
        <mc:Fallback xmlns="">
          <p:sp>
            <p:nvSpPr>
              <p:cNvPr id="14" name="Object 5"/>
              <p:cNvSpPr txBox="1">
                <a:spLocks noRot="1" noChangeAspect="1" noMove="1" noResize="1" noEditPoints="1" noAdjustHandles="1" noChangeArrowheads="1" noChangeShapeType="1" noTextEdit="1"/>
              </p:cNvSpPr>
              <p:nvPr/>
            </p:nvSpPr>
            <p:spPr>
              <a:xfrm>
                <a:off x="5436096" y="5745088"/>
                <a:ext cx="1297954" cy="492125"/>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5" name="TextBox 14"/>
          <p:cNvSpPr txBox="1"/>
          <p:nvPr/>
        </p:nvSpPr>
        <p:spPr>
          <a:xfrm>
            <a:off x="7020272" y="5742731"/>
            <a:ext cx="5746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600" i="1" dirty="0">
                <a:latin typeface="Times New Roman" panose="02020603050405020304" pitchFamily="18" charset="0"/>
                <a:ea typeface="楷体_GB2312" pitchFamily="49" charset="-122"/>
              </a:rPr>
              <a:t>T</a:t>
            </a:r>
          </a:p>
        </p:txBody>
      </p:sp>
      <p:grpSp>
        <p:nvGrpSpPr>
          <p:cNvPr id="2" name="Group 22"/>
          <p:cNvGrpSpPr/>
          <p:nvPr/>
        </p:nvGrpSpPr>
        <p:grpSpPr>
          <a:xfrm>
            <a:off x="5939458" y="4725144"/>
            <a:ext cx="1473200" cy="1047750"/>
            <a:chOff x="6126216" y="4641088"/>
            <a:chExt cx="1473062" cy="1047194"/>
          </a:xfrm>
        </p:grpSpPr>
        <p:sp>
          <p:nvSpPr>
            <p:cNvPr id="16" name="Right Brace 15"/>
            <p:cNvSpPr/>
            <p:nvPr/>
          </p:nvSpPr>
          <p:spPr bwMode="auto">
            <a:xfrm rot="16200000">
              <a:off x="6720216" y="4878282"/>
              <a:ext cx="216000" cy="1404000"/>
            </a:xfrm>
            <a:prstGeom prst="rightBrace">
              <a:avLst/>
            </a:prstGeom>
            <a:noFill/>
            <a:ln w="25400"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spAutoFit/>
              <a:flatTx/>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5614" name="Up Arrow 16"/>
            <p:cNvSpPr/>
            <p:nvPr/>
          </p:nvSpPr>
          <p:spPr>
            <a:xfrm>
              <a:off x="6768000" y="4641088"/>
              <a:ext cx="108000" cy="792000"/>
            </a:xfrm>
            <a:prstGeom prst="upArrow">
              <a:avLst>
                <a:gd name="adj1" fmla="val 50000"/>
                <a:gd name="adj2" fmla="val 50009"/>
              </a:avLst>
            </a:prstGeom>
            <a:solidFill>
              <a:schemeClr val="tx1"/>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9" name="TextBox 18"/>
            <p:cNvSpPr txBox="1"/>
            <p:nvPr/>
          </p:nvSpPr>
          <p:spPr>
            <a:xfrm>
              <a:off x="6459560" y="4839420"/>
              <a:ext cx="1139718" cy="461718"/>
            </a:xfrm>
            <a:prstGeom prst="rect">
              <a:avLst/>
            </a:prstGeom>
            <a:noFill/>
          </p:spPr>
          <p:txBody>
            <a:bodyPr>
              <a:spAutoFit/>
            </a:bodyPr>
            <a:lstStyle/>
            <a:p>
              <a:pPr marR="0" algn="r" defTabSz="914400" eaLnBrk="1" hangingPunct="1">
                <a:spcBef>
                  <a:spcPct val="50000"/>
                </a:spcBef>
                <a:buClrTx/>
                <a:buSzTx/>
                <a:buFontTx/>
                <a:buNone/>
                <a:defRPr/>
              </a:pPr>
              <a:r>
                <a:rPr kumimoji="1" lang="zh-CN" altLang="en-US" sz="2400" kern="1200" cap="none" spc="0" normalizeH="0" baseline="0" noProof="0" dirty="0">
                  <a:latin typeface="+mn-ea"/>
                  <a:ea typeface="+mn-ea"/>
                  <a:cs typeface="+mn-cs"/>
                </a:rPr>
                <a:t>影响</a:t>
              </a:r>
              <a:endParaRPr kumimoji="1" lang="en-US" sz="2400" kern="1200" cap="none" spc="0" normalizeH="0" baseline="0" noProof="0" dirty="0">
                <a:latin typeface="+mn-ea"/>
                <a:ea typeface="+mn-ea"/>
                <a:cs typeface="+mn-cs"/>
              </a:endParaRP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B4804B-BF74-4A4B-97DD-2F622AC3BC1C}"/>
                  </a:ext>
                </a:extLst>
              </p:cNvPr>
              <p:cNvSpPr txBox="1"/>
              <p:nvPr/>
            </p:nvSpPr>
            <p:spPr>
              <a:xfrm>
                <a:off x="4533974" y="3917550"/>
                <a:ext cx="3854450" cy="745525"/>
              </a:xfrm>
              <a:prstGeom prst="rect">
                <a:avLst/>
              </a:prstGeom>
              <a:noFill/>
            </p:spPr>
            <p:txBody>
              <a:bodyPr wrap="square" rtlCol="0">
                <a:spAutoFit/>
              </a:bodyPr>
              <a:lstStyle/>
              <a:p>
                <a:r>
                  <a:rPr lang="zh-CN" altLang="en-US" sz="2800" dirty="0">
                    <a:latin typeface="+mn-ea"/>
                    <a:ea typeface="+mn-ea"/>
                  </a:rPr>
                  <a:t>由</a:t>
                </a:r>
                <a14:m>
                  <m:oMath xmlns:m="http://schemas.openxmlformats.org/officeDocument/2006/math">
                    <m:r>
                      <a:rPr lang="zh-CN" altLang="en-US" sz="2800" i="1" smtClean="0">
                        <a:solidFill>
                          <a:srgbClr val="000000"/>
                        </a:solidFill>
                        <a:latin typeface="Cambria Math" panose="02040503050406030204" pitchFamily="18" charset="0"/>
                        <a:ea typeface="+mn-ea"/>
                      </a:rPr>
                      <m:t>𝑓</m:t>
                    </m:r>
                    <m:r>
                      <a:rPr lang="zh-CN" altLang="en-US" sz="2800" i="1" smtClean="0">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1</m:t>
                        </m:r>
                      </m:num>
                      <m:den>
                        <m:sSup>
                          <m:sSupPr>
                            <m:ctrlPr>
                              <a:rPr lang="en-US" altLang="zh-CN" sz="2800" i="1">
                                <a:solidFill>
                                  <a:srgbClr val="000000"/>
                                </a:solidFill>
                                <a:latin typeface="Cambria Math" panose="02040503050406030204" pitchFamily="18" charset="0"/>
                              </a:rPr>
                            </m:ctrlPr>
                          </m:sSupPr>
                          <m:e>
                            <m:r>
                              <m:rPr>
                                <m:sty m:val="p"/>
                              </m:rPr>
                              <a:rPr lang="en-US" altLang="zh-CN" sz="2800" i="0">
                                <a:solidFill>
                                  <a:srgbClr val="000000"/>
                                </a:solidFill>
                                <a:latin typeface="Cambria Math" panose="02040503050406030204" pitchFamily="18" charset="0"/>
                              </a:rPr>
                              <m:t>e</m:t>
                            </m:r>
                          </m:e>
                          <m:sup>
                            <m:f>
                              <m:fPr>
                                <m:type m:val="lin"/>
                                <m:ctrlPr>
                                  <a:rPr lang="en-US" altLang="zh-CN" sz="2800" b="0" i="1">
                                    <a:solidFill>
                                      <a:srgbClr val="000000"/>
                                    </a:solidFill>
                                    <a:latin typeface="Cambria Math" panose="02040503050406030204" pitchFamily="18" charset="0"/>
                                  </a:rPr>
                                </m:ctrlPr>
                              </m:fPr>
                              <m:num>
                                <m:d>
                                  <m:dPr>
                                    <m:ctrlPr>
                                      <a:rPr lang="en-US" altLang="zh-CN" sz="2800" b="0" i="1">
                                        <a:solidFill>
                                          <a:srgbClr val="000000"/>
                                        </a:solidFill>
                                        <a:latin typeface="Cambria Math" panose="02040503050406030204" pitchFamily="18" charset="0"/>
                                      </a:rPr>
                                    </m:ctrlPr>
                                  </m:dPr>
                                  <m:e>
                                    <m:r>
                                      <a:rPr lang="en-US" altLang="zh-CN" sz="2800" b="0" i="1">
                                        <a:solidFill>
                                          <a:srgbClr val="000000"/>
                                        </a:solidFill>
                                        <a:latin typeface="Cambria Math" panose="02040503050406030204" pitchFamily="18" charset="0"/>
                                      </a:rPr>
                                      <m:t>𝐸</m:t>
                                    </m:r>
                                    <m:r>
                                      <a:rPr lang="en-US" altLang="zh-CN" sz="2800" b="0" i="1">
                                        <a:solidFill>
                                          <a:srgbClr val="000000"/>
                                        </a:solidFill>
                                        <a:latin typeface="Cambria Math" panose="02040503050406030204" pitchFamily="18" charset="0"/>
                                        <a:ea typeface="Cambria Math" panose="02040503050406030204" pitchFamily="18" charset="0"/>
                                      </a:rPr>
                                      <m:t>−</m:t>
                                    </m:r>
                                    <m:sSub>
                                      <m:sSubPr>
                                        <m:ctrlPr>
                                          <a:rPr lang="en-US" altLang="zh-CN" sz="2800" b="0" i="1">
                                            <a:solidFill>
                                              <a:srgbClr val="000000"/>
                                            </a:solidFill>
                                            <a:latin typeface="Cambria Math" panose="02040503050406030204" pitchFamily="18" charset="0"/>
                                            <a:ea typeface="Cambria Math" panose="02040503050406030204" pitchFamily="18" charset="0"/>
                                          </a:rPr>
                                        </m:ctrlPr>
                                      </m:sSubPr>
                                      <m:e>
                                        <m:r>
                                          <a:rPr lang="en-US" altLang="zh-CN" sz="2800" b="0" i="1">
                                            <a:solidFill>
                                              <a:srgbClr val="000000"/>
                                            </a:solidFill>
                                            <a:latin typeface="Cambria Math" panose="02040503050406030204" pitchFamily="18" charset="0"/>
                                            <a:ea typeface="Cambria Math" panose="02040503050406030204" pitchFamily="18" charset="0"/>
                                          </a:rPr>
                                          <m:t>𝐸</m:t>
                                        </m:r>
                                      </m:e>
                                      <m:sub>
                                        <m:r>
                                          <a:rPr lang="en-US" altLang="zh-CN" sz="2800" b="0" i="1">
                                            <a:solidFill>
                                              <a:srgbClr val="000000"/>
                                            </a:solidFill>
                                            <a:latin typeface="Cambria Math" panose="02040503050406030204" pitchFamily="18" charset="0"/>
                                            <a:ea typeface="Cambria Math" panose="02040503050406030204" pitchFamily="18" charset="0"/>
                                          </a:rPr>
                                          <m:t>𝐹</m:t>
                                        </m:r>
                                      </m:sub>
                                    </m:sSub>
                                  </m:e>
                                </m:d>
                              </m:num>
                              <m:den>
                                <m:sSub>
                                  <m:sSubPr>
                                    <m:ctrlPr>
                                      <a:rPr lang="en-US" altLang="zh-CN" sz="2800" b="0" i="1">
                                        <a:solidFill>
                                          <a:srgbClr val="000000"/>
                                        </a:solidFill>
                                        <a:latin typeface="Cambria Math" panose="02040503050406030204" pitchFamily="18" charset="0"/>
                                      </a:rPr>
                                    </m:ctrlPr>
                                  </m:sSubPr>
                                  <m:e>
                                    <m:r>
                                      <a:rPr lang="en-US" altLang="zh-CN" sz="2800" b="0" i="1">
                                        <a:solidFill>
                                          <a:srgbClr val="000000"/>
                                        </a:solidFill>
                                        <a:latin typeface="Cambria Math" panose="02040503050406030204" pitchFamily="18" charset="0"/>
                                      </a:rPr>
                                      <m:t>𝑘</m:t>
                                    </m:r>
                                  </m:e>
                                  <m:sub>
                                    <m:r>
                                      <a:rPr lang="en-US" altLang="zh-CN" sz="2800" b="0" i="1">
                                        <a:solidFill>
                                          <a:srgbClr val="000000"/>
                                        </a:solidFill>
                                        <a:latin typeface="Cambria Math" panose="02040503050406030204" pitchFamily="18" charset="0"/>
                                      </a:rPr>
                                      <m:t>0</m:t>
                                    </m:r>
                                  </m:sub>
                                </m:sSub>
                                <m:r>
                                  <a:rPr lang="en-US" altLang="zh-CN" sz="2800" b="0" i="1">
                                    <a:solidFill>
                                      <a:srgbClr val="000000"/>
                                    </a:solidFill>
                                    <a:latin typeface="Cambria Math" panose="02040503050406030204" pitchFamily="18" charset="0"/>
                                  </a:rPr>
                                  <m:t>𝑇</m:t>
                                </m:r>
                              </m:den>
                            </m:f>
                          </m:sup>
                        </m:sSup>
                        <m:r>
                          <a:rPr lang="en-US" altLang="zh-CN" sz="2800" i="1">
                            <a:solidFill>
                              <a:srgbClr val="000000"/>
                            </a:solidFill>
                            <a:latin typeface="Cambria Math" panose="02040503050406030204" pitchFamily="18" charset="0"/>
                            <a:ea typeface="Cambria Math" panose="02040503050406030204" pitchFamily="18" charset="0"/>
                          </a:rPr>
                          <m:t>+</m:t>
                        </m:r>
                        <m:r>
                          <a:rPr lang="en-US" altLang="zh-CN" sz="2800" i="1">
                            <a:solidFill>
                              <a:srgbClr val="000000"/>
                            </a:solidFill>
                            <a:latin typeface="Cambria Math" panose="02040503050406030204" pitchFamily="18" charset="0"/>
                            <a:ea typeface="Cambria Math" panose="02040503050406030204" pitchFamily="18" charset="0"/>
                          </a:rPr>
                          <m:t>𝟏</m:t>
                        </m:r>
                      </m:den>
                    </m:f>
                  </m:oMath>
                </a14:m>
                <a:r>
                  <a:rPr lang="zh-CN" altLang="en-US" sz="2800" dirty="0">
                    <a:latin typeface="+mn-ea"/>
                    <a:ea typeface="+mn-ea"/>
                  </a:rPr>
                  <a:t>描述</a:t>
                </a:r>
              </a:p>
            </p:txBody>
          </p:sp>
        </mc:Choice>
        <mc:Fallback xmlns="">
          <p:sp>
            <p:nvSpPr>
              <p:cNvPr id="11" name="文本框 10">
                <a:extLst>
                  <a:ext uri="{FF2B5EF4-FFF2-40B4-BE49-F238E27FC236}">
                    <a16:creationId xmlns:a16="http://schemas.microsoft.com/office/drawing/2014/main" id="{EBB4804B-BF74-4A4B-97DD-2F622AC3BC1C}"/>
                  </a:ext>
                </a:extLst>
              </p:cNvPr>
              <p:cNvSpPr txBox="1">
                <a:spLocks noRot="1" noChangeAspect="1" noMove="1" noResize="1" noEditPoints="1" noAdjustHandles="1" noChangeArrowheads="1" noChangeShapeType="1" noTextEdit="1"/>
              </p:cNvSpPr>
              <p:nvPr/>
            </p:nvSpPr>
            <p:spPr>
              <a:xfrm>
                <a:off x="4533974" y="3917550"/>
                <a:ext cx="3854450" cy="745525"/>
              </a:xfrm>
              <a:prstGeom prst="rect">
                <a:avLst/>
              </a:prstGeom>
              <a:blipFill>
                <a:blip r:embed="rId6"/>
                <a:stretch>
                  <a:fillRect l="-3323" t="-820" r="-949" b="-8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left)">
                                      <p:cBhvr>
                                        <p:cTn id="12" dur="500"/>
                                        <p:tgtEl>
                                          <p:spTgt spid="409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4"/>
                                        </p:tgtEl>
                                        <p:attrNameLst>
                                          <p:attrName>style.visibility</p:attrName>
                                        </p:attrNameLst>
                                      </p:cBhvr>
                                      <p:to>
                                        <p:strVal val="visible"/>
                                      </p:to>
                                    </p:set>
                                    <p:animEffect transition="in" filter="wipe(left)">
                                      <p:cBhvr>
                                        <p:cTn id="27" dur="500"/>
                                        <p:tgtEl>
                                          <p:spTgt spid="409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5" grpId="0"/>
      <p:bldP spid="14" grpId="0"/>
      <p:bldP spid="1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半导体常识：载流子分布的影响因素：费米统计</a:t>
            </a:r>
          </a:p>
        </p:txBody>
      </p:sp>
      <p:pic>
        <p:nvPicPr>
          <p:cNvPr id="3" name="Picture 13"/>
          <p:cNvPicPr>
            <a:picLocks noChangeAspect="1"/>
          </p:cNvPicPr>
          <p:nvPr/>
        </p:nvPicPr>
        <p:blipFill>
          <a:blip r:embed="rId2"/>
          <a:stretch>
            <a:fillRect/>
          </a:stretch>
        </p:blipFill>
        <p:spPr>
          <a:xfrm>
            <a:off x="142875" y="500063"/>
            <a:ext cx="3313113" cy="2441575"/>
          </a:xfrm>
          <a:prstGeom prst="rect">
            <a:avLst/>
          </a:prstGeom>
          <a:noFill/>
          <a:ln w="9525">
            <a:noFill/>
          </a:ln>
        </p:spPr>
      </p:pic>
      <mc:AlternateContent xmlns:mc="http://schemas.openxmlformats.org/markup-compatibility/2006" xmlns:a14="http://schemas.microsoft.com/office/drawing/2010/main">
        <mc:Choice Requires="a14">
          <p:sp>
            <p:nvSpPr>
              <p:cNvPr id="513033" name="Object 9"/>
              <p:cNvSpPr txBox="1"/>
              <p:nvPr/>
            </p:nvSpPr>
            <p:spPr>
              <a:xfrm>
                <a:off x="3602263" y="377825"/>
                <a:ext cx="5056187" cy="1050925"/>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ea typeface="+mn-ea"/>
                        </a:rPr>
                        <m:t>当</m:t>
                      </m:r>
                      <m:r>
                        <a:rPr lang="zh-CN" altLang="en-US" i="1">
                          <a:solidFill>
                            <a:srgbClr val="000000"/>
                          </a:solidFill>
                          <a:latin typeface="Cambria Math" panose="02040503050406030204" pitchFamily="18" charset="0"/>
                          <a:ea typeface="+mn-ea"/>
                        </a:rPr>
                        <m:t>𝑇</m:t>
                      </m:r>
                      <m:r>
                        <a:rPr lang="zh-CN" altLang="en-US" i="1">
                          <a:solidFill>
                            <a:srgbClr val="000000"/>
                          </a:solidFill>
                          <a:latin typeface="Cambria Math" panose="02040503050406030204" pitchFamily="18" charset="0"/>
                          <a:ea typeface="+mn-ea"/>
                        </a:rPr>
                        <m:t>=0</m:t>
                      </m:r>
                      <m:r>
                        <a:rPr lang="zh-CN" altLang="en-US" i="1">
                          <a:solidFill>
                            <a:srgbClr val="000000"/>
                          </a:solidFill>
                          <a:latin typeface="Cambria Math" panose="02040503050406030204" pitchFamily="18" charset="0"/>
                          <a:ea typeface="+mn-ea"/>
                        </a:rPr>
                        <m:t>𝐾</m:t>
                      </m:r>
                      <m:m>
                        <m:mPr>
                          <m:plcHide m:val="on"/>
                          <m:mcs>
                            <m:mc>
                              <m:mcPr>
                                <m:count m:val="2"/>
                                <m:mcJc m:val="center"/>
                              </m:mcPr>
                            </m:mc>
                          </m:mcs>
                          <m:ctrlPr>
                            <a:rPr lang="zh-CN" altLang="en-US" i="1">
                              <a:solidFill>
                                <a:srgbClr val="000000"/>
                              </a:solidFill>
                              <a:latin typeface="Cambria Math" panose="02040503050406030204" pitchFamily="18" charset="0"/>
                              <a:ea typeface="+mn-ea"/>
                            </a:rPr>
                          </m:ctrlPr>
                        </m:mPr>
                        <m:mr>
                          <m:e>
                            <m:r>
                              <m:rPr>
                                <m:nor/>
                              </m:rPr>
                              <a:rPr lang="zh-CN" altLang="en-US" i="0">
                                <a:solidFill>
                                  <a:srgbClr val="000000"/>
                                </a:solidFill>
                                <a:latin typeface="Cambria Math" panose="02040503050406030204" pitchFamily="18" charset="0"/>
                                <a:ea typeface="+mn-ea"/>
                              </a:rPr>
                              <m:t>时</m:t>
                            </m:r>
                          </m:e>
                          <m:e/>
                        </m:mr>
                      </m:m>
                      <m:r>
                        <a:rPr lang="zh-CN" altLang="en-US" i="1">
                          <a:solidFill>
                            <a:srgbClr val="000000"/>
                          </a:solidFill>
                          <a:latin typeface="Cambria Math" panose="02040503050406030204" pitchFamily="18" charset="0"/>
                          <a:ea typeface="+mn-ea"/>
                        </a:rPr>
                        <m:t>𝑓</m:t>
                      </m:r>
                      <m:r>
                        <a:rPr lang="zh-CN" altLang="en-US" i="1">
                          <a:solidFill>
                            <a:srgbClr val="000000"/>
                          </a:solidFill>
                          <a:latin typeface="Cambria Math" panose="02040503050406030204" pitchFamily="18" charset="0"/>
                          <a:ea typeface="+mn-ea"/>
                        </a:rPr>
                        <m:t>=</m:t>
                      </m:r>
                      <m:d>
                        <m:dPr>
                          <m:begChr m:val="{"/>
                          <m:endChr m:val=""/>
                          <m:ctrlPr>
                            <a:rPr lang="zh-CN" altLang="en-US" i="1">
                              <a:solidFill>
                                <a:srgbClr val="000000"/>
                              </a:solidFill>
                              <a:latin typeface="Cambria Math" panose="02040503050406030204" pitchFamily="18" charset="0"/>
                              <a:ea typeface="+mn-ea"/>
                            </a:rPr>
                          </m:ctrlPr>
                        </m:dPr>
                        <m:e>
                          <m:m>
                            <m:mPr>
                              <m:plcHide m:val="on"/>
                              <m:mcs>
                                <m:mc>
                                  <m:mcPr>
                                    <m:count m:val="2"/>
                                    <m:mcJc m:val="center"/>
                                  </m:mcPr>
                                </m:mc>
                              </m:mcs>
                              <m:ctrlPr>
                                <a:rPr lang="zh-CN" altLang="en-US" i="1">
                                  <a:solidFill>
                                    <a:srgbClr val="000000"/>
                                  </a:solidFill>
                                  <a:latin typeface="Cambria Math" panose="02040503050406030204" pitchFamily="18" charset="0"/>
                                  <a:ea typeface="+mn-ea"/>
                                </a:rPr>
                              </m:ctrlPr>
                            </m:mPr>
                            <m:mr>
                              <m:e>
                                <m:r>
                                  <a:rPr lang="zh-CN" altLang="en-US" i="1">
                                    <a:solidFill>
                                      <a:srgbClr val="000000"/>
                                    </a:solidFill>
                                    <a:latin typeface="Cambria Math" panose="02040503050406030204" pitchFamily="18" charset="0"/>
                                    <a:ea typeface="+mn-ea"/>
                                  </a:rPr>
                                  <m:t>1</m:t>
                                </m:r>
                              </m:e>
                              <m:e>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&lt;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r>
                                  <a:rPr lang="zh-CN" altLang="en-US" i="1">
                                    <a:solidFill>
                                      <a:srgbClr val="000000"/>
                                    </a:solidFill>
                                    <a:latin typeface="Cambria Math" panose="02040503050406030204" pitchFamily="18" charset="0"/>
                                    <a:ea typeface="+mn-ea"/>
                                  </a:rPr>
                                  <m:t>)</m:t>
                                </m:r>
                              </m:e>
                            </m:mr>
                            <m:mr>
                              <m:e>
                                <m:r>
                                  <a:rPr lang="zh-CN" altLang="en-US" i="1">
                                    <a:solidFill>
                                      <a:srgbClr val="000000"/>
                                    </a:solidFill>
                                    <a:latin typeface="Cambria Math" panose="02040503050406030204" pitchFamily="18" charset="0"/>
                                    <a:ea typeface="+mn-ea"/>
                                  </a:rPr>
                                  <m:t>0</m:t>
                                </m:r>
                              </m:e>
                              <m:e>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&gt;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r>
                                  <a:rPr lang="zh-CN" altLang="en-US" i="1">
                                    <a:solidFill>
                                      <a:srgbClr val="000000"/>
                                    </a:solidFill>
                                    <a:latin typeface="Cambria Math" panose="02040503050406030204" pitchFamily="18" charset="0"/>
                                    <a:ea typeface="+mn-ea"/>
                                  </a:rPr>
                                  <m:t>)</m:t>
                                </m:r>
                              </m:e>
                            </m:mr>
                          </m:m>
                        </m:e>
                      </m:d>
                    </m:oMath>
                  </m:oMathPara>
                </a14:m>
                <a:endParaRPr lang="zh-CN" altLang="en-US" dirty="0">
                  <a:ea typeface="+mn-ea"/>
                  <a:cs typeface="Times New Roman" panose="02020603050405020304" pitchFamily="18" charset="0"/>
                </a:endParaRPr>
              </a:p>
            </p:txBody>
          </p:sp>
        </mc:Choice>
        <mc:Fallback xmlns="">
          <p:sp>
            <p:nvSpPr>
              <p:cNvPr id="513033" name="Object 9"/>
              <p:cNvSpPr txBox="1">
                <a:spLocks noRot="1" noChangeAspect="1" noMove="1" noResize="1" noEditPoints="1" noAdjustHandles="1" noChangeArrowheads="1" noChangeShapeType="1" noTextEdit="1"/>
              </p:cNvSpPr>
              <p:nvPr/>
            </p:nvSpPr>
            <p:spPr>
              <a:xfrm>
                <a:off x="3602263" y="377825"/>
                <a:ext cx="5056187" cy="105092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3036" name="Object 12"/>
              <p:cNvSpPr txBox="1"/>
              <p:nvPr/>
            </p:nvSpPr>
            <p:spPr>
              <a:xfrm>
                <a:off x="3599433" y="1539875"/>
                <a:ext cx="5221039" cy="18891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500" i="0">
                          <a:solidFill>
                            <a:srgbClr val="000000"/>
                          </a:solidFill>
                          <a:latin typeface="Cambria Math" panose="02040503050406030204" pitchFamily="18" charset="0"/>
                          <a:ea typeface="+mn-ea"/>
                        </a:rPr>
                        <m:t>当</m:t>
                      </m:r>
                      <m:r>
                        <a:rPr lang="zh-CN" altLang="en-US" sz="2500" i="1">
                          <a:solidFill>
                            <a:srgbClr val="000000"/>
                          </a:solidFill>
                          <a:latin typeface="Cambria Math" panose="02040503050406030204" pitchFamily="18" charset="0"/>
                          <a:ea typeface="+mn-ea"/>
                        </a:rPr>
                        <m:t>𝑇</m:t>
                      </m:r>
                      <m:r>
                        <a:rPr lang="zh-CN" altLang="en-US" sz="2500" i="1">
                          <a:solidFill>
                            <a:srgbClr val="000000"/>
                          </a:solidFill>
                          <a:latin typeface="Cambria Math" panose="02040503050406030204" pitchFamily="18" charset="0"/>
                          <a:ea typeface="+mn-ea"/>
                        </a:rPr>
                        <m:t>&gt;0</m:t>
                      </m:r>
                      <m:r>
                        <a:rPr lang="zh-CN" altLang="en-US" sz="2500" i="1">
                          <a:solidFill>
                            <a:srgbClr val="000000"/>
                          </a:solidFill>
                          <a:latin typeface="Cambria Math" panose="02040503050406030204" pitchFamily="18" charset="0"/>
                          <a:ea typeface="+mn-ea"/>
                        </a:rPr>
                        <m:t>𝐾</m:t>
                      </m:r>
                      <m:m>
                        <m:mPr>
                          <m:plcHide m:val="on"/>
                          <m:mcs>
                            <m:mc>
                              <m:mcPr>
                                <m:count m:val="2"/>
                                <m:mcJc m:val="center"/>
                              </m:mcPr>
                            </m:mc>
                          </m:mcs>
                          <m:ctrlPr>
                            <a:rPr lang="zh-CN" altLang="en-US" sz="2500" i="1">
                              <a:solidFill>
                                <a:srgbClr val="000000"/>
                              </a:solidFill>
                              <a:latin typeface="Cambria Math" panose="02040503050406030204" pitchFamily="18" charset="0"/>
                              <a:ea typeface="+mn-ea"/>
                            </a:rPr>
                          </m:ctrlPr>
                        </m:mPr>
                        <m:mr>
                          <m:e>
                            <m:r>
                              <m:rPr>
                                <m:nor/>
                              </m:rPr>
                              <a:rPr lang="zh-CN" altLang="en-US" sz="2500" i="0">
                                <a:solidFill>
                                  <a:srgbClr val="000000"/>
                                </a:solidFill>
                                <a:latin typeface="Cambria Math" panose="02040503050406030204" pitchFamily="18" charset="0"/>
                                <a:ea typeface="+mn-ea"/>
                              </a:rPr>
                              <m:t>时</m:t>
                            </m:r>
                          </m:e>
                          <m:e/>
                        </m:mr>
                      </m:m>
                      <m:r>
                        <a:rPr lang="zh-CN" altLang="en-US" sz="2500" i="1">
                          <a:solidFill>
                            <a:srgbClr val="000000"/>
                          </a:solidFill>
                          <a:latin typeface="Cambria Math" panose="02040503050406030204" pitchFamily="18" charset="0"/>
                          <a:ea typeface="+mn-ea"/>
                        </a:rPr>
                        <m:t>𝑓</m:t>
                      </m:r>
                      <m:r>
                        <a:rPr lang="zh-CN" altLang="en-US" sz="2500" i="1">
                          <a:solidFill>
                            <a:srgbClr val="000000"/>
                          </a:solidFill>
                          <a:latin typeface="Cambria Math" panose="02040503050406030204" pitchFamily="18" charset="0"/>
                          <a:ea typeface="+mn-ea"/>
                        </a:rPr>
                        <m:t>=</m:t>
                      </m:r>
                      <m:d>
                        <m:dPr>
                          <m:begChr m:val="{"/>
                          <m:endChr m:val=""/>
                          <m:ctrlPr>
                            <a:rPr lang="zh-CN" altLang="en-US" sz="2500" i="1">
                              <a:solidFill>
                                <a:srgbClr val="000000"/>
                              </a:solidFill>
                              <a:latin typeface="Cambria Math" panose="02040503050406030204" pitchFamily="18" charset="0"/>
                              <a:ea typeface="+mn-ea"/>
                            </a:rPr>
                          </m:ctrlPr>
                        </m:dPr>
                        <m:e>
                          <m:m>
                            <m:mPr>
                              <m:plcHide m:val="on"/>
                              <m:mcs>
                                <m:mc>
                                  <m:mcPr>
                                    <m:count m:val="2"/>
                                    <m:mcJc m:val="center"/>
                                  </m:mcPr>
                                </m:mc>
                              </m:mcs>
                              <m:ctrlPr>
                                <a:rPr lang="zh-CN" altLang="en-US" sz="2500" i="1">
                                  <a:solidFill>
                                    <a:srgbClr val="000000"/>
                                  </a:solidFill>
                                  <a:latin typeface="Cambria Math" panose="02040503050406030204" pitchFamily="18" charset="0"/>
                                  <a:ea typeface="+mn-ea"/>
                                </a:rPr>
                              </m:ctrlPr>
                            </m:mPr>
                            <m:mr>
                              <m:e>
                                <m:r>
                                  <a:rPr lang="zh-CN" altLang="en-US" sz="2500" i="1">
                                    <a:solidFill>
                                      <a:srgbClr val="000000"/>
                                    </a:solidFill>
                                    <a:latin typeface="Cambria Math" panose="02040503050406030204" pitchFamily="18" charset="0"/>
                                    <a:ea typeface="+mn-ea"/>
                                  </a:rPr>
                                  <m:t>1</m:t>
                                </m:r>
                              </m:e>
                              <m:e>
                                <m:r>
                                  <a:rPr lang="zh-CN" altLang="en-US" sz="2500" i="1">
                                    <a:solidFill>
                                      <a:srgbClr val="000000"/>
                                    </a:solidFill>
                                    <a:latin typeface="Cambria Math" panose="02040503050406030204" pitchFamily="18" charset="0"/>
                                    <a:ea typeface="+mn-ea"/>
                                  </a:rPr>
                                  <m:t>(</m:t>
                                </m:r>
                                <m:r>
                                  <a:rPr lang="zh-CN" altLang="en-US" sz="2500" i="1">
                                    <a:solidFill>
                                      <a:srgbClr val="000000"/>
                                    </a:solidFill>
                                    <a:latin typeface="Cambria Math" panose="02040503050406030204" pitchFamily="18" charset="0"/>
                                    <a:ea typeface="+mn-ea"/>
                                  </a:rPr>
                                  <m:t>𝐸</m:t>
                                </m:r>
                                <m:r>
                                  <a:rPr lang="zh-CN" altLang="en-US" sz="2500" i="1">
                                    <a:solidFill>
                                      <a:srgbClr val="000000"/>
                                    </a:solidFill>
                                    <a:latin typeface="Cambria Math" panose="02040503050406030204" pitchFamily="18" charset="0"/>
                                    <a:ea typeface="+mn-ea"/>
                                  </a:rPr>
                                  <m:t>&lt;&lt;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𝐸</m:t>
                                    </m:r>
                                  </m:e>
                                  <m:sub>
                                    <m:r>
                                      <a:rPr lang="zh-CN" altLang="en-US" sz="2500" i="1">
                                        <a:solidFill>
                                          <a:srgbClr val="000000"/>
                                        </a:solidFill>
                                        <a:latin typeface="Cambria Math" panose="02040503050406030204" pitchFamily="18" charset="0"/>
                                        <a:ea typeface="+mn-ea"/>
                                      </a:rPr>
                                      <m:t>𝐹</m:t>
                                    </m:r>
                                  </m:sub>
                                </m:sSub>
                                <m:r>
                                  <a:rPr lang="zh-CN" altLang="en-US" sz="2500" i="1">
                                    <a:solidFill>
                                      <a:srgbClr val="000000"/>
                                    </a:solidFill>
                                    <a:latin typeface="Cambria Math" panose="02040503050406030204" pitchFamily="18" charset="0"/>
                                    <a:ea typeface="+mn-ea"/>
                                  </a:rPr>
                                  <m:t>)</m:t>
                                </m:r>
                              </m:e>
                            </m:mr>
                            <m:mr>
                              <m:e>
                                <m:f>
                                  <m:fPr>
                                    <m:ctrlPr>
                                      <a:rPr lang="zh-CN" altLang="en-US" sz="2500" i="1">
                                        <a:solidFill>
                                          <a:srgbClr val="000000"/>
                                        </a:solidFill>
                                        <a:latin typeface="Cambria Math" panose="02040503050406030204" pitchFamily="18" charset="0"/>
                                        <a:ea typeface="+mn-ea"/>
                                      </a:rPr>
                                    </m:ctrlPr>
                                  </m:fPr>
                                  <m:num>
                                    <m:r>
                                      <a:rPr lang="zh-CN" altLang="en-US" sz="2500" i="1">
                                        <a:solidFill>
                                          <a:srgbClr val="000000"/>
                                        </a:solidFill>
                                        <a:latin typeface="Cambria Math" panose="02040503050406030204" pitchFamily="18" charset="0"/>
                                        <a:ea typeface="+mn-ea"/>
                                      </a:rPr>
                                      <m:t>1</m:t>
                                    </m:r>
                                  </m:num>
                                  <m:den>
                                    <m:r>
                                      <a:rPr lang="zh-CN" altLang="en-US" sz="2500" i="1">
                                        <a:solidFill>
                                          <a:srgbClr val="000000"/>
                                        </a:solidFill>
                                        <a:latin typeface="Cambria Math" panose="02040503050406030204" pitchFamily="18" charset="0"/>
                                        <a:ea typeface="+mn-ea"/>
                                      </a:rPr>
                                      <m:t>2</m:t>
                                    </m:r>
                                  </m:den>
                                </m:f>
                              </m:e>
                              <m:e>
                                <m:r>
                                  <a:rPr lang="zh-CN" altLang="en-US" sz="2500" i="1">
                                    <a:solidFill>
                                      <a:srgbClr val="000000"/>
                                    </a:solidFill>
                                    <a:latin typeface="Cambria Math" panose="02040503050406030204" pitchFamily="18" charset="0"/>
                                    <a:ea typeface="+mn-ea"/>
                                  </a:rPr>
                                  <m:t>(</m:t>
                                </m:r>
                                <m:r>
                                  <a:rPr lang="zh-CN" altLang="en-US" sz="2500" i="1">
                                    <a:solidFill>
                                      <a:srgbClr val="000000"/>
                                    </a:solidFill>
                                    <a:latin typeface="Cambria Math" panose="02040503050406030204" pitchFamily="18" charset="0"/>
                                    <a:ea typeface="+mn-ea"/>
                                  </a:rPr>
                                  <m:t>𝐸</m:t>
                                </m:r>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𝐸</m:t>
                                    </m:r>
                                  </m:e>
                                  <m:sub>
                                    <m:r>
                                      <a:rPr lang="zh-CN" altLang="en-US" sz="2500" i="1">
                                        <a:solidFill>
                                          <a:srgbClr val="000000"/>
                                        </a:solidFill>
                                        <a:latin typeface="Cambria Math" panose="02040503050406030204" pitchFamily="18" charset="0"/>
                                        <a:ea typeface="+mn-ea"/>
                                      </a:rPr>
                                      <m:t>𝐹</m:t>
                                    </m:r>
                                  </m:sub>
                                </m:sSub>
                                <m:r>
                                  <a:rPr lang="zh-CN" altLang="en-US" sz="2500" i="1">
                                    <a:solidFill>
                                      <a:srgbClr val="000000"/>
                                    </a:solidFill>
                                    <a:latin typeface="Cambria Math" panose="02040503050406030204" pitchFamily="18" charset="0"/>
                                    <a:ea typeface="+mn-ea"/>
                                  </a:rPr>
                                  <m:t>)</m:t>
                                </m:r>
                              </m:e>
                            </m:mr>
                            <m:mr>
                              <m:e>
                                <m:r>
                                  <a:rPr lang="zh-CN" altLang="en-US" sz="2500" i="1">
                                    <a:solidFill>
                                      <a:srgbClr val="000000"/>
                                    </a:solidFill>
                                    <a:latin typeface="Cambria Math" panose="02040503050406030204" pitchFamily="18" charset="0"/>
                                    <a:ea typeface="+mn-ea"/>
                                  </a:rPr>
                                  <m:t>0</m:t>
                                </m:r>
                              </m:e>
                              <m:e>
                                <m:r>
                                  <a:rPr lang="zh-CN" altLang="en-US" sz="2500" i="1">
                                    <a:solidFill>
                                      <a:srgbClr val="000000"/>
                                    </a:solidFill>
                                    <a:latin typeface="Cambria Math" panose="02040503050406030204" pitchFamily="18" charset="0"/>
                                    <a:ea typeface="+mn-ea"/>
                                  </a:rPr>
                                  <m:t>(</m:t>
                                </m:r>
                                <m:r>
                                  <a:rPr lang="zh-CN" altLang="en-US" sz="2500" i="1">
                                    <a:solidFill>
                                      <a:srgbClr val="000000"/>
                                    </a:solidFill>
                                    <a:latin typeface="Cambria Math" panose="02040503050406030204" pitchFamily="18" charset="0"/>
                                    <a:ea typeface="+mn-ea"/>
                                  </a:rPr>
                                  <m:t>𝐸</m:t>
                                </m:r>
                                <m:r>
                                  <a:rPr lang="zh-CN" altLang="en-US" sz="2500" i="1">
                                    <a:solidFill>
                                      <a:srgbClr val="000000"/>
                                    </a:solidFill>
                                    <a:latin typeface="Cambria Math" panose="02040503050406030204" pitchFamily="18" charset="0"/>
                                    <a:ea typeface="+mn-ea"/>
                                  </a:rPr>
                                  <m:t>&gt;&gt;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𝐸</m:t>
                                    </m:r>
                                  </m:e>
                                  <m:sub>
                                    <m:r>
                                      <a:rPr lang="zh-CN" altLang="en-US" sz="2500" i="1">
                                        <a:solidFill>
                                          <a:srgbClr val="000000"/>
                                        </a:solidFill>
                                        <a:latin typeface="Cambria Math" panose="02040503050406030204" pitchFamily="18" charset="0"/>
                                        <a:ea typeface="+mn-ea"/>
                                      </a:rPr>
                                      <m:t>𝐹</m:t>
                                    </m:r>
                                  </m:sub>
                                </m:sSub>
                                <m:r>
                                  <a:rPr lang="zh-CN" altLang="en-US" sz="2500" i="1">
                                    <a:solidFill>
                                      <a:srgbClr val="000000"/>
                                    </a:solidFill>
                                    <a:latin typeface="Cambria Math" panose="02040503050406030204" pitchFamily="18" charset="0"/>
                                    <a:ea typeface="+mn-ea"/>
                                  </a:rPr>
                                  <m:t>)</m:t>
                                </m:r>
                              </m:e>
                            </m:mr>
                          </m:m>
                        </m:e>
                      </m:d>
                    </m:oMath>
                  </m:oMathPara>
                </a14:m>
                <a:endParaRPr lang="zh-CN" altLang="en-US" sz="2500" dirty="0">
                  <a:ea typeface="+mn-ea"/>
                  <a:cs typeface="Times New Roman" panose="02020603050405020304" pitchFamily="18" charset="0"/>
                </a:endParaRPr>
              </a:p>
            </p:txBody>
          </p:sp>
        </mc:Choice>
        <mc:Fallback xmlns="">
          <p:sp>
            <p:nvSpPr>
              <p:cNvPr id="513036" name="Object 12"/>
              <p:cNvSpPr txBox="1">
                <a:spLocks noRot="1" noChangeAspect="1" noMove="1" noResize="1" noEditPoints="1" noAdjustHandles="1" noChangeArrowheads="1" noChangeShapeType="1" noTextEdit="1"/>
              </p:cNvSpPr>
              <p:nvPr/>
            </p:nvSpPr>
            <p:spPr>
              <a:xfrm>
                <a:off x="3599433" y="1539875"/>
                <a:ext cx="5221039" cy="1889125"/>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 name="TextBox 7"/>
          <p:cNvSpPr txBox="1"/>
          <p:nvPr/>
        </p:nvSpPr>
        <p:spPr>
          <a:xfrm>
            <a:off x="4233863" y="3575050"/>
            <a:ext cx="4154561" cy="287813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
            </a:pPr>
            <a:r>
              <a:rPr lang="en-US" altLang="zh-CN" sz="2800" b="1" dirty="0">
                <a:solidFill>
                  <a:srgbClr val="FF0000"/>
                </a:solidFill>
                <a:latin typeface="Times New Roman" panose="02020603050405020304" pitchFamily="18" charset="0"/>
                <a:cs typeface="Times New Roman" panose="02020603050405020304" pitchFamily="18" charset="0"/>
              </a:rPr>
              <a:t> T</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E</a:t>
            </a:r>
            <a:r>
              <a:rPr lang="en-US" altLang="zh-CN" sz="2800" b="1" i="1"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附近</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dE</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df </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p>
          <a:p>
            <a:pPr marL="0" lvl="0" indent="0" eaLnBrk="1" hangingPunct="1">
              <a:spcBef>
                <a:spcPct val="50000"/>
              </a:spcBef>
              <a:buFont typeface="Wingdings" panose="05000000000000000000" pitchFamily="2" charset="2"/>
              <a:buChar char="§"/>
            </a:pPr>
            <a:r>
              <a:rPr lang="en-US" altLang="zh-CN" sz="2800" b="1" dirty="0">
                <a:solidFill>
                  <a:srgbClr val="FF0000"/>
                </a:solidFill>
                <a:latin typeface="Times New Roman" panose="02020603050405020304" pitchFamily="18" charset="0"/>
                <a:cs typeface="Times New Roman" panose="02020603050405020304" pitchFamily="18" charset="0"/>
              </a:rPr>
              <a:t> T</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 </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从</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10</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所需</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E </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p>
          <a:p>
            <a:pPr marL="0" lvl="0" indent="0" eaLnBrk="1" hangingPunct="1">
              <a:spcBef>
                <a:spcPct val="50000"/>
              </a:spcBef>
              <a:buNone/>
            </a:pPr>
            <a:endParaRPr lang="en-US" altLang="zh-CN" sz="1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endParaRPr>
          </a:p>
          <a:p>
            <a:pPr marL="0" lvl="0" indent="0" eaLnBrk="1" hangingPunct="1">
              <a:spcBef>
                <a:spcPct val="50000"/>
              </a:spcBef>
              <a:buFont typeface="Wingdings" panose="05000000000000000000" pitchFamily="2" charset="2"/>
              <a:buChar char="§"/>
            </a:pP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b="1" dirty="0">
                <a:solidFill>
                  <a:srgbClr val="FF0000"/>
                </a:solidFill>
                <a:latin typeface="Times New Roman" panose="02020603050405020304" pitchFamily="18" charset="0"/>
                <a:cs typeface="Times New Roman" panose="02020603050405020304" pitchFamily="18" charset="0"/>
              </a:rPr>
              <a:t>T</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E</a:t>
            </a:r>
            <a:r>
              <a:rPr lang="en-US" altLang="zh-CN" sz="2800" b="1" i="1"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以上</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 </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p>
          <a:p>
            <a:pPr marL="0" lvl="0" indent="0" eaLnBrk="1" hangingPunct="1">
              <a:spcBef>
                <a:spcPct val="50000"/>
              </a:spcBef>
              <a:buFont typeface="Wingdings" panose="05000000000000000000" pitchFamily="2" charset="2"/>
              <a:buChar char="§"/>
            </a:pP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b="1" dirty="0">
                <a:solidFill>
                  <a:srgbClr val="FF0000"/>
                </a:solidFill>
                <a:latin typeface="Times New Roman" panose="02020603050405020304" pitchFamily="18" charset="0"/>
                <a:cs typeface="Times New Roman" panose="02020603050405020304" pitchFamily="18" charset="0"/>
              </a:rPr>
              <a:t>T</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E</a:t>
            </a:r>
            <a:r>
              <a:rPr lang="en-US" altLang="zh-CN" sz="2800" b="1" i="1"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以下</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f </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800" b="1" dirty="0">
              <a:solidFill>
                <a:srgbClr val="FF0000"/>
              </a:solidFill>
              <a:latin typeface="Times New Roman" panose="02020603050405020304" pitchFamily="18" charset="0"/>
              <a:ea typeface="Times New Roman" panose="02020603050405020304" pitchFamily="18" charset="0"/>
            </a:endParaRPr>
          </a:p>
        </p:txBody>
      </p:sp>
      <p:pic>
        <p:nvPicPr>
          <p:cNvPr id="93188" name="Picture 4" descr="C:\Users\lsy\Desktop\Picture5.png"/>
          <p:cNvPicPr>
            <a:picLocks noChangeAspect="1"/>
          </p:cNvPicPr>
          <p:nvPr/>
        </p:nvPicPr>
        <p:blipFill>
          <a:blip r:embed="rId5"/>
          <a:stretch>
            <a:fillRect/>
          </a:stretch>
        </p:blipFill>
        <p:spPr>
          <a:xfrm>
            <a:off x="142875" y="3284984"/>
            <a:ext cx="3313113" cy="35531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3036"/>
                                        </p:tgtEl>
                                        <p:attrNameLst>
                                          <p:attrName>style.visibility</p:attrName>
                                        </p:attrNameLst>
                                      </p:cBhvr>
                                      <p:to>
                                        <p:strVal val="visible"/>
                                      </p:to>
                                    </p:set>
                                    <p:animEffect transition="in" filter="wipe(left)">
                                      <p:cBhvr>
                                        <p:cTn id="7" dur="500"/>
                                        <p:tgtEl>
                                          <p:spTgt spid="5130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188"/>
                                        </p:tgtEl>
                                        <p:attrNameLst>
                                          <p:attrName>style.visibility</p:attrName>
                                        </p:attrNameLst>
                                      </p:cBhvr>
                                      <p:to>
                                        <p:strVal val="visible"/>
                                      </p:to>
                                    </p:set>
                                    <p:animEffect transition="in" filter="wipe(left)">
                                      <p:cBhvr>
                                        <p:cTn id="12" dur="500"/>
                                        <p:tgtEl>
                                          <p:spTgt spid="931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3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半导体常识：载流子分布的影响因素：费米统计</a:t>
            </a:r>
          </a:p>
        </p:txBody>
      </p:sp>
      <p:sp>
        <p:nvSpPr>
          <p:cNvPr id="17" name="Text Box 16"/>
          <p:cNvSpPr txBox="1"/>
          <p:nvPr/>
        </p:nvSpPr>
        <p:spPr>
          <a:xfrm>
            <a:off x="0" y="5929313"/>
            <a:ext cx="3929063"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solidFill>
                  <a:schemeClr val="tx2"/>
                </a:solidFill>
                <a:latin typeface="Times New Roman" panose="02020603050405020304" pitchFamily="18" charset="0"/>
                <a:cs typeface="Times New Roman" panose="02020603050405020304" pitchFamily="18" charset="0"/>
              </a:rPr>
              <a:t>非简并半导体</a:t>
            </a:r>
            <a:endParaRPr lang="en-US" altLang="zh-CN" sz="2800" b="1" dirty="0">
              <a:solidFill>
                <a:schemeClr val="tx2"/>
              </a:solidFill>
              <a:latin typeface="Times New Roman" panose="02020603050405020304" pitchFamily="18" charset="0"/>
              <a:cs typeface="Times New Roman" panose="02020603050405020304" pitchFamily="18" charset="0"/>
            </a:endParaRPr>
          </a:p>
          <a:p>
            <a:pPr marL="0" lvl="0" indent="0" algn="ctr" eaLnBrk="1" hangingPunct="1">
              <a:spcBef>
                <a:spcPct val="0"/>
              </a:spcBef>
              <a:buNone/>
            </a:pPr>
            <a:r>
              <a:rPr lang="en-US" altLang="zh-CN" sz="1800" b="1" dirty="0">
                <a:solidFill>
                  <a:schemeClr val="tx2"/>
                </a:solidFill>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nondegenerated semiconductor</a:t>
            </a:r>
            <a:r>
              <a:rPr lang="en-US" altLang="zh-CN" sz="1800" b="1" dirty="0">
                <a:solidFill>
                  <a:schemeClr val="tx2"/>
                </a:solidFill>
                <a:latin typeface="Times New Roman" panose="02020603050405020304" pitchFamily="18" charset="0"/>
                <a:cs typeface="Times New Roman" panose="02020603050405020304" pitchFamily="18" charset="0"/>
              </a:rPr>
              <a:t>)</a:t>
            </a:r>
            <a:endParaRPr lang="zh-CN" altLang="en-US" sz="1800" b="1" dirty="0">
              <a:solidFill>
                <a:schemeClr val="tx2"/>
              </a:solidFill>
              <a:latin typeface="Times New Roman" panose="02020603050405020304" pitchFamily="18" charset="0"/>
              <a:ea typeface="Times New Roman" panose="02020603050405020304" pitchFamily="18" charset="0"/>
            </a:endParaRPr>
          </a:p>
        </p:txBody>
      </p:sp>
      <p:sp>
        <p:nvSpPr>
          <p:cNvPr id="22" name="Text Box 17"/>
          <p:cNvSpPr txBox="1"/>
          <p:nvPr/>
        </p:nvSpPr>
        <p:spPr>
          <a:xfrm>
            <a:off x="4659313" y="5929313"/>
            <a:ext cx="3984625" cy="8001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solidFill>
                  <a:schemeClr val="tx2"/>
                </a:solidFill>
                <a:latin typeface="Times New Roman" panose="02020603050405020304" pitchFamily="18" charset="0"/>
                <a:cs typeface="Times New Roman" panose="02020603050405020304" pitchFamily="18" charset="0"/>
              </a:rPr>
              <a:t>简并半导体</a:t>
            </a:r>
            <a:endParaRPr lang="en-US" altLang="zh-CN" sz="2800" b="1" dirty="0">
              <a:solidFill>
                <a:schemeClr val="tx2"/>
              </a:solidFill>
              <a:latin typeface="Times New Roman" panose="02020603050405020304" pitchFamily="18" charset="0"/>
              <a:cs typeface="Times New Roman" panose="02020603050405020304" pitchFamily="18" charset="0"/>
            </a:endParaRPr>
          </a:p>
          <a:p>
            <a:pPr marL="0" lvl="0" indent="0" algn="ctr" eaLnBrk="1" hangingPunct="1">
              <a:spcBef>
                <a:spcPct val="0"/>
              </a:spcBef>
              <a:buNone/>
            </a:pPr>
            <a:r>
              <a:rPr lang="en-US" altLang="zh-CN" sz="1800" b="1" dirty="0">
                <a:solidFill>
                  <a:schemeClr val="tx2"/>
                </a:solidFill>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degenerated semiconductor</a:t>
            </a:r>
            <a:r>
              <a:rPr lang="en-US" altLang="zh-CN" sz="1800" b="1" dirty="0">
                <a:solidFill>
                  <a:schemeClr val="tx2"/>
                </a:solidFill>
                <a:latin typeface="Times New Roman" panose="02020603050405020304" pitchFamily="18" charset="0"/>
                <a:cs typeface="Times New Roman" panose="02020603050405020304" pitchFamily="18" charset="0"/>
              </a:rPr>
              <a:t>)</a:t>
            </a:r>
            <a:endParaRPr lang="zh-CN" altLang="en-US" sz="1800" b="1" dirty="0">
              <a:solidFill>
                <a:schemeClr val="tx2"/>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Object 9"/>
              <p:cNvSpPr txBox="1"/>
              <p:nvPr/>
            </p:nvSpPr>
            <p:spPr>
              <a:xfrm>
                <a:off x="35496" y="677863"/>
                <a:ext cx="4360863" cy="85090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b="1" i="0">
                          <a:solidFill>
                            <a:srgbClr val="000000"/>
                          </a:solidFill>
                          <a:latin typeface="+mn-ea"/>
                          <a:ea typeface="+mn-ea"/>
                        </a:rPr>
                        <m:t>费米统计</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sSup>
                            <m:sSupPr>
                              <m:ctrlPr>
                                <a:rPr lang="en-US" altLang="zh-CN" sz="2200" i="1">
                                  <a:solidFill>
                                    <a:srgbClr val="000000"/>
                                  </a:solidFill>
                                  <a:latin typeface="Cambria Math" panose="02040503050406030204" pitchFamily="18" charset="0"/>
                                  <a:ea typeface="+mn-ea"/>
                                </a:rPr>
                              </m:ctrlPr>
                            </m:sSupPr>
                            <m:e>
                              <m:r>
                                <m:rPr>
                                  <m:sty m:val="p"/>
                                </m:rPr>
                                <a:rPr lang="en-US" altLang="zh-CN" sz="2200">
                                  <a:solidFill>
                                    <a:srgbClr val="000000"/>
                                  </a:solidFill>
                                  <a:latin typeface="Cambria Math" panose="02040503050406030204" pitchFamily="18" charset="0"/>
                                  <a:ea typeface="+mn-ea"/>
                                </a:rPr>
                                <m:t>e</m:t>
                              </m:r>
                            </m:e>
                            <m:sup>
                              <m:f>
                                <m:fPr>
                                  <m:type m:val="lin"/>
                                  <m:ctrlPr>
                                    <a:rPr lang="en-US" altLang="zh-CN" sz="2200" i="1">
                                      <a:solidFill>
                                        <a:srgbClr val="000000"/>
                                      </a:solidFill>
                                      <a:latin typeface="Cambria Math" panose="02040503050406030204" pitchFamily="18" charset="0"/>
                                      <a:ea typeface="+mn-ea"/>
                                    </a:rPr>
                                  </m:ctrlPr>
                                </m:fPr>
                                <m:num>
                                  <m:d>
                                    <m:dPr>
                                      <m:ctrlPr>
                                        <a:rPr lang="en-US" altLang="zh-CN" sz="2200" i="1">
                                          <a:solidFill>
                                            <a:srgbClr val="000000"/>
                                          </a:solidFill>
                                          <a:latin typeface="Cambria Math" panose="02040503050406030204" pitchFamily="18" charset="0"/>
                                          <a:ea typeface="+mn-ea"/>
                                        </a:rPr>
                                      </m:ctrlPr>
                                    </m:dPr>
                                    <m:e>
                                      <m:r>
                                        <a:rPr lang="en-US" altLang="zh-CN" sz="2200" i="1">
                                          <a:solidFill>
                                            <a:srgbClr val="000000"/>
                                          </a:solidFill>
                                          <a:latin typeface="Cambria Math" panose="02040503050406030204" pitchFamily="18" charset="0"/>
                                          <a:ea typeface="+mn-ea"/>
                                        </a:rPr>
                                        <m:t>𝑬</m:t>
                                      </m:r>
                                      <m:r>
                                        <a:rPr lang="en-US" altLang="zh-CN" sz="2200" i="1">
                                          <a:solidFill>
                                            <a:srgbClr val="000000"/>
                                          </a:solidFill>
                                          <a:latin typeface="Cambria Math" panose="02040503050406030204" pitchFamily="18" charset="0"/>
                                          <a:ea typeface="+mn-ea"/>
                                        </a:rPr>
                                        <m:t>−</m:t>
                                      </m:r>
                                      <m:sSub>
                                        <m:sSubPr>
                                          <m:ctrlPr>
                                            <a:rPr lang="en-US" altLang="zh-CN" sz="2200" i="1">
                                              <a:solidFill>
                                                <a:srgbClr val="000000"/>
                                              </a:solidFill>
                                              <a:latin typeface="Cambria Math" panose="02040503050406030204" pitchFamily="18" charset="0"/>
                                              <a:ea typeface="+mn-ea"/>
                                            </a:rPr>
                                          </m:ctrlPr>
                                        </m:sSubPr>
                                        <m:e>
                                          <m:r>
                                            <a:rPr lang="en-US" altLang="zh-CN" sz="2200" i="1">
                                              <a:solidFill>
                                                <a:srgbClr val="000000"/>
                                              </a:solidFill>
                                              <a:latin typeface="Cambria Math" panose="02040503050406030204" pitchFamily="18" charset="0"/>
                                              <a:ea typeface="+mn-ea"/>
                                            </a:rPr>
                                            <m:t>𝑬</m:t>
                                          </m:r>
                                        </m:e>
                                        <m:sub>
                                          <m:r>
                                            <a:rPr lang="en-US" altLang="zh-CN" sz="2200" i="1">
                                              <a:solidFill>
                                                <a:srgbClr val="000000"/>
                                              </a:solidFill>
                                              <a:latin typeface="Cambria Math" panose="02040503050406030204" pitchFamily="18" charset="0"/>
                                              <a:ea typeface="+mn-ea"/>
                                            </a:rPr>
                                            <m:t>𝑭</m:t>
                                          </m:r>
                                        </m:sub>
                                      </m:sSub>
                                    </m:e>
                                  </m:d>
                                </m:num>
                                <m:den>
                                  <m:sSub>
                                    <m:sSubPr>
                                      <m:ctrlPr>
                                        <a:rPr lang="en-US" altLang="zh-CN" sz="2200" i="1">
                                          <a:solidFill>
                                            <a:srgbClr val="000000"/>
                                          </a:solidFill>
                                          <a:latin typeface="Cambria Math" panose="02040503050406030204" pitchFamily="18" charset="0"/>
                                          <a:ea typeface="+mn-ea"/>
                                        </a:rPr>
                                      </m:ctrlPr>
                                    </m:sSubPr>
                                    <m:e>
                                      <m:r>
                                        <a:rPr lang="en-US" altLang="zh-CN" sz="2200" i="1">
                                          <a:solidFill>
                                            <a:srgbClr val="000000"/>
                                          </a:solidFill>
                                          <a:latin typeface="Cambria Math" panose="02040503050406030204" pitchFamily="18" charset="0"/>
                                          <a:ea typeface="+mn-ea"/>
                                        </a:rPr>
                                        <m:t>𝒌</m:t>
                                      </m:r>
                                    </m:e>
                                    <m:sub>
                                      <m:r>
                                        <a:rPr lang="en-US" altLang="zh-CN" sz="2200" i="1">
                                          <a:solidFill>
                                            <a:srgbClr val="000000"/>
                                          </a:solidFill>
                                          <a:latin typeface="Cambria Math" panose="02040503050406030204" pitchFamily="18" charset="0"/>
                                          <a:ea typeface="+mn-ea"/>
                                        </a:rPr>
                                        <m:t>𝟎</m:t>
                                      </m:r>
                                    </m:sub>
                                  </m:sSub>
                                  <m:r>
                                    <a:rPr lang="en-US" altLang="zh-CN" sz="2200" i="1">
                                      <a:solidFill>
                                        <a:srgbClr val="000000"/>
                                      </a:solidFill>
                                      <a:latin typeface="Cambria Math" panose="02040503050406030204" pitchFamily="18" charset="0"/>
                                      <a:ea typeface="+mn-ea"/>
                                    </a:rPr>
                                    <m:t>𝑻</m:t>
                                  </m:r>
                                </m:den>
                              </m:f>
                            </m:sup>
                          </m:sSup>
                          <m:r>
                            <a:rPr lang="en-US" altLang="zh-CN" sz="2200" i="1">
                              <a:solidFill>
                                <a:srgbClr val="000000"/>
                              </a:solidFill>
                              <a:latin typeface="Cambria Math" panose="02040503050406030204" pitchFamily="18" charset="0"/>
                              <a:ea typeface="+mn-ea"/>
                            </a:rPr>
                            <m:t>+</m:t>
                          </m:r>
                          <m:r>
                            <a:rPr lang="en-US" altLang="zh-CN" sz="2200" i="1">
                              <a:solidFill>
                                <a:srgbClr val="000000"/>
                              </a:solidFill>
                              <a:latin typeface="Cambria Math" panose="02040503050406030204" pitchFamily="18" charset="0"/>
                              <a:ea typeface="+mn-ea"/>
                            </a:rPr>
                            <m:t>𝟏</m:t>
                          </m:r>
                        </m:den>
                      </m:f>
                    </m:oMath>
                  </m:oMathPara>
                </a14:m>
                <a:endParaRPr lang="zh-CN" altLang="en-US" sz="2200" dirty="0">
                  <a:latin typeface="+mn-ea"/>
                  <a:ea typeface="+mn-ea"/>
                  <a:cs typeface="Times New Roman" panose="02020603050405020304" pitchFamily="18" charset="0"/>
                </a:endParaRPr>
              </a:p>
            </p:txBody>
          </p:sp>
        </mc:Choice>
        <mc:Fallback xmlns="">
          <p:sp>
            <p:nvSpPr>
              <p:cNvPr id="3" name="Object 9"/>
              <p:cNvSpPr txBox="1">
                <a:spLocks noRot="1" noChangeAspect="1" noMove="1" noResize="1" noEditPoints="1" noAdjustHandles="1" noChangeArrowheads="1" noChangeShapeType="1" noTextEdit="1"/>
              </p:cNvSpPr>
              <p:nvPr/>
            </p:nvSpPr>
            <p:spPr>
              <a:xfrm>
                <a:off x="35496" y="677863"/>
                <a:ext cx="4360863" cy="85090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9"/>
              <p:cNvSpPr txBox="1"/>
              <p:nvPr/>
            </p:nvSpPr>
            <p:spPr>
              <a:xfrm>
                <a:off x="6496338" y="824251"/>
                <a:ext cx="2320479" cy="5294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sSup>
                        <m:sSupPr>
                          <m:ctrlPr>
                            <a:rPr lang="en-US" altLang="zh-CN" sz="2200" i="1">
                              <a:solidFill>
                                <a:srgbClr val="000000"/>
                              </a:solidFill>
                              <a:latin typeface="Cambria Math" panose="02040503050406030204" pitchFamily="18" charset="0"/>
                            </a:rPr>
                          </m:ctrlPr>
                        </m:sSupPr>
                        <m:e>
                          <m:r>
                            <m:rPr>
                              <m:sty m:val="p"/>
                            </m:rPr>
                            <a:rPr lang="en-US" altLang="zh-CN" sz="2200">
                              <a:solidFill>
                                <a:srgbClr val="000000"/>
                              </a:solidFill>
                              <a:latin typeface="Cambria Math" panose="02040503050406030204" pitchFamily="18" charset="0"/>
                            </a:rPr>
                            <m:t>e</m:t>
                          </m:r>
                        </m:e>
                        <m:sup>
                          <m:f>
                            <m:fPr>
                              <m:type m:val="lin"/>
                              <m:ctrlPr>
                                <a:rPr lang="en-US" altLang="zh-CN" sz="2200" i="1">
                                  <a:solidFill>
                                    <a:srgbClr val="000000"/>
                                  </a:solidFill>
                                  <a:latin typeface="Cambria Math" panose="02040503050406030204" pitchFamily="18" charset="0"/>
                                </a:rPr>
                              </m:ctrlPr>
                            </m:fPr>
                            <m:num>
                              <m:r>
                                <a:rPr lang="en-US" altLang="zh-CN" sz="2200" i="1" smtClean="0">
                                  <a:solidFill>
                                    <a:srgbClr val="000000"/>
                                  </a:solidFill>
                                  <a:latin typeface="Cambria Math" panose="02040503050406030204" pitchFamily="18" charset="0"/>
                                  <a:ea typeface="Cambria Math" panose="02040503050406030204" pitchFamily="18" charset="0"/>
                                </a:rPr>
                                <m:t>−</m:t>
                              </m:r>
                              <m:d>
                                <m:dPr>
                                  <m:ctrlPr>
                                    <a:rPr lang="en-US" altLang="zh-CN" sz="2200" i="1">
                                      <a:solidFill>
                                        <a:srgbClr val="000000"/>
                                      </a:solidFill>
                                      <a:latin typeface="Cambria Math" panose="02040503050406030204" pitchFamily="18" charset="0"/>
                                    </a:rPr>
                                  </m:ctrlPr>
                                </m:dPr>
                                <m:e>
                                  <m:r>
                                    <a:rPr lang="en-US" altLang="zh-CN" sz="2200" i="1">
                                      <a:solidFill>
                                        <a:srgbClr val="000000"/>
                                      </a:solidFill>
                                      <a:latin typeface="Cambria Math" panose="02040503050406030204" pitchFamily="18" charset="0"/>
                                    </a:rPr>
                                    <m:t>𝑬</m:t>
                                  </m:r>
                                  <m:r>
                                    <a:rPr lang="en-US" altLang="zh-CN" sz="2200" i="1">
                                      <a:solidFill>
                                        <a:srgbClr val="000000"/>
                                      </a:solidFill>
                                      <a:latin typeface="Cambria Math" panose="02040503050406030204" pitchFamily="18" charset="0"/>
                                    </a:rPr>
                                    <m:t>−</m:t>
                                  </m:r>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𝑬</m:t>
                                      </m:r>
                                    </m:e>
                                    <m:sub>
                                      <m:r>
                                        <a:rPr lang="en-US" altLang="zh-CN" sz="2200" i="1">
                                          <a:solidFill>
                                            <a:srgbClr val="000000"/>
                                          </a:solidFill>
                                          <a:latin typeface="Cambria Math" panose="02040503050406030204" pitchFamily="18" charset="0"/>
                                        </a:rPr>
                                        <m:t>𝑭</m:t>
                                      </m:r>
                                    </m:sub>
                                  </m:sSub>
                                </m:e>
                              </m:d>
                            </m:num>
                            <m:den>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𝒌</m:t>
                                  </m:r>
                                </m:e>
                                <m:sub>
                                  <m:r>
                                    <a:rPr lang="en-US" altLang="zh-CN" sz="2200" i="1">
                                      <a:solidFill>
                                        <a:srgbClr val="000000"/>
                                      </a:solidFill>
                                      <a:latin typeface="Cambria Math" panose="02040503050406030204" pitchFamily="18" charset="0"/>
                                    </a:rPr>
                                    <m:t>𝟎</m:t>
                                  </m:r>
                                </m:sub>
                              </m:sSub>
                              <m:r>
                                <a:rPr lang="en-US" altLang="zh-CN" sz="2200" i="1">
                                  <a:solidFill>
                                    <a:srgbClr val="000000"/>
                                  </a:solidFill>
                                  <a:latin typeface="Cambria Math" panose="02040503050406030204" pitchFamily="18" charset="0"/>
                                </a:rPr>
                                <m:t>𝑻</m:t>
                              </m:r>
                            </m:den>
                          </m:f>
                        </m:sup>
                      </m:sSup>
                    </m:oMath>
                  </m:oMathPara>
                </a14:m>
                <a:endParaRPr lang="zh-CN" altLang="en-US" sz="2200" dirty="0">
                  <a:ea typeface="+mn-ea"/>
                  <a:cs typeface="Times New Roman" panose="02020603050405020304" pitchFamily="18" charset="0"/>
                </a:endParaRPr>
              </a:p>
            </p:txBody>
          </p:sp>
        </mc:Choice>
        <mc:Fallback xmlns="">
          <p:sp>
            <p:nvSpPr>
              <p:cNvPr id="8" name="Object 9"/>
              <p:cNvSpPr txBox="1">
                <a:spLocks noRot="1" noChangeAspect="1" noMove="1" noResize="1" noEditPoints="1" noAdjustHandles="1" noChangeArrowheads="1" noChangeShapeType="1" noTextEdit="1"/>
              </p:cNvSpPr>
              <p:nvPr/>
            </p:nvSpPr>
            <p:spPr>
              <a:xfrm>
                <a:off x="6496338" y="824251"/>
                <a:ext cx="2320479" cy="529475"/>
              </a:xfrm>
              <a:prstGeom prst="rect">
                <a:avLst/>
              </a:prstGeom>
              <a:blipFill>
                <a:blip r:embed="rId4"/>
                <a:stretch>
                  <a:fillRect l="-1842" t="-70115" r="-6316" b="-72414"/>
                </a:stretch>
              </a:blipFill>
              <a:ln w="38100">
                <a:noFill/>
                <a:miter/>
              </a:ln>
            </p:spPr>
            <p:txBody>
              <a:bodyPr/>
              <a:lstStyle/>
              <a:p>
                <a:r>
                  <a:rPr lang="zh-CN" altLang="en-US">
                    <a:noFill/>
                  </a:rPr>
                  <a:t> </a:t>
                </a:r>
              </a:p>
            </p:txBody>
          </p:sp>
        </mc:Fallback>
      </mc:AlternateContent>
      <p:sp>
        <p:nvSpPr>
          <p:cNvPr id="23" name="Right Arrow 22"/>
          <p:cNvSpPr/>
          <p:nvPr/>
        </p:nvSpPr>
        <p:spPr bwMode="auto">
          <a:xfrm>
            <a:off x="4064421" y="990600"/>
            <a:ext cx="2448000" cy="214313"/>
          </a:xfrm>
          <a:prstGeom prst="rightArrow">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9" name="Object 9"/>
              <p:cNvSpPr txBox="1"/>
              <p:nvPr/>
            </p:nvSpPr>
            <p:spPr>
              <a:xfrm>
                <a:off x="4084978" y="666973"/>
                <a:ext cx="2503246" cy="47244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000" i="0" smtClean="0">
                          <a:solidFill>
                            <a:srgbClr val="000000"/>
                          </a:solidFill>
                          <a:latin typeface="Cambria Math" panose="02040503050406030204" pitchFamily="18" charset="0"/>
                          <a:ea typeface="+mn-ea"/>
                        </a:rPr>
                        <m:t>当</m:t>
                      </m:r>
                      <m:r>
                        <a:rPr lang="en-US" altLang="zh-CN" sz="2000" b="1" i="1" smtClean="0">
                          <a:solidFill>
                            <a:srgbClr val="000000"/>
                          </a:solidFill>
                          <a:latin typeface="Cambria Math" panose="02040503050406030204" pitchFamily="18" charset="0"/>
                          <a:ea typeface="+mn-ea"/>
                        </a:rPr>
                        <m:t> </m:t>
                      </m:r>
                      <m:r>
                        <a:rPr lang="zh-CN" altLang="en-US" sz="2000" i="1">
                          <a:solidFill>
                            <a:srgbClr val="000000"/>
                          </a:solidFill>
                          <a:latin typeface="Cambria Math" panose="02040503050406030204" pitchFamily="18" charset="0"/>
                          <a:ea typeface="+mn-ea"/>
                        </a:rPr>
                        <m:t>𝐸</m:t>
                      </m:r>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r>
                        <a:rPr lang="en-US" altLang="zh-CN" sz="2000" b="1" i="1" smtClean="0">
                          <a:solidFill>
                            <a:srgbClr val="000000"/>
                          </a:solidFill>
                          <a:latin typeface="Cambria Math" panose="02040503050406030204" pitchFamily="18" charset="0"/>
                          <a:ea typeface="+mn-ea"/>
                        </a:rPr>
                        <m:t> </m:t>
                      </m:r>
                      <m:r>
                        <m:rPr>
                          <m:nor/>
                        </m:rPr>
                        <a:rPr lang="zh-CN" altLang="en-US" sz="2000" i="0">
                          <a:solidFill>
                            <a:srgbClr val="000000"/>
                          </a:solidFill>
                          <a:latin typeface="Cambria Math" panose="02040503050406030204" pitchFamily="18" charset="0"/>
                          <a:ea typeface="+mn-ea"/>
                        </a:rPr>
                        <m:t>时</m:t>
                      </m:r>
                    </m:oMath>
                  </m:oMathPara>
                </a14:m>
                <a:endParaRPr lang="zh-CN" altLang="en-US" sz="2000" dirty="0">
                  <a:ea typeface="+mn-ea"/>
                  <a:cs typeface="Times New Roman" panose="02020603050405020304" pitchFamily="18" charset="0"/>
                </a:endParaRPr>
              </a:p>
            </p:txBody>
          </p:sp>
        </mc:Choice>
        <mc:Fallback xmlns="">
          <p:sp>
            <p:nvSpPr>
              <p:cNvPr id="9" name="Object 9"/>
              <p:cNvSpPr txBox="1">
                <a:spLocks noRot="1" noChangeAspect="1" noMove="1" noResize="1" noEditPoints="1" noAdjustHandles="1" noChangeArrowheads="1" noChangeShapeType="1" noTextEdit="1"/>
              </p:cNvSpPr>
              <p:nvPr/>
            </p:nvSpPr>
            <p:spPr>
              <a:xfrm>
                <a:off x="4084978" y="666973"/>
                <a:ext cx="2503246" cy="472440"/>
              </a:xfrm>
              <a:prstGeom prst="rect">
                <a:avLst/>
              </a:prstGeom>
              <a:blipFill>
                <a:blip r:embed="rId5"/>
                <a:stretch>
                  <a:fillRect l="-973"/>
                </a:stretch>
              </a:blipFill>
              <a:ln w="38100">
                <a:noFill/>
                <a:miter/>
              </a:ln>
            </p:spPr>
            <p:txBody>
              <a:bodyPr/>
              <a:lstStyle/>
              <a:p>
                <a:r>
                  <a:rPr lang="zh-CN" altLang="en-US">
                    <a:noFill/>
                  </a:rPr>
                  <a:t> </a:t>
                </a:r>
              </a:p>
            </p:txBody>
          </p:sp>
        </mc:Fallback>
      </mc:AlternateContent>
      <p:grpSp>
        <p:nvGrpSpPr>
          <p:cNvPr id="2" name="Group 24"/>
          <p:cNvGrpSpPr/>
          <p:nvPr/>
        </p:nvGrpSpPr>
        <p:grpSpPr>
          <a:xfrm>
            <a:off x="6696075" y="15179"/>
            <a:ext cx="2447925" cy="647700"/>
            <a:chOff x="6696000" y="-33355"/>
            <a:chExt cx="2448032" cy="648000"/>
          </a:xfrm>
        </p:grpSpPr>
        <p:sp>
          <p:nvSpPr>
            <p:cNvPr id="24" name="Cloud Callout 23"/>
            <p:cNvSpPr/>
            <p:nvPr/>
          </p:nvSpPr>
          <p:spPr bwMode="auto">
            <a:xfrm>
              <a:off x="6696000" y="-33355"/>
              <a:ext cx="2428981" cy="648000"/>
            </a:xfrm>
            <a:prstGeom prst="cloudCallout">
              <a:avLst>
                <a:gd name="adj1" fmla="val -5379"/>
                <a:gd name="adj2" fmla="val 87037"/>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7672" name="TextBox 24"/>
            <p:cNvSpPr txBox="1"/>
            <p:nvPr/>
          </p:nvSpPr>
          <p:spPr>
            <a:xfrm>
              <a:off x="6715132" y="44946"/>
              <a:ext cx="2428900"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玻尔兹曼统计</a:t>
              </a:r>
              <a:endParaRPr lang="en-US" altLang="zh-CN" sz="2200" b="1" dirty="0">
                <a:latin typeface="宋体" panose="02010600030101010101" pitchFamily="2" charset="-122"/>
              </a:endParaRPr>
            </a:p>
          </p:txBody>
        </p:sp>
      </p:grpSp>
      <p:graphicFrame>
        <p:nvGraphicFramePr>
          <p:cNvPr id="27" name="Object 1"/>
          <p:cNvGraphicFramePr>
            <a:graphicFrameLocks noChangeAspect="1"/>
          </p:cNvGraphicFramePr>
          <p:nvPr/>
        </p:nvGraphicFramePr>
        <p:xfrm>
          <a:off x="71438" y="3143250"/>
          <a:ext cx="3565525" cy="2571750"/>
        </p:xfrm>
        <a:graphic>
          <a:graphicData uri="http://schemas.openxmlformats.org/presentationml/2006/ole">
            <mc:AlternateContent xmlns:mc="http://schemas.openxmlformats.org/markup-compatibility/2006">
              <mc:Choice xmlns:v="urn:schemas-microsoft-com:vml" Requires="v">
                <p:oleObj r:id="rId6" imgW="7647940" imgH="4785995" progId="">
                  <p:embed/>
                </p:oleObj>
              </mc:Choice>
              <mc:Fallback>
                <p:oleObj r:id="rId6" imgW="7647940" imgH="4785995" progId="">
                  <p:embed/>
                  <p:pic>
                    <p:nvPicPr>
                      <p:cNvPr id="0" name="图片 3082"/>
                      <p:cNvPicPr/>
                      <p:nvPr/>
                    </p:nvPicPr>
                    <p:blipFill>
                      <a:blip r:embed="rId7"/>
                      <a:stretch>
                        <a:fillRect/>
                      </a:stretch>
                    </p:blipFill>
                    <p:spPr>
                      <a:xfrm>
                        <a:off x="71438" y="3143250"/>
                        <a:ext cx="3565525" cy="2571750"/>
                      </a:xfrm>
                      <a:prstGeom prst="rect">
                        <a:avLst/>
                      </a:prstGeom>
                      <a:noFill/>
                      <a:ln w="38100">
                        <a:noFill/>
                        <a:miter/>
                      </a:ln>
                    </p:spPr>
                  </p:pic>
                </p:oleObj>
              </mc:Fallback>
            </mc:AlternateContent>
          </a:graphicData>
        </a:graphic>
      </p:graphicFrame>
      <p:sp>
        <p:nvSpPr>
          <p:cNvPr id="32" name="Line 20"/>
          <p:cNvSpPr/>
          <p:nvPr/>
        </p:nvSpPr>
        <p:spPr>
          <a:xfrm>
            <a:off x="271463" y="4429125"/>
            <a:ext cx="3313112" cy="0"/>
          </a:xfrm>
          <a:prstGeom prst="line">
            <a:avLst/>
          </a:prstGeom>
          <a:ln w="28575" cap="flat" cmpd="sng">
            <a:solidFill>
              <a:srgbClr val="FF0000"/>
            </a:solidFill>
            <a:prstDash val="lgDashDot"/>
            <a:headEnd type="none" w="med" len="med"/>
            <a:tailEnd type="none" w="med" len="med"/>
          </a:ln>
        </p:spPr>
      </p:sp>
      <p:graphicFrame>
        <p:nvGraphicFramePr>
          <p:cNvPr id="96264" name="Object 1"/>
          <p:cNvGraphicFramePr>
            <a:graphicFrameLocks noChangeAspect="1"/>
          </p:cNvGraphicFramePr>
          <p:nvPr/>
        </p:nvGraphicFramePr>
        <p:xfrm>
          <a:off x="4864100" y="3143250"/>
          <a:ext cx="3565525" cy="2571750"/>
        </p:xfrm>
        <a:graphic>
          <a:graphicData uri="http://schemas.openxmlformats.org/presentationml/2006/ole">
            <mc:AlternateContent xmlns:mc="http://schemas.openxmlformats.org/markup-compatibility/2006">
              <mc:Choice xmlns:v="urn:schemas-microsoft-com:vml" Requires="v">
                <p:oleObj r:id="rId8" imgW="7647940" imgH="4785995" progId="">
                  <p:embed/>
                </p:oleObj>
              </mc:Choice>
              <mc:Fallback>
                <p:oleObj r:id="rId8" imgW="7647940" imgH="4785995" progId="">
                  <p:embed/>
                  <p:pic>
                    <p:nvPicPr>
                      <p:cNvPr id="0" name="图片 3088"/>
                      <p:cNvPicPr/>
                      <p:nvPr/>
                    </p:nvPicPr>
                    <p:blipFill>
                      <a:blip r:embed="rId7"/>
                      <a:stretch>
                        <a:fillRect/>
                      </a:stretch>
                    </p:blipFill>
                    <p:spPr>
                      <a:xfrm>
                        <a:off x="4864100" y="3143250"/>
                        <a:ext cx="3565525" cy="2571750"/>
                      </a:xfrm>
                      <a:prstGeom prst="rect">
                        <a:avLst/>
                      </a:prstGeom>
                      <a:noFill/>
                      <a:ln w="38100">
                        <a:noFill/>
                        <a:miter/>
                      </a:ln>
                    </p:spPr>
                  </p:pic>
                </p:oleObj>
              </mc:Fallback>
            </mc:AlternateContent>
          </a:graphicData>
        </a:graphic>
      </p:graphicFrame>
      <p:sp>
        <p:nvSpPr>
          <p:cNvPr id="34" name="Line 20"/>
          <p:cNvSpPr/>
          <p:nvPr/>
        </p:nvSpPr>
        <p:spPr>
          <a:xfrm>
            <a:off x="5060950" y="4173538"/>
            <a:ext cx="3311525" cy="0"/>
          </a:xfrm>
          <a:prstGeom prst="line">
            <a:avLst/>
          </a:prstGeom>
          <a:ln w="28575" cap="flat" cmpd="sng">
            <a:solidFill>
              <a:srgbClr val="FF0000"/>
            </a:solidFill>
            <a:prstDash val="lgDashDot"/>
            <a:headEnd type="none" w="med" len="med"/>
            <a:tailEnd type="none" w="med" len="med"/>
          </a:ln>
        </p:spPr>
      </p:sp>
      <p:sp>
        <p:nvSpPr>
          <p:cNvPr id="35" name="Line 20"/>
          <p:cNvSpPr/>
          <p:nvPr/>
        </p:nvSpPr>
        <p:spPr>
          <a:xfrm>
            <a:off x="5072063" y="4657725"/>
            <a:ext cx="3311525" cy="0"/>
          </a:xfrm>
          <a:prstGeom prst="line">
            <a:avLst/>
          </a:prstGeom>
          <a:ln w="28575" cap="flat" cmpd="sng">
            <a:solidFill>
              <a:srgbClr val="3333FF"/>
            </a:solidFill>
            <a:prstDash val="lgDashDot"/>
            <a:headEnd type="none" w="med" len="med"/>
            <a:tailEnd type="none" w="med" len="med"/>
          </a:ln>
        </p:spPr>
      </p:sp>
      <mc:AlternateContent xmlns:mc="http://schemas.openxmlformats.org/markup-compatibility/2006" xmlns:a14="http://schemas.microsoft.com/office/drawing/2010/main">
        <mc:Choice Requires="a14">
          <p:sp>
            <p:nvSpPr>
              <p:cNvPr id="4" name="Object 9"/>
              <p:cNvSpPr txBox="1"/>
              <p:nvPr/>
            </p:nvSpPr>
            <p:spPr>
              <a:xfrm>
                <a:off x="1690687" y="3068960"/>
                <a:ext cx="2238375" cy="40931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𝑓</m:t>
                          </m:r>
                        </m:e>
                        <m:sub>
                          <m:r>
                            <a:rPr lang="zh-CN" altLang="en-US" sz="2000" i="1">
                              <a:solidFill>
                                <a:srgbClr val="FF0000"/>
                              </a:solidFill>
                              <a:latin typeface="Cambria Math" panose="02040503050406030204" pitchFamily="18" charset="0"/>
                              <a:ea typeface="+mn-ea"/>
                            </a:rPr>
                            <m:t>𝑛</m:t>
                          </m:r>
                        </m:sub>
                      </m:sSub>
                      <m:r>
                        <a:rPr lang="zh-CN" altLang="en-US" sz="2000" i="1">
                          <a:solidFill>
                            <a:srgbClr val="FF0000"/>
                          </a:solidFill>
                          <a:latin typeface="Cambria Math" panose="02040503050406030204" pitchFamily="18" charset="0"/>
                          <a:ea typeface="+mn-ea"/>
                        </a:rPr>
                        <m:t>=</m:t>
                      </m:r>
                      <m:sSup>
                        <m:sSupPr>
                          <m:ctrlPr>
                            <a:rPr lang="en-US" altLang="zh-CN" sz="2000" i="1">
                              <a:solidFill>
                                <a:srgbClr val="FF0000"/>
                              </a:solidFill>
                              <a:latin typeface="Cambria Math" panose="02040503050406030204" pitchFamily="18" charset="0"/>
                            </a:rPr>
                          </m:ctrlPr>
                        </m:sSupPr>
                        <m:e>
                          <m:r>
                            <m:rPr>
                              <m:sty m:val="p"/>
                            </m:rPr>
                            <a:rPr lang="en-US" altLang="zh-CN" sz="2000">
                              <a:solidFill>
                                <a:srgbClr val="FF0000"/>
                              </a:solidFill>
                              <a:latin typeface="Cambria Math" panose="02040503050406030204" pitchFamily="18" charset="0"/>
                            </a:rPr>
                            <m:t>e</m:t>
                          </m:r>
                        </m:e>
                        <m:sup>
                          <m:f>
                            <m:fPr>
                              <m:type m:val="lin"/>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ea typeface="Cambria Math" panose="02040503050406030204" pitchFamily="18" charset="0"/>
                                </a:rPr>
                                <m:t>−</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𝑬</m:t>
                                  </m:r>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𝑬</m:t>
                                      </m:r>
                                    </m:e>
                                    <m:sub>
                                      <m:r>
                                        <a:rPr lang="en-US" altLang="zh-CN" sz="2000" i="1">
                                          <a:solidFill>
                                            <a:srgbClr val="FF0000"/>
                                          </a:solidFill>
                                          <a:latin typeface="Cambria Math" panose="02040503050406030204" pitchFamily="18" charset="0"/>
                                        </a:rPr>
                                        <m:t>𝑭</m:t>
                                      </m:r>
                                    </m:sub>
                                  </m:sSub>
                                </m:e>
                              </m:d>
                            </m:num>
                            <m:den>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𝒌</m:t>
                                  </m:r>
                                </m:e>
                                <m:sub>
                                  <m:r>
                                    <a:rPr lang="en-US" altLang="zh-CN" sz="2000" i="1">
                                      <a:solidFill>
                                        <a:srgbClr val="FF0000"/>
                                      </a:solidFill>
                                      <a:latin typeface="Cambria Math" panose="02040503050406030204" pitchFamily="18" charset="0"/>
                                    </a:rPr>
                                    <m:t>𝟎</m:t>
                                  </m:r>
                                </m:sub>
                              </m:sSub>
                              <m:r>
                                <a:rPr lang="en-US" altLang="zh-CN" sz="2000" i="1">
                                  <a:solidFill>
                                    <a:srgbClr val="FF0000"/>
                                  </a:solidFill>
                                  <a:latin typeface="Cambria Math" panose="02040503050406030204" pitchFamily="18" charset="0"/>
                                </a:rPr>
                                <m:t>𝑻</m:t>
                              </m:r>
                            </m:den>
                          </m:f>
                        </m:sup>
                      </m:sSup>
                    </m:oMath>
                  </m:oMathPara>
                </a14:m>
                <a:endParaRPr lang="zh-CN" altLang="en-US" sz="2000" dirty="0">
                  <a:solidFill>
                    <a:srgbClr val="FF0000"/>
                  </a:solidFill>
                  <a:ea typeface="+mn-ea"/>
                  <a:cs typeface="Times New Roman" panose="02020603050405020304" pitchFamily="18" charset="0"/>
                </a:endParaRPr>
              </a:p>
            </p:txBody>
          </p:sp>
        </mc:Choice>
        <mc:Fallback xmlns="">
          <p:sp>
            <p:nvSpPr>
              <p:cNvPr id="4" name="Object 9"/>
              <p:cNvSpPr txBox="1">
                <a:spLocks noRot="1" noChangeAspect="1" noMove="1" noResize="1" noEditPoints="1" noAdjustHandles="1" noChangeArrowheads="1" noChangeShapeType="1" noTextEdit="1"/>
              </p:cNvSpPr>
              <p:nvPr/>
            </p:nvSpPr>
            <p:spPr>
              <a:xfrm>
                <a:off x="1690687" y="3068960"/>
                <a:ext cx="2238375" cy="409319"/>
              </a:xfrm>
              <a:prstGeom prst="rect">
                <a:avLst/>
              </a:prstGeom>
              <a:blipFill>
                <a:blip r:embed="rId9"/>
                <a:stretch>
                  <a:fillRect l="-1087" t="-83824" r="-815" b="-105882"/>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9"/>
              <p:cNvSpPr txBox="1"/>
              <p:nvPr/>
            </p:nvSpPr>
            <p:spPr>
              <a:xfrm>
                <a:off x="6483964" y="2932168"/>
                <a:ext cx="2448000" cy="6731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𝑓</m:t>
                          </m:r>
                        </m:e>
                        <m:sub>
                          <m:r>
                            <a:rPr lang="zh-CN" altLang="en-US" sz="2000" i="1">
                              <a:solidFill>
                                <a:srgbClr val="FF0000"/>
                              </a:solidFill>
                              <a:latin typeface="Cambria Math" panose="02040503050406030204" pitchFamily="18" charset="0"/>
                              <a:ea typeface="+mn-ea"/>
                            </a:rPr>
                            <m:t>𝑛</m:t>
                          </m:r>
                        </m:sub>
                      </m:sSub>
                      <m:r>
                        <a:rPr lang="zh-CN" altLang="en-US" sz="2000" i="1">
                          <a:solidFill>
                            <a:srgbClr val="FF0000"/>
                          </a:solidFill>
                          <a:latin typeface="Cambria Math" panose="02040503050406030204" pitchFamily="18" charset="0"/>
                          <a:ea typeface="+mn-ea"/>
                        </a:rPr>
                        <m:t>=</m:t>
                      </m:r>
                      <m:f>
                        <m:fPr>
                          <m:ctrlPr>
                            <a:rPr lang="zh-CN" altLang="en-US"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1</m:t>
                          </m:r>
                        </m:num>
                        <m:den>
                          <m:sSup>
                            <m:sSupPr>
                              <m:ctrlPr>
                                <a:rPr lang="en-US" altLang="zh-CN" sz="2000" i="1">
                                  <a:solidFill>
                                    <a:srgbClr val="FF0000"/>
                                  </a:solidFill>
                                  <a:latin typeface="Cambria Math" panose="02040503050406030204" pitchFamily="18" charset="0"/>
                                </a:rPr>
                              </m:ctrlPr>
                            </m:sSupPr>
                            <m:e>
                              <m:r>
                                <m:rPr>
                                  <m:sty m:val="p"/>
                                </m:rPr>
                                <a:rPr lang="en-US" altLang="zh-CN" sz="2000">
                                  <a:solidFill>
                                    <a:srgbClr val="FF0000"/>
                                  </a:solidFill>
                                  <a:latin typeface="Cambria Math" panose="02040503050406030204" pitchFamily="18" charset="0"/>
                                </a:rPr>
                                <m:t>e</m:t>
                              </m:r>
                            </m:e>
                            <m:sup>
                              <m:f>
                                <m:fPr>
                                  <m:type m:val="lin"/>
                                  <m:ctrlPr>
                                    <a:rPr lang="en-US" altLang="zh-CN" sz="2000" i="1">
                                      <a:solidFill>
                                        <a:srgbClr val="FF0000"/>
                                      </a:solidFill>
                                      <a:latin typeface="Cambria Math" panose="02040503050406030204" pitchFamily="18" charset="0"/>
                                    </a:rPr>
                                  </m:ctrlPr>
                                </m:fPr>
                                <m:num>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𝑬</m:t>
                                      </m:r>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𝑬</m:t>
                                          </m:r>
                                        </m:e>
                                        <m:sub>
                                          <m:r>
                                            <a:rPr lang="en-US" altLang="zh-CN" sz="2000" i="1">
                                              <a:solidFill>
                                                <a:srgbClr val="FF0000"/>
                                              </a:solidFill>
                                              <a:latin typeface="Cambria Math" panose="02040503050406030204" pitchFamily="18" charset="0"/>
                                            </a:rPr>
                                            <m:t>𝑭</m:t>
                                          </m:r>
                                        </m:sub>
                                      </m:sSub>
                                    </m:e>
                                  </m:d>
                                </m:num>
                                <m:den>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𝒌</m:t>
                                      </m:r>
                                    </m:e>
                                    <m:sub>
                                      <m:r>
                                        <a:rPr lang="en-US" altLang="zh-CN" sz="2000" i="1">
                                          <a:solidFill>
                                            <a:srgbClr val="FF0000"/>
                                          </a:solidFill>
                                          <a:latin typeface="Cambria Math" panose="02040503050406030204" pitchFamily="18" charset="0"/>
                                        </a:rPr>
                                        <m:t>𝟎</m:t>
                                      </m:r>
                                    </m:sub>
                                  </m:sSub>
                                  <m:r>
                                    <a:rPr lang="en-US" altLang="zh-CN" sz="2000" i="1">
                                      <a:solidFill>
                                        <a:srgbClr val="FF0000"/>
                                      </a:solidFill>
                                      <a:latin typeface="Cambria Math" panose="02040503050406030204" pitchFamily="18" charset="0"/>
                                    </a:rPr>
                                    <m:t>𝑻</m:t>
                                  </m:r>
                                </m:den>
                              </m:f>
                            </m:sup>
                          </m:s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den>
                      </m:f>
                    </m:oMath>
                  </m:oMathPara>
                </a14:m>
                <a:endParaRPr lang="zh-CN" altLang="en-US" sz="2000" dirty="0">
                  <a:ea typeface="+mn-ea"/>
                  <a:cs typeface="Times New Roman" panose="02020603050405020304" pitchFamily="18" charset="0"/>
                </a:endParaRPr>
              </a:p>
            </p:txBody>
          </p:sp>
        </mc:Choice>
        <mc:Fallback xmlns="">
          <p:sp>
            <p:nvSpPr>
              <p:cNvPr id="5" name="Object 9"/>
              <p:cNvSpPr txBox="1">
                <a:spLocks noRot="1" noChangeAspect="1" noMove="1" noResize="1" noEditPoints="1" noAdjustHandles="1" noChangeArrowheads="1" noChangeShapeType="1" noTextEdit="1"/>
              </p:cNvSpPr>
              <p:nvPr/>
            </p:nvSpPr>
            <p:spPr>
              <a:xfrm>
                <a:off x="6483964" y="2932168"/>
                <a:ext cx="2448000" cy="673100"/>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9"/>
              <p:cNvSpPr txBox="1"/>
              <p:nvPr/>
            </p:nvSpPr>
            <p:spPr>
              <a:xfrm>
                <a:off x="6516216" y="5177070"/>
                <a:ext cx="2598537" cy="94934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3333FF"/>
                              </a:solidFill>
                              <a:latin typeface="Cambria Math" panose="02040503050406030204" pitchFamily="18" charset="0"/>
                              <a:ea typeface="+mn-ea"/>
                            </a:rPr>
                          </m:ctrlPr>
                        </m:sSubPr>
                        <m:e>
                          <m:r>
                            <a:rPr lang="zh-CN" altLang="en-US" sz="2000" i="1">
                              <a:solidFill>
                                <a:srgbClr val="3333FF"/>
                              </a:solidFill>
                              <a:latin typeface="Cambria Math" panose="02040503050406030204" pitchFamily="18" charset="0"/>
                              <a:ea typeface="+mn-ea"/>
                            </a:rPr>
                            <m:t>𝑓</m:t>
                          </m:r>
                        </m:e>
                        <m:sub>
                          <m:r>
                            <a:rPr lang="zh-CN" altLang="en-US" sz="2000" i="1">
                              <a:solidFill>
                                <a:srgbClr val="3333FF"/>
                              </a:solidFill>
                              <a:latin typeface="Cambria Math" panose="02040503050406030204" pitchFamily="18" charset="0"/>
                              <a:ea typeface="+mn-ea"/>
                            </a:rPr>
                            <m:t>𝑝</m:t>
                          </m:r>
                        </m:sub>
                      </m:sSub>
                      <m:r>
                        <a:rPr lang="zh-CN" altLang="en-US" sz="2000" i="1">
                          <a:solidFill>
                            <a:srgbClr val="3333FF"/>
                          </a:solidFill>
                          <a:latin typeface="Cambria Math" panose="02040503050406030204" pitchFamily="18" charset="0"/>
                          <a:ea typeface="+mn-ea"/>
                        </a:rPr>
                        <m:t>=</m:t>
                      </m:r>
                      <m:f>
                        <m:fPr>
                          <m:ctrlPr>
                            <a:rPr lang="zh-CN" altLang="en-US" sz="2000" i="1">
                              <a:solidFill>
                                <a:srgbClr val="3333FF"/>
                              </a:solidFill>
                              <a:latin typeface="Cambria Math" panose="02040503050406030204" pitchFamily="18" charset="0"/>
                            </a:rPr>
                          </m:ctrlPr>
                        </m:fPr>
                        <m:num>
                          <m:r>
                            <a:rPr lang="zh-CN" altLang="en-US" sz="2000" i="1">
                              <a:solidFill>
                                <a:srgbClr val="3333FF"/>
                              </a:solidFill>
                              <a:latin typeface="Cambria Math" panose="02040503050406030204" pitchFamily="18" charset="0"/>
                            </a:rPr>
                            <m:t>1</m:t>
                          </m:r>
                        </m:num>
                        <m:den>
                          <m:sSup>
                            <m:sSupPr>
                              <m:ctrlPr>
                                <a:rPr lang="en-US" altLang="zh-CN" sz="2000" i="1">
                                  <a:solidFill>
                                    <a:srgbClr val="3333FF"/>
                                  </a:solidFill>
                                  <a:latin typeface="Cambria Math" panose="02040503050406030204" pitchFamily="18" charset="0"/>
                                </a:rPr>
                              </m:ctrlPr>
                            </m:sSupPr>
                            <m:e>
                              <m:r>
                                <m:rPr>
                                  <m:sty m:val="p"/>
                                </m:rPr>
                                <a:rPr lang="en-US" altLang="zh-CN" sz="2000">
                                  <a:solidFill>
                                    <a:srgbClr val="3333FF"/>
                                  </a:solidFill>
                                  <a:latin typeface="Cambria Math" panose="02040503050406030204" pitchFamily="18" charset="0"/>
                                </a:rPr>
                                <m:t>e</m:t>
                              </m:r>
                            </m:e>
                            <m:sup>
                              <m:f>
                                <m:fPr>
                                  <m:type m:val="lin"/>
                                  <m:ctrlPr>
                                    <a:rPr lang="en-US" altLang="zh-CN" sz="2000" i="1">
                                      <a:solidFill>
                                        <a:srgbClr val="3333FF"/>
                                      </a:solidFill>
                                      <a:latin typeface="Cambria Math" panose="02040503050406030204" pitchFamily="18" charset="0"/>
                                    </a:rPr>
                                  </m:ctrlPr>
                                </m:fPr>
                                <m:num>
                                  <m:d>
                                    <m:dPr>
                                      <m:ctrlPr>
                                        <a:rPr lang="en-US" altLang="zh-CN" sz="2000" i="1">
                                          <a:solidFill>
                                            <a:srgbClr val="3333FF"/>
                                          </a:solidFill>
                                          <a:latin typeface="Cambria Math" panose="02040503050406030204" pitchFamily="18" charset="0"/>
                                        </a:rPr>
                                      </m:ctrlPr>
                                    </m:dPr>
                                    <m:e>
                                      <m:sSub>
                                        <m:sSubPr>
                                          <m:ctrlPr>
                                            <a:rPr lang="en-US" altLang="zh-CN" sz="2000" i="1">
                                              <a:solidFill>
                                                <a:srgbClr val="3333FF"/>
                                              </a:solidFill>
                                              <a:latin typeface="Cambria Math" panose="02040503050406030204" pitchFamily="18" charset="0"/>
                                            </a:rPr>
                                          </m:ctrlPr>
                                        </m:sSubPr>
                                        <m:e>
                                          <m:r>
                                            <a:rPr lang="en-US" altLang="zh-CN" sz="2000" i="1">
                                              <a:solidFill>
                                                <a:srgbClr val="3333FF"/>
                                              </a:solidFill>
                                              <a:latin typeface="Cambria Math" panose="02040503050406030204" pitchFamily="18" charset="0"/>
                                            </a:rPr>
                                            <m:t>𝑬</m:t>
                                          </m:r>
                                        </m:e>
                                        <m:sub>
                                          <m:r>
                                            <a:rPr lang="en-US" altLang="zh-CN" sz="2000" i="1">
                                              <a:solidFill>
                                                <a:srgbClr val="3333FF"/>
                                              </a:solidFill>
                                              <a:latin typeface="Cambria Math" panose="02040503050406030204" pitchFamily="18" charset="0"/>
                                            </a:rPr>
                                            <m:t>𝑭</m:t>
                                          </m:r>
                                        </m:sub>
                                      </m:sSub>
                                      <m:r>
                                        <a:rPr lang="en-US" altLang="zh-CN" sz="2000" i="1">
                                          <a:solidFill>
                                            <a:srgbClr val="3333FF"/>
                                          </a:solidFill>
                                          <a:latin typeface="Cambria Math" panose="02040503050406030204" pitchFamily="18" charset="0"/>
                                        </a:rPr>
                                        <m:t>−</m:t>
                                      </m:r>
                                      <m:r>
                                        <a:rPr lang="en-US" altLang="zh-CN" sz="2000" i="1">
                                          <a:solidFill>
                                            <a:srgbClr val="3333FF"/>
                                          </a:solidFill>
                                          <a:latin typeface="Cambria Math" panose="02040503050406030204" pitchFamily="18" charset="0"/>
                                        </a:rPr>
                                        <m:t>𝑬</m:t>
                                      </m:r>
                                    </m:e>
                                  </m:d>
                                </m:num>
                                <m:den>
                                  <m:sSub>
                                    <m:sSubPr>
                                      <m:ctrlPr>
                                        <a:rPr lang="en-US" altLang="zh-CN" sz="2000" i="1">
                                          <a:solidFill>
                                            <a:srgbClr val="3333FF"/>
                                          </a:solidFill>
                                          <a:latin typeface="Cambria Math" panose="02040503050406030204" pitchFamily="18" charset="0"/>
                                        </a:rPr>
                                      </m:ctrlPr>
                                    </m:sSubPr>
                                    <m:e>
                                      <m:r>
                                        <a:rPr lang="en-US" altLang="zh-CN" sz="2000" i="1">
                                          <a:solidFill>
                                            <a:srgbClr val="3333FF"/>
                                          </a:solidFill>
                                          <a:latin typeface="Cambria Math" panose="02040503050406030204" pitchFamily="18" charset="0"/>
                                        </a:rPr>
                                        <m:t>𝒌</m:t>
                                      </m:r>
                                    </m:e>
                                    <m:sub>
                                      <m:r>
                                        <a:rPr lang="en-US" altLang="zh-CN" sz="2000" i="1">
                                          <a:solidFill>
                                            <a:srgbClr val="3333FF"/>
                                          </a:solidFill>
                                          <a:latin typeface="Cambria Math" panose="02040503050406030204" pitchFamily="18" charset="0"/>
                                        </a:rPr>
                                        <m:t>𝟎</m:t>
                                      </m:r>
                                    </m:sub>
                                  </m:sSub>
                                  <m:r>
                                    <a:rPr lang="en-US" altLang="zh-CN" sz="2000" i="1">
                                      <a:solidFill>
                                        <a:srgbClr val="3333FF"/>
                                      </a:solidFill>
                                      <a:latin typeface="Cambria Math" panose="02040503050406030204" pitchFamily="18" charset="0"/>
                                    </a:rPr>
                                    <m:t>𝑻</m:t>
                                  </m:r>
                                </m:den>
                              </m:f>
                            </m:sup>
                          </m:sSup>
                          <m:r>
                            <a:rPr lang="en-US" altLang="zh-CN" sz="2000" i="1">
                              <a:solidFill>
                                <a:srgbClr val="3333FF"/>
                              </a:solidFill>
                              <a:latin typeface="Cambria Math" panose="02040503050406030204" pitchFamily="18" charset="0"/>
                            </a:rPr>
                            <m:t>+</m:t>
                          </m:r>
                          <m:r>
                            <a:rPr lang="en-US" altLang="zh-CN" sz="2000" i="1">
                              <a:solidFill>
                                <a:srgbClr val="3333FF"/>
                              </a:solidFill>
                              <a:latin typeface="Cambria Math" panose="02040503050406030204" pitchFamily="18" charset="0"/>
                            </a:rPr>
                            <m:t>𝟏</m:t>
                          </m:r>
                        </m:den>
                      </m:f>
                    </m:oMath>
                  </m:oMathPara>
                </a14:m>
                <a:endParaRPr lang="zh-CN" altLang="en-US" sz="2000" dirty="0">
                  <a:latin typeface="+mn-ea"/>
                  <a:ea typeface="+mn-ea"/>
                </a:endParaRPr>
              </a:p>
            </p:txBody>
          </p:sp>
        </mc:Choice>
        <mc:Fallback xmlns="">
          <p:sp>
            <p:nvSpPr>
              <p:cNvPr id="6" name="Object 9"/>
              <p:cNvSpPr txBox="1">
                <a:spLocks noRot="1" noChangeAspect="1" noMove="1" noResize="1" noEditPoints="1" noAdjustHandles="1" noChangeArrowheads="1" noChangeShapeType="1" noTextEdit="1"/>
              </p:cNvSpPr>
              <p:nvPr/>
            </p:nvSpPr>
            <p:spPr>
              <a:xfrm>
                <a:off x="6516216" y="5177070"/>
                <a:ext cx="2598537" cy="949347"/>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9"/>
              <p:cNvSpPr txBox="1"/>
              <p:nvPr/>
            </p:nvSpPr>
            <p:spPr>
              <a:xfrm>
                <a:off x="1711558" y="5301208"/>
                <a:ext cx="2153716" cy="504056"/>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3333FF"/>
                              </a:solidFill>
                              <a:latin typeface="Cambria Math" panose="02040503050406030204" pitchFamily="18" charset="0"/>
                              <a:ea typeface="+mn-ea"/>
                            </a:rPr>
                          </m:ctrlPr>
                        </m:sSubPr>
                        <m:e>
                          <m:r>
                            <a:rPr lang="zh-CN" altLang="en-US" sz="2000" i="1">
                              <a:solidFill>
                                <a:srgbClr val="3333FF"/>
                              </a:solidFill>
                              <a:latin typeface="Cambria Math" panose="02040503050406030204" pitchFamily="18" charset="0"/>
                              <a:ea typeface="+mn-ea"/>
                            </a:rPr>
                            <m:t>𝑓</m:t>
                          </m:r>
                        </m:e>
                        <m:sub>
                          <m:r>
                            <a:rPr lang="zh-CN" altLang="en-US" sz="2000" i="1">
                              <a:solidFill>
                                <a:srgbClr val="3333FF"/>
                              </a:solidFill>
                              <a:latin typeface="Cambria Math" panose="02040503050406030204" pitchFamily="18" charset="0"/>
                              <a:ea typeface="+mn-ea"/>
                            </a:rPr>
                            <m:t>𝑝</m:t>
                          </m:r>
                        </m:sub>
                      </m:sSub>
                      <m:r>
                        <a:rPr lang="zh-CN" altLang="en-US" sz="2000" i="1">
                          <a:solidFill>
                            <a:srgbClr val="3333FF"/>
                          </a:solidFill>
                          <a:latin typeface="Cambria Math" panose="02040503050406030204" pitchFamily="18" charset="0"/>
                          <a:ea typeface="+mn-ea"/>
                        </a:rPr>
                        <m:t>=</m:t>
                      </m:r>
                      <m:sSup>
                        <m:sSupPr>
                          <m:ctrlPr>
                            <a:rPr lang="en-US" altLang="zh-CN" sz="2000" i="1">
                              <a:solidFill>
                                <a:srgbClr val="3333FF"/>
                              </a:solidFill>
                              <a:latin typeface="Cambria Math" panose="02040503050406030204" pitchFamily="18" charset="0"/>
                            </a:rPr>
                          </m:ctrlPr>
                        </m:sSupPr>
                        <m:e>
                          <m:r>
                            <m:rPr>
                              <m:sty m:val="p"/>
                            </m:rPr>
                            <a:rPr lang="en-US" altLang="zh-CN" sz="2000">
                              <a:solidFill>
                                <a:srgbClr val="3333FF"/>
                              </a:solidFill>
                              <a:latin typeface="Cambria Math" panose="02040503050406030204" pitchFamily="18" charset="0"/>
                            </a:rPr>
                            <m:t>e</m:t>
                          </m:r>
                        </m:e>
                        <m:sup>
                          <m:f>
                            <m:fPr>
                              <m:type m:val="lin"/>
                              <m:ctrlPr>
                                <a:rPr lang="en-US" altLang="zh-CN" sz="2000" i="1">
                                  <a:solidFill>
                                    <a:srgbClr val="3333FF"/>
                                  </a:solidFill>
                                  <a:latin typeface="Cambria Math" panose="02040503050406030204" pitchFamily="18" charset="0"/>
                                </a:rPr>
                              </m:ctrlPr>
                            </m:fPr>
                            <m:num>
                              <m:r>
                                <a:rPr lang="en-US" altLang="zh-CN" sz="2000" i="1">
                                  <a:solidFill>
                                    <a:srgbClr val="3333FF"/>
                                  </a:solidFill>
                                  <a:latin typeface="Cambria Math" panose="02040503050406030204" pitchFamily="18" charset="0"/>
                                  <a:ea typeface="Cambria Math" panose="02040503050406030204" pitchFamily="18" charset="0"/>
                                </a:rPr>
                                <m:t>−</m:t>
                              </m:r>
                              <m:d>
                                <m:dPr>
                                  <m:ctrlPr>
                                    <a:rPr lang="en-US" altLang="zh-CN" sz="2000" i="1">
                                      <a:solidFill>
                                        <a:srgbClr val="3333FF"/>
                                      </a:solidFill>
                                      <a:latin typeface="Cambria Math" panose="02040503050406030204" pitchFamily="18" charset="0"/>
                                    </a:rPr>
                                  </m:ctrlPr>
                                </m:dPr>
                                <m:e>
                                  <m:sSub>
                                    <m:sSubPr>
                                      <m:ctrlPr>
                                        <a:rPr lang="en-US" altLang="zh-CN" sz="2000" i="1">
                                          <a:solidFill>
                                            <a:srgbClr val="3333FF"/>
                                          </a:solidFill>
                                          <a:latin typeface="Cambria Math" panose="02040503050406030204" pitchFamily="18" charset="0"/>
                                        </a:rPr>
                                      </m:ctrlPr>
                                    </m:sSubPr>
                                    <m:e>
                                      <m:r>
                                        <a:rPr lang="en-US" altLang="zh-CN" sz="2000" i="1">
                                          <a:solidFill>
                                            <a:srgbClr val="3333FF"/>
                                          </a:solidFill>
                                          <a:latin typeface="Cambria Math" panose="02040503050406030204" pitchFamily="18" charset="0"/>
                                        </a:rPr>
                                        <m:t>𝑬</m:t>
                                      </m:r>
                                    </m:e>
                                    <m:sub>
                                      <m:r>
                                        <a:rPr lang="en-US" altLang="zh-CN" sz="2000" i="1">
                                          <a:solidFill>
                                            <a:srgbClr val="3333FF"/>
                                          </a:solidFill>
                                          <a:latin typeface="Cambria Math" panose="02040503050406030204" pitchFamily="18" charset="0"/>
                                        </a:rPr>
                                        <m:t>𝑭</m:t>
                                      </m:r>
                                    </m:sub>
                                  </m:sSub>
                                  <m:r>
                                    <a:rPr lang="en-US" altLang="zh-CN" sz="2000" i="1">
                                      <a:solidFill>
                                        <a:srgbClr val="3333FF"/>
                                      </a:solidFill>
                                      <a:latin typeface="Cambria Math" panose="02040503050406030204" pitchFamily="18" charset="0"/>
                                    </a:rPr>
                                    <m:t>−</m:t>
                                  </m:r>
                                  <m:r>
                                    <a:rPr lang="en-US" altLang="zh-CN" sz="2000" i="1">
                                      <a:solidFill>
                                        <a:srgbClr val="3333FF"/>
                                      </a:solidFill>
                                      <a:latin typeface="Cambria Math" panose="02040503050406030204" pitchFamily="18" charset="0"/>
                                    </a:rPr>
                                    <m:t>𝑬</m:t>
                                  </m:r>
                                </m:e>
                              </m:d>
                            </m:num>
                            <m:den>
                              <m:sSub>
                                <m:sSubPr>
                                  <m:ctrlPr>
                                    <a:rPr lang="en-US" altLang="zh-CN" sz="2000" i="1">
                                      <a:solidFill>
                                        <a:srgbClr val="3333FF"/>
                                      </a:solidFill>
                                      <a:latin typeface="Cambria Math" panose="02040503050406030204" pitchFamily="18" charset="0"/>
                                    </a:rPr>
                                  </m:ctrlPr>
                                </m:sSubPr>
                                <m:e>
                                  <m:r>
                                    <a:rPr lang="en-US" altLang="zh-CN" sz="2000" i="1">
                                      <a:solidFill>
                                        <a:srgbClr val="3333FF"/>
                                      </a:solidFill>
                                      <a:latin typeface="Cambria Math" panose="02040503050406030204" pitchFamily="18" charset="0"/>
                                    </a:rPr>
                                    <m:t>𝒌</m:t>
                                  </m:r>
                                </m:e>
                                <m:sub>
                                  <m:r>
                                    <a:rPr lang="en-US" altLang="zh-CN" sz="2000" i="1">
                                      <a:solidFill>
                                        <a:srgbClr val="3333FF"/>
                                      </a:solidFill>
                                      <a:latin typeface="Cambria Math" panose="02040503050406030204" pitchFamily="18" charset="0"/>
                                    </a:rPr>
                                    <m:t>𝟎</m:t>
                                  </m:r>
                                </m:sub>
                              </m:sSub>
                              <m:r>
                                <a:rPr lang="en-US" altLang="zh-CN" sz="2000" i="1">
                                  <a:solidFill>
                                    <a:srgbClr val="3333FF"/>
                                  </a:solidFill>
                                  <a:latin typeface="Cambria Math" panose="02040503050406030204" pitchFamily="18" charset="0"/>
                                </a:rPr>
                                <m:t>𝑻</m:t>
                              </m:r>
                            </m:den>
                          </m:f>
                        </m:sup>
                      </m:sSup>
                    </m:oMath>
                  </m:oMathPara>
                </a14:m>
                <a:endParaRPr lang="zh-CN" altLang="en-US" sz="2000" dirty="0">
                  <a:ea typeface="+mn-ea"/>
                  <a:cs typeface="Times New Roman" panose="02020603050405020304" pitchFamily="18" charset="0"/>
                </a:endParaRPr>
              </a:p>
            </p:txBody>
          </p:sp>
        </mc:Choice>
        <mc:Fallback xmlns="">
          <p:sp>
            <p:nvSpPr>
              <p:cNvPr id="7" name="Object 9"/>
              <p:cNvSpPr txBox="1">
                <a:spLocks noRot="1" noChangeAspect="1" noMove="1" noResize="1" noEditPoints="1" noAdjustHandles="1" noChangeArrowheads="1" noChangeShapeType="1" noTextEdit="1"/>
              </p:cNvSpPr>
              <p:nvPr/>
            </p:nvSpPr>
            <p:spPr>
              <a:xfrm>
                <a:off x="1711558" y="5301208"/>
                <a:ext cx="2153716" cy="504056"/>
              </a:xfrm>
              <a:prstGeom prst="rect">
                <a:avLst/>
              </a:prstGeom>
              <a:blipFill>
                <a:blip r:embed="rId12"/>
                <a:stretch>
                  <a:fillRect l="-1416" t="-69512" r="-4533" b="-70732"/>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9"/>
              <p:cNvSpPr txBox="1"/>
              <p:nvPr/>
            </p:nvSpPr>
            <p:spPr>
              <a:xfrm>
                <a:off x="354335" y="1813023"/>
                <a:ext cx="3857625" cy="8302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=1−</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sSup>
                            <m:sSupPr>
                              <m:ctrlPr>
                                <a:rPr lang="en-US" altLang="zh-CN" sz="2200" i="1">
                                  <a:solidFill>
                                    <a:srgbClr val="000000"/>
                                  </a:solidFill>
                                  <a:latin typeface="Cambria Math" panose="02040503050406030204" pitchFamily="18" charset="0"/>
                                </a:rPr>
                              </m:ctrlPr>
                            </m:sSupPr>
                            <m:e>
                              <m:r>
                                <m:rPr>
                                  <m:sty m:val="p"/>
                                </m:rPr>
                                <a:rPr lang="en-US" altLang="zh-CN" sz="2200">
                                  <a:solidFill>
                                    <a:srgbClr val="000000"/>
                                  </a:solidFill>
                                  <a:latin typeface="Cambria Math" panose="02040503050406030204" pitchFamily="18" charset="0"/>
                                </a:rPr>
                                <m:t>e</m:t>
                              </m:r>
                            </m:e>
                            <m:sup>
                              <m:f>
                                <m:fPr>
                                  <m:type m:val="lin"/>
                                  <m:ctrlPr>
                                    <a:rPr lang="en-US" altLang="zh-CN" sz="2200" i="1">
                                      <a:solidFill>
                                        <a:srgbClr val="000000"/>
                                      </a:solidFill>
                                      <a:latin typeface="Cambria Math" panose="02040503050406030204" pitchFamily="18" charset="0"/>
                                    </a:rPr>
                                  </m:ctrlPr>
                                </m:fPr>
                                <m:num>
                                  <m:d>
                                    <m:dPr>
                                      <m:ctrlPr>
                                        <a:rPr lang="en-US" altLang="zh-CN" sz="2200" i="1">
                                          <a:solidFill>
                                            <a:srgbClr val="000000"/>
                                          </a:solidFill>
                                          <a:latin typeface="Cambria Math" panose="02040503050406030204" pitchFamily="18" charset="0"/>
                                        </a:rPr>
                                      </m:ctrlPr>
                                    </m:dPr>
                                    <m:e>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𝑬</m:t>
                                          </m:r>
                                        </m:e>
                                        <m:sub>
                                          <m:r>
                                            <a:rPr lang="en-US" altLang="zh-CN" sz="2200" i="1">
                                              <a:solidFill>
                                                <a:srgbClr val="000000"/>
                                              </a:solidFill>
                                              <a:latin typeface="Cambria Math" panose="02040503050406030204" pitchFamily="18" charset="0"/>
                                            </a:rPr>
                                            <m:t>𝑭</m:t>
                                          </m:r>
                                        </m:sub>
                                      </m:sSub>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𝑬</m:t>
                                      </m:r>
                                    </m:e>
                                  </m:d>
                                </m:num>
                                <m:den>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𝒌</m:t>
                                      </m:r>
                                    </m:e>
                                    <m:sub>
                                      <m:r>
                                        <a:rPr lang="en-US" altLang="zh-CN" sz="2200" i="1">
                                          <a:solidFill>
                                            <a:srgbClr val="000000"/>
                                          </a:solidFill>
                                          <a:latin typeface="Cambria Math" panose="02040503050406030204" pitchFamily="18" charset="0"/>
                                        </a:rPr>
                                        <m:t>𝟎</m:t>
                                      </m:r>
                                    </m:sub>
                                  </m:sSub>
                                  <m:r>
                                    <a:rPr lang="en-US" altLang="zh-CN" sz="2200" i="1">
                                      <a:solidFill>
                                        <a:srgbClr val="000000"/>
                                      </a:solidFill>
                                      <a:latin typeface="Cambria Math" panose="02040503050406030204" pitchFamily="18" charset="0"/>
                                    </a:rPr>
                                    <m:t>𝑻</m:t>
                                  </m:r>
                                </m:den>
                              </m:f>
                            </m:sup>
                          </m:s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𝟏</m:t>
                          </m:r>
                        </m:den>
                      </m:f>
                    </m:oMath>
                  </m:oMathPara>
                </a14:m>
                <a:endParaRPr lang="zh-CN" altLang="en-US" sz="2200" dirty="0">
                  <a:latin typeface="+mn-ea"/>
                  <a:ea typeface="+mn-ea"/>
                </a:endParaRPr>
              </a:p>
            </p:txBody>
          </p:sp>
        </mc:Choice>
        <mc:Fallback xmlns="">
          <p:sp>
            <p:nvSpPr>
              <p:cNvPr id="10" name="Object 9"/>
              <p:cNvSpPr txBox="1">
                <a:spLocks noRot="1" noChangeAspect="1" noMove="1" noResize="1" noEditPoints="1" noAdjustHandles="1" noChangeArrowheads="1" noChangeShapeType="1" noTextEdit="1"/>
              </p:cNvSpPr>
              <p:nvPr/>
            </p:nvSpPr>
            <p:spPr>
              <a:xfrm>
                <a:off x="354335" y="1813023"/>
                <a:ext cx="3857625" cy="830262"/>
              </a:xfrm>
              <a:prstGeom prst="rect">
                <a:avLst/>
              </a:prstGeom>
              <a:blipFill>
                <a:blip r:embed="rId13"/>
                <a:stretch>
                  <a:fillRect/>
                </a:stretch>
              </a:blipFill>
              <a:ln w="38100">
                <a:noFill/>
                <a:miter/>
              </a:ln>
            </p:spPr>
            <p:txBody>
              <a:bodyPr/>
              <a:lstStyle/>
              <a:p>
                <a:r>
                  <a:rPr lang="zh-CN" altLang="en-US">
                    <a:noFill/>
                  </a:rPr>
                  <a:t> </a:t>
                </a:r>
              </a:p>
            </p:txBody>
          </p:sp>
        </mc:Fallback>
      </mc:AlternateContent>
      <p:sp>
        <p:nvSpPr>
          <p:cNvPr id="26" name="Right Arrow 25"/>
          <p:cNvSpPr/>
          <p:nvPr/>
        </p:nvSpPr>
        <p:spPr bwMode="auto">
          <a:xfrm>
            <a:off x="4067596" y="2111473"/>
            <a:ext cx="2448000" cy="214313"/>
          </a:xfrm>
          <a:prstGeom prst="rightArrow">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28" name="Object 9"/>
              <p:cNvSpPr txBox="1"/>
              <p:nvPr/>
            </p:nvSpPr>
            <p:spPr>
              <a:xfrm>
                <a:off x="4087822" y="1772816"/>
                <a:ext cx="2688108" cy="3857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000" i="0" smtClean="0">
                          <a:solidFill>
                            <a:srgbClr val="000000"/>
                          </a:solidFill>
                          <a:latin typeface="Cambria Math" panose="02040503050406030204" pitchFamily="18" charset="0"/>
                          <a:ea typeface="+mn-ea"/>
                        </a:rPr>
                        <m:t>当</m:t>
                      </m:r>
                      <m:r>
                        <m:rPr>
                          <m:nor/>
                        </m:rPr>
                        <a:rPr lang="en-US" altLang="zh-CN" sz="2000" b="1" i="0" smtClean="0">
                          <a:solidFill>
                            <a:srgbClr val="000000"/>
                          </a:solidFill>
                          <a:latin typeface="Cambria Math" panose="02040503050406030204" pitchFamily="18" charset="0"/>
                          <a:ea typeface="+mn-ea"/>
                        </a:rPr>
                        <m:t> </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r>
                        <a:rPr lang="zh-CN" altLang="en-US" sz="2000" i="1">
                          <a:solidFill>
                            <a:srgbClr val="000000"/>
                          </a:solidFill>
                          <a:latin typeface="Cambria Math" panose="02040503050406030204" pitchFamily="18" charset="0"/>
                          <a:ea typeface="+mn-ea"/>
                        </a:rPr>
                        <m:t>𝐸</m:t>
                      </m:r>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r>
                        <a:rPr lang="en-US" altLang="zh-CN" sz="2000" b="1" i="1" smtClean="0">
                          <a:solidFill>
                            <a:srgbClr val="000000"/>
                          </a:solidFill>
                          <a:latin typeface="Cambria Math" panose="02040503050406030204" pitchFamily="18" charset="0"/>
                          <a:ea typeface="+mn-ea"/>
                        </a:rPr>
                        <m:t> </m:t>
                      </m:r>
                      <m:r>
                        <m:rPr>
                          <m:nor/>
                        </m:rPr>
                        <a:rPr lang="zh-CN" altLang="en-US" sz="2000" i="0">
                          <a:solidFill>
                            <a:srgbClr val="000000"/>
                          </a:solidFill>
                          <a:latin typeface="Cambria Math" panose="02040503050406030204" pitchFamily="18" charset="0"/>
                          <a:ea typeface="+mn-ea"/>
                        </a:rPr>
                        <m:t>时</m:t>
                      </m:r>
                    </m:oMath>
                  </m:oMathPara>
                </a14:m>
                <a:endParaRPr lang="zh-CN" altLang="en-US" sz="2000" dirty="0">
                  <a:ea typeface="+mn-ea"/>
                  <a:cs typeface="Times New Roman" panose="02020603050405020304" pitchFamily="18" charset="0"/>
                </a:endParaRPr>
              </a:p>
            </p:txBody>
          </p:sp>
        </mc:Choice>
        <mc:Fallback xmlns="">
          <p:sp>
            <p:nvSpPr>
              <p:cNvPr id="28" name="Object 9"/>
              <p:cNvSpPr txBox="1">
                <a:spLocks noRot="1" noChangeAspect="1" noMove="1" noResize="1" noEditPoints="1" noAdjustHandles="1" noChangeArrowheads="1" noChangeShapeType="1" noTextEdit="1"/>
              </p:cNvSpPr>
              <p:nvPr/>
            </p:nvSpPr>
            <p:spPr>
              <a:xfrm>
                <a:off x="4087822" y="1772816"/>
                <a:ext cx="2688108" cy="385763"/>
              </a:xfrm>
              <a:prstGeom prst="rect">
                <a:avLst/>
              </a:prstGeom>
              <a:blipFill>
                <a:blip r:embed="rId14"/>
                <a:stretch>
                  <a:fillRect l="-1134" b="-1269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9"/>
              <p:cNvSpPr txBox="1"/>
              <p:nvPr/>
            </p:nvSpPr>
            <p:spPr>
              <a:xfrm>
                <a:off x="6512561" y="1951624"/>
                <a:ext cx="2304256" cy="49726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sSup>
                        <m:sSupPr>
                          <m:ctrlPr>
                            <a:rPr lang="en-US" altLang="zh-CN" sz="2200" i="1">
                              <a:solidFill>
                                <a:srgbClr val="000000"/>
                              </a:solidFill>
                              <a:latin typeface="Cambria Math" panose="02040503050406030204" pitchFamily="18" charset="0"/>
                            </a:rPr>
                          </m:ctrlPr>
                        </m:sSupPr>
                        <m:e>
                          <m:r>
                            <m:rPr>
                              <m:sty m:val="p"/>
                            </m:rPr>
                            <a:rPr lang="en-US" altLang="zh-CN" sz="2200">
                              <a:solidFill>
                                <a:srgbClr val="000000"/>
                              </a:solidFill>
                              <a:latin typeface="Cambria Math" panose="02040503050406030204" pitchFamily="18" charset="0"/>
                            </a:rPr>
                            <m:t>e</m:t>
                          </m:r>
                        </m:e>
                        <m:sup>
                          <m:f>
                            <m:fPr>
                              <m:type m:val="lin"/>
                              <m:ctrlPr>
                                <a:rPr lang="en-US" altLang="zh-CN" sz="2200" i="1">
                                  <a:solidFill>
                                    <a:srgbClr val="000000"/>
                                  </a:solidFill>
                                  <a:latin typeface="Cambria Math" panose="02040503050406030204" pitchFamily="18" charset="0"/>
                                </a:rPr>
                              </m:ctrlPr>
                            </m:fPr>
                            <m:num>
                              <m:r>
                                <a:rPr lang="en-US" altLang="zh-CN" sz="2200" i="1" smtClean="0">
                                  <a:solidFill>
                                    <a:srgbClr val="000000"/>
                                  </a:solidFill>
                                  <a:latin typeface="Cambria Math" panose="02040503050406030204" pitchFamily="18" charset="0"/>
                                  <a:ea typeface="Cambria Math" panose="02040503050406030204" pitchFamily="18" charset="0"/>
                                </a:rPr>
                                <m:t>−</m:t>
                              </m:r>
                              <m:d>
                                <m:dPr>
                                  <m:ctrlPr>
                                    <a:rPr lang="en-US" altLang="zh-CN" sz="2200" i="1">
                                      <a:solidFill>
                                        <a:srgbClr val="000000"/>
                                      </a:solidFill>
                                      <a:latin typeface="Cambria Math" panose="02040503050406030204" pitchFamily="18" charset="0"/>
                                    </a:rPr>
                                  </m:ctrlPr>
                                </m:dPr>
                                <m:e>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𝑬</m:t>
                                      </m:r>
                                    </m:e>
                                    <m:sub>
                                      <m:r>
                                        <a:rPr lang="en-US" altLang="zh-CN" sz="2200" i="1">
                                          <a:solidFill>
                                            <a:srgbClr val="000000"/>
                                          </a:solidFill>
                                          <a:latin typeface="Cambria Math" panose="02040503050406030204" pitchFamily="18" charset="0"/>
                                        </a:rPr>
                                        <m:t>𝑭</m:t>
                                      </m:r>
                                    </m:sub>
                                  </m:sSub>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𝑬</m:t>
                                  </m:r>
                                </m:e>
                              </m:d>
                            </m:num>
                            <m:den>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𝒌</m:t>
                                  </m:r>
                                </m:e>
                                <m:sub>
                                  <m:r>
                                    <a:rPr lang="en-US" altLang="zh-CN" sz="2200" i="1">
                                      <a:solidFill>
                                        <a:srgbClr val="000000"/>
                                      </a:solidFill>
                                      <a:latin typeface="Cambria Math" panose="02040503050406030204" pitchFamily="18" charset="0"/>
                                    </a:rPr>
                                    <m:t>𝟎</m:t>
                                  </m:r>
                                </m:sub>
                              </m:sSub>
                              <m:r>
                                <a:rPr lang="en-US" altLang="zh-CN" sz="2200" i="1">
                                  <a:solidFill>
                                    <a:srgbClr val="000000"/>
                                  </a:solidFill>
                                  <a:latin typeface="Cambria Math" panose="02040503050406030204" pitchFamily="18" charset="0"/>
                                </a:rPr>
                                <m:t>𝑻</m:t>
                              </m:r>
                            </m:den>
                          </m:f>
                        </m:sup>
                      </m:sSup>
                    </m:oMath>
                  </m:oMathPara>
                </a14:m>
                <a:endParaRPr lang="zh-CN" altLang="en-US" sz="2200" dirty="0">
                  <a:ea typeface="+mn-ea"/>
                  <a:cs typeface="Times New Roman" panose="02020603050405020304" pitchFamily="18" charset="0"/>
                </a:endParaRPr>
              </a:p>
            </p:txBody>
          </p:sp>
        </mc:Choice>
        <mc:Fallback xmlns="">
          <p:sp>
            <p:nvSpPr>
              <p:cNvPr id="11" name="Object 9"/>
              <p:cNvSpPr txBox="1">
                <a:spLocks noRot="1" noChangeAspect="1" noMove="1" noResize="1" noEditPoints="1" noAdjustHandles="1" noChangeArrowheads="1" noChangeShapeType="1" noTextEdit="1"/>
              </p:cNvSpPr>
              <p:nvPr/>
            </p:nvSpPr>
            <p:spPr>
              <a:xfrm>
                <a:off x="6512561" y="1951624"/>
                <a:ext cx="2304256" cy="497269"/>
              </a:xfrm>
              <a:prstGeom prst="rect">
                <a:avLst/>
              </a:prstGeom>
              <a:blipFill>
                <a:blip r:embed="rId15"/>
                <a:stretch>
                  <a:fillRect l="-1587" t="-73171" r="-7143" b="-84146"/>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4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par>
                                <p:cTn id="32" presetID="22" presetClass="entr" presetSubtype="1" fill="hold" nodeType="withEffect">
                                  <p:stCondLst>
                                    <p:cond delay="0"/>
                                  </p:stCondLst>
                                  <p:childTnLst>
                                    <p:set>
                                      <p:cBhvr>
                                        <p:cTn id="33" dur="1" fill="hold">
                                          <p:stCondLst>
                                            <p:cond delay="0"/>
                                          </p:stCondLst>
                                        </p:cTn>
                                        <p:tgtEl>
                                          <p:spTgt spid="96264"/>
                                        </p:tgtEl>
                                        <p:attrNameLst>
                                          <p:attrName>style.visibility</p:attrName>
                                        </p:attrNameLst>
                                      </p:cBhvr>
                                      <p:to>
                                        <p:strVal val="visible"/>
                                      </p:to>
                                    </p:set>
                                    <p:animEffect transition="in" filter="wipe(up)">
                                      <p:cBhvr>
                                        <p:cTn id="34" dur="500"/>
                                        <p:tgtEl>
                                          <p:spTgt spid="9626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0 0 L 0 -0.02104 " pathEditMode="relative" ptsTypes="AA">
                                      <p:cBhvr>
                                        <p:cTn id="58" dur="2000" fill="hold"/>
                                        <p:tgtEl>
                                          <p:spTgt spid="34"/>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left)">
                                      <p:cBhvr>
                                        <p:cTn id="87" dur="4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left)">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nodeType="clickEffect">
                                  <p:stCondLst>
                                    <p:cond delay="0"/>
                                  </p:stCondLst>
                                  <p:childTnLst>
                                    <p:animMotion origin="layout" path="M 0 0 L 0 0.02104 " pathEditMode="relative" ptsTypes="AA">
                                      <p:cBhvr>
                                        <p:cTn id="101" dur="2000" fill="hold"/>
                                        <p:tgtEl>
                                          <p:spTgt spid="35"/>
                                        </p:tgtEl>
                                        <p:attrNameLst>
                                          <p:attrName>ppt_x</p:attrName>
                                          <p:attrName>ppt_y</p:attrName>
                                        </p:attrNameLst>
                                      </p:cBhvr>
                                    </p:animMotion>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wipe(left)">
                                      <p:cBhvr>
                                        <p:cTn id="10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3" grpId="0"/>
      <p:bldP spid="8" grpId="0"/>
      <p:bldP spid="23" grpId="0" animBg="1"/>
      <p:bldP spid="9" grpId="0"/>
      <p:bldP spid="4" grpId="0"/>
      <p:bldP spid="5" grpId="0"/>
      <p:bldP spid="6" grpId="0"/>
      <p:bldP spid="7" grpId="0"/>
      <p:bldP spid="10" grpId="0"/>
      <p:bldP spid="26" grpId="0" animBg="1"/>
      <p:bldP spid="2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p:nvPr/>
        </p:nvSpPr>
        <p:spPr>
          <a:xfrm>
            <a:off x="641350" y="4773613"/>
            <a:ext cx="233362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chemeClr val="tx2"/>
                </a:solidFill>
                <a:latin typeface="Times New Roman" panose="02020603050405020304" pitchFamily="18" charset="0"/>
                <a:cs typeface="Times New Roman" panose="02020603050405020304" pitchFamily="18" charset="0"/>
              </a:rPr>
              <a:t>n</a:t>
            </a:r>
            <a:r>
              <a:rPr lang="zh-CN" altLang="en-US" b="1" baseline="-30000" dirty="0">
                <a:solidFill>
                  <a:schemeClr val="tx2"/>
                </a:solidFill>
                <a:latin typeface="Times New Roman" panose="02020603050405020304" pitchFamily="18" charset="0"/>
                <a:cs typeface="Times New Roman" panose="02020603050405020304" pitchFamily="18" charset="0"/>
              </a:rPr>
              <a:t>电子</a:t>
            </a:r>
            <a:r>
              <a:rPr lang="en-US" altLang="zh-CN" b="1" dirty="0">
                <a:solidFill>
                  <a:schemeClr val="tx2"/>
                </a:solidFill>
                <a:latin typeface="Times New Roman" panose="02020603050405020304" pitchFamily="18" charset="0"/>
                <a:cs typeface="Times New Roman" panose="02020603050405020304" pitchFamily="18" charset="0"/>
              </a:rPr>
              <a:t>= </a:t>
            </a:r>
            <a:r>
              <a:rPr lang="en-US" altLang="zh-CN" b="1" i="1" dirty="0">
                <a:solidFill>
                  <a:schemeClr val="tx2"/>
                </a:solidFill>
                <a:latin typeface="Times New Roman" panose="02020603050405020304" pitchFamily="18" charset="0"/>
                <a:cs typeface="Times New Roman" panose="02020603050405020304" pitchFamily="18" charset="0"/>
              </a:rPr>
              <a:t>p</a:t>
            </a:r>
            <a:r>
              <a:rPr lang="zh-CN" altLang="en-US" b="1" baseline="-30000" dirty="0">
                <a:solidFill>
                  <a:schemeClr val="tx2"/>
                </a:solidFill>
                <a:latin typeface="Times New Roman" panose="02020603050405020304" pitchFamily="18" charset="0"/>
                <a:cs typeface="Times New Roman" panose="02020603050405020304" pitchFamily="18" charset="0"/>
              </a:rPr>
              <a:t>空穴</a:t>
            </a:r>
            <a:endParaRPr lang="zh-CN" altLang="en-US" b="1" baseline="-30000" dirty="0">
              <a:solidFill>
                <a:schemeClr val="tx2"/>
              </a:solidFill>
              <a:latin typeface="Times New Roman" panose="02020603050405020304" pitchFamily="18" charset="0"/>
              <a:ea typeface="Times New Roman" panose="02020603050405020304" pitchFamily="18" charset="0"/>
            </a:endParaRPr>
          </a:p>
        </p:txBody>
      </p:sp>
      <p:sp>
        <p:nvSpPr>
          <p:cNvPr id="15" name="TextBox 11"/>
          <p:cNvSpPr txBox="1"/>
          <p:nvPr/>
        </p:nvSpPr>
        <p:spPr>
          <a:xfrm>
            <a:off x="3638550" y="4760913"/>
            <a:ext cx="2333625" cy="5857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chemeClr val="tx2"/>
                </a:solidFill>
                <a:latin typeface="Times New Roman" panose="02020603050405020304" pitchFamily="18" charset="0"/>
                <a:cs typeface="Times New Roman" panose="02020603050405020304" pitchFamily="18" charset="0"/>
              </a:rPr>
              <a:t>n</a:t>
            </a:r>
            <a:r>
              <a:rPr lang="zh-CN" altLang="en-US" b="1" baseline="-30000" dirty="0">
                <a:solidFill>
                  <a:schemeClr val="tx2"/>
                </a:solidFill>
                <a:latin typeface="Times New Roman" panose="02020603050405020304" pitchFamily="18" charset="0"/>
                <a:cs typeface="Times New Roman" panose="02020603050405020304" pitchFamily="18" charset="0"/>
              </a:rPr>
              <a:t>电子</a:t>
            </a:r>
            <a:r>
              <a:rPr lang="en-US" altLang="zh-CN" b="1" baseline="-10000" dirty="0">
                <a:solidFill>
                  <a:schemeClr val="tx2"/>
                </a:solidFill>
                <a:latin typeface="Times New Roman" panose="02020603050405020304" pitchFamily="18" charset="0"/>
                <a:cs typeface="Times New Roman" panose="02020603050405020304" pitchFamily="18" charset="0"/>
              </a:rPr>
              <a:t>&gt;&gt;</a:t>
            </a:r>
            <a:r>
              <a:rPr lang="en-US" altLang="zh-CN" b="1" dirty="0">
                <a:solidFill>
                  <a:schemeClr val="tx2"/>
                </a:solidFill>
                <a:latin typeface="Times New Roman" panose="02020603050405020304" pitchFamily="18" charset="0"/>
                <a:cs typeface="Times New Roman" panose="02020603050405020304" pitchFamily="18" charset="0"/>
              </a:rPr>
              <a:t> </a:t>
            </a:r>
            <a:r>
              <a:rPr lang="en-US" altLang="zh-CN" b="1" i="1" dirty="0">
                <a:solidFill>
                  <a:schemeClr val="tx2"/>
                </a:solidFill>
                <a:latin typeface="Times New Roman" panose="02020603050405020304" pitchFamily="18" charset="0"/>
                <a:cs typeface="Times New Roman" panose="02020603050405020304" pitchFamily="18" charset="0"/>
              </a:rPr>
              <a:t>p</a:t>
            </a:r>
            <a:r>
              <a:rPr lang="zh-CN" altLang="en-US" b="1" baseline="-30000" dirty="0">
                <a:solidFill>
                  <a:schemeClr val="tx2"/>
                </a:solidFill>
                <a:latin typeface="Times New Roman" panose="02020603050405020304" pitchFamily="18" charset="0"/>
                <a:cs typeface="Times New Roman" panose="02020603050405020304" pitchFamily="18" charset="0"/>
              </a:rPr>
              <a:t>空穴</a:t>
            </a:r>
            <a:endParaRPr lang="zh-CN" altLang="en-US" b="1" baseline="-30000" dirty="0">
              <a:solidFill>
                <a:schemeClr val="tx2"/>
              </a:solidFill>
              <a:latin typeface="Times New Roman" panose="02020603050405020304" pitchFamily="18" charset="0"/>
              <a:ea typeface="Times New Roman" panose="02020603050405020304" pitchFamily="18" charset="0"/>
            </a:endParaRPr>
          </a:p>
        </p:txBody>
      </p:sp>
      <p:sp>
        <p:nvSpPr>
          <p:cNvPr id="16" name="TextBox 11"/>
          <p:cNvSpPr txBox="1"/>
          <p:nvPr/>
        </p:nvSpPr>
        <p:spPr>
          <a:xfrm>
            <a:off x="6756400" y="4757738"/>
            <a:ext cx="2333625" cy="5857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i="1" dirty="0">
                <a:solidFill>
                  <a:schemeClr val="tx2"/>
                </a:solidFill>
                <a:latin typeface="Times New Roman" panose="02020603050405020304" pitchFamily="18" charset="0"/>
                <a:cs typeface="Times New Roman" panose="02020603050405020304" pitchFamily="18" charset="0"/>
              </a:rPr>
              <a:t>n</a:t>
            </a:r>
            <a:r>
              <a:rPr lang="zh-CN" altLang="en-US" b="1" baseline="-30000" dirty="0">
                <a:solidFill>
                  <a:schemeClr val="tx2"/>
                </a:solidFill>
                <a:latin typeface="Times New Roman" panose="02020603050405020304" pitchFamily="18" charset="0"/>
                <a:cs typeface="Times New Roman" panose="02020603050405020304" pitchFamily="18" charset="0"/>
              </a:rPr>
              <a:t>电子</a:t>
            </a:r>
            <a:r>
              <a:rPr lang="en-US" altLang="zh-CN" b="1" baseline="-10000" dirty="0">
                <a:solidFill>
                  <a:schemeClr val="tx2"/>
                </a:solidFill>
                <a:latin typeface="Times New Roman" panose="02020603050405020304" pitchFamily="18" charset="0"/>
                <a:cs typeface="Times New Roman" panose="02020603050405020304" pitchFamily="18" charset="0"/>
              </a:rPr>
              <a:t>&lt;&lt;</a:t>
            </a:r>
            <a:r>
              <a:rPr lang="en-US" altLang="zh-CN" b="1" dirty="0">
                <a:solidFill>
                  <a:schemeClr val="tx2"/>
                </a:solidFill>
                <a:latin typeface="Times New Roman" panose="02020603050405020304" pitchFamily="18" charset="0"/>
                <a:cs typeface="Times New Roman" panose="02020603050405020304" pitchFamily="18" charset="0"/>
              </a:rPr>
              <a:t> </a:t>
            </a:r>
            <a:r>
              <a:rPr lang="en-US" altLang="zh-CN" b="1" i="1" dirty="0">
                <a:solidFill>
                  <a:schemeClr val="tx2"/>
                </a:solidFill>
                <a:latin typeface="Times New Roman" panose="02020603050405020304" pitchFamily="18" charset="0"/>
                <a:cs typeface="Times New Roman" panose="02020603050405020304" pitchFamily="18" charset="0"/>
              </a:rPr>
              <a:t>p</a:t>
            </a:r>
            <a:r>
              <a:rPr lang="zh-CN" altLang="en-US" b="1" baseline="-30000" dirty="0">
                <a:solidFill>
                  <a:schemeClr val="tx2"/>
                </a:solidFill>
                <a:latin typeface="Times New Roman" panose="02020603050405020304" pitchFamily="18" charset="0"/>
                <a:cs typeface="Times New Roman" panose="02020603050405020304" pitchFamily="18" charset="0"/>
              </a:rPr>
              <a:t>空穴</a:t>
            </a:r>
            <a:endParaRPr lang="zh-CN" altLang="en-US" b="1" baseline="-30000" dirty="0">
              <a:solidFill>
                <a:schemeClr val="tx2"/>
              </a:solidFill>
              <a:latin typeface="Times New Roman" panose="02020603050405020304" pitchFamily="18" charset="0"/>
              <a:ea typeface="Times New Roman" panose="02020603050405020304" pitchFamily="18" charset="0"/>
            </a:endParaRPr>
          </a:p>
        </p:txBody>
      </p:sp>
      <p:sp>
        <p:nvSpPr>
          <p:cNvPr id="18" name="TextBox 14"/>
          <p:cNvSpPr txBox="1"/>
          <p:nvPr/>
        </p:nvSpPr>
        <p:spPr>
          <a:xfrm>
            <a:off x="500063" y="4214813"/>
            <a:ext cx="2571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zh-CN" altLang="en-US" sz="2800" b="1" dirty="0">
                <a:latin typeface="宋体" panose="02010600030101010101" pitchFamily="2" charset="-122"/>
                <a:cs typeface="Times New Roman" panose="02020603050405020304" pitchFamily="18" charset="0"/>
              </a:rPr>
              <a:t>在中间</a:t>
            </a:r>
            <a:endParaRPr lang="zh-CN" altLang="en-US" sz="2800" b="1" dirty="0">
              <a:latin typeface="宋体" panose="02010600030101010101" pitchFamily="2" charset="-122"/>
              <a:ea typeface="Times New Roman" panose="02020603050405020304" pitchFamily="18" charset="0"/>
            </a:endParaRPr>
          </a:p>
        </p:txBody>
      </p:sp>
      <p:sp>
        <p:nvSpPr>
          <p:cNvPr id="19" name="TextBox 14"/>
          <p:cNvSpPr txBox="1"/>
          <p:nvPr/>
        </p:nvSpPr>
        <p:spPr>
          <a:xfrm>
            <a:off x="3500438" y="4214813"/>
            <a:ext cx="2571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zh-CN" altLang="en-US" sz="2800" b="1" dirty="0">
                <a:latin typeface="宋体" panose="02010600030101010101" pitchFamily="2" charset="-122"/>
                <a:cs typeface="Times New Roman" panose="02020603050405020304" pitchFamily="18" charset="0"/>
              </a:rPr>
              <a:t>靠近</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c</a:t>
            </a:r>
            <a:endParaRPr lang="zh-CN" altLang="en-US" sz="2800" b="1" i="1" dirty="0">
              <a:latin typeface="Times New Roman" panose="02020603050405020304" pitchFamily="18" charset="0"/>
              <a:ea typeface="Times New Roman" panose="02020603050405020304" pitchFamily="18" charset="0"/>
            </a:endParaRPr>
          </a:p>
        </p:txBody>
      </p:sp>
      <p:sp>
        <p:nvSpPr>
          <p:cNvPr id="20" name="TextBox 14"/>
          <p:cNvSpPr txBox="1"/>
          <p:nvPr/>
        </p:nvSpPr>
        <p:spPr>
          <a:xfrm>
            <a:off x="6643688" y="4214813"/>
            <a:ext cx="2571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zh-CN" altLang="en-US" sz="2800" b="1" dirty="0">
                <a:latin typeface="宋体" panose="02010600030101010101" pitchFamily="2" charset="-122"/>
                <a:cs typeface="Times New Roman" panose="02020603050405020304" pitchFamily="18" charset="0"/>
              </a:rPr>
              <a:t>靠近</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v</a:t>
            </a:r>
            <a:endParaRPr lang="zh-CN" altLang="en-US" sz="2800" b="1" i="1" dirty="0">
              <a:latin typeface="Times New Roman" panose="02020603050405020304" pitchFamily="18" charset="0"/>
              <a:ea typeface="Times New Roman" panose="02020603050405020304" pitchFamily="18" charset="0"/>
            </a:endParaRPr>
          </a:p>
        </p:txBody>
      </p:sp>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半导体常识：载流子分布的影响因素：费米能级</a:t>
            </a:r>
          </a:p>
        </p:txBody>
      </p:sp>
      <p:pic>
        <p:nvPicPr>
          <p:cNvPr id="6" name="Picture 5"/>
          <p:cNvPicPr/>
          <p:nvPr/>
        </p:nvPicPr>
        <p:blipFill>
          <a:blip r:embed="rId2"/>
          <a:stretch>
            <a:fillRect/>
          </a:stretch>
        </p:blipFill>
        <p:spPr>
          <a:xfrm>
            <a:off x="6099175" y="1357313"/>
            <a:ext cx="2922588" cy="2214562"/>
          </a:xfrm>
          <a:prstGeom prst="rect">
            <a:avLst/>
          </a:prstGeom>
          <a:noFill/>
          <a:ln w="9525">
            <a:noFill/>
          </a:ln>
        </p:spPr>
      </p:pic>
      <p:sp>
        <p:nvSpPr>
          <p:cNvPr id="10" name="TextBox 14"/>
          <p:cNvSpPr txBox="1"/>
          <p:nvPr/>
        </p:nvSpPr>
        <p:spPr>
          <a:xfrm>
            <a:off x="517525" y="3582988"/>
            <a:ext cx="2571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本征</a:t>
            </a:r>
            <a:r>
              <a:rPr lang="zh-CN" altLang="en-US" sz="2800" b="1" dirty="0">
                <a:latin typeface="宋体" panose="02010600030101010101" pitchFamily="2" charset="-122"/>
              </a:rPr>
              <a:t>半导体</a:t>
            </a:r>
          </a:p>
        </p:txBody>
      </p:sp>
      <p:sp>
        <p:nvSpPr>
          <p:cNvPr id="11" name="TextBox 15"/>
          <p:cNvSpPr txBox="1"/>
          <p:nvPr/>
        </p:nvSpPr>
        <p:spPr>
          <a:xfrm>
            <a:off x="3475038" y="3571875"/>
            <a:ext cx="264318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FF0000"/>
                </a:solidFill>
                <a:latin typeface="Times New Roman" panose="02020603050405020304" pitchFamily="18" charset="0"/>
                <a:cs typeface="Times New Roman" panose="02020603050405020304" pitchFamily="18" charset="0"/>
              </a:rPr>
              <a:t>n</a:t>
            </a:r>
            <a:r>
              <a:rPr lang="zh-CN" altLang="en-US" sz="2800" b="1" dirty="0">
                <a:solidFill>
                  <a:srgbClr val="FF0000"/>
                </a:solidFill>
                <a:latin typeface="Times New Roman" panose="02020603050405020304" pitchFamily="18" charset="0"/>
                <a:cs typeface="Times New Roman" panose="02020603050405020304" pitchFamily="18" charset="0"/>
              </a:rPr>
              <a:t>型</a:t>
            </a:r>
            <a:r>
              <a:rPr lang="zh-CN" altLang="en-US" sz="2800" b="1" dirty="0">
                <a:latin typeface="Times New Roman" panose="02020603050405020304" pitchFamily="18" charset="0"/>
                <a:cs typeface="Times New Roman" panose="02020603050405020304" pitchFamily="18" charset="0"/>
              </a:rPr>
              <a:t>半导体</a:t>
            </a:r>
            <a:endParaRPr lang="zh-CN" altLang="en-US" sz="2800" b="1" dirty="0">
              <a:latin typeface="Times New Roman" panose="02020603050405020304" pitchFamily="18" charset="0"/>
              <a:ea typeface="Times New Roman" panose="02020603050405020304" pitchFamily="18" charset="0"/>
            </a:endParaRPr>
          </a:p>
        </p:txBody>
      </p:sp>
      <p:sp>
        <p:nvSpPr>
          <p:cNvPr id="12" name="TextBox 16"/>
          <p:cNvSpPr txBox="1"/>
          <p:nvPr/>
        </p:nvSpPr>
        <p:spPr>
          <a:xfrm>
            <a:off x="6686550" y="3582988"/>
            <a:ext cx="247808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FF0000"/>
                </a:solidFill>
                <a:latin typeface="Times New Roman" panose="02020603050405020304" pitchFamily="18" charset="0"/>
                <a:cs typeface="Times New Roman" panose="02020603050405020304" pitchFamily="18" charset="0"/>
              </a:rPr>
              <a:t>p</a:t>
            </a:r>
            <a:r>
              <a:rPr lang="zh-CN" altLang="en-US" sz="2800" b="1" dirty="0">
                <a:solidFill>
                  <a:srgbClr val="FF0000"/>
                </a:solidFill>
                <a:latin typeface="Times New Roman" panose="02020603050405020304" pitchFamily="18" charset="0"/>
                <a:cs typeface="Times New Roman" panose="02020603050405020304" pitchFamily="18" charset="0"/>
              </a:rPr>
              <a:t>型</a:t>
            </a:r>
            <a:r>
              <a:rPr lang="zh-CN" altLang="en-US" sz="2800" b="1" dirty="0">
                <a:latin typeface="Times New Roman" panose="02020603050405020304" pitchFamily="18" charset="0"/>
                <a:cs typeface="Times New Roman" panose="02020603050405020304" pitchFamily="18" charset="0"/>
              </a:rPr>
              <a:t>半导体</a:t>
            </a:r>
            <a:endParaRPr lang="zh-CN" altLang="en-US" sz="2800" b="1" dirty="0">
              <a:latin typeface="Times New Roman" panose="02020603050405020304" pitchFamily="18" charset="0"/>
              <a:ea typeface="Times New Roman" panose="02020603050405020304" pitchFamily="18" charset="0"/>
            </a:endParaRPr>
          </a:p>
        </p:txBody>
      </p:sp>
      <p:pic>
        <p:nvPicPr>
          <p:cNvPr id="4" name="Picture 4"/>
          <p:cNvPicPr>
            <a:picLocks noChangeAspect="1"/>
          </p:cNvPicPr>
          <p:nvPr/>
        </p:nvPicPr>
        <p:blipFill>
          <a:blip r:embed="rId3">
            <a:clrChange>
              <a:clrFrom>
                <a:srgbClr val="FFFFFF"/>
              </a:clrFrom>
              <a:clrTo>
                <a:srgbClr val="FFFFFF">
                  <a:alpha val="0"/>
                </a:srgbClr>
              </a:clrTo>
            </a:clrChange>
          </a:blip>
          <a:stretch>
            <a:fillRect/>
          </a:stretch>
        </p:blipFill>
        <p:spPr>
          <a:xfrm>
            <a:off x="0" y="1368425"/>
            <a:ext cx="3163888" cy="2195513"/>
          </a:xfrm>
          <a:prstGeom prst="rect">
            <a:avLst/>
          </a:prstGeom>
          <a:solidFill>
            <a:schemeClr val="bg1"/>
          </a:solidFill>
          <a:ln w="9525">
            <a:noFill/>
          </a:ln>
        </p:spPr>
      </p:pic>
      <p:pic>
        <p:nvPicPr>
          <p:cNvPr id="5" name="Picture 4"/>
          <p:cNvPicPr>
            <a:picLocks noChangeAspect="1"/>
          </p:cNvPicPr>
          <p:nvPr/>
        </p:nvPicPr>
        <p:blipFill>
          <a:blip r:embed="rId4"/>
          <a:stretch>
            <a:fillRect/>
          </a:stretch>
        </p:blipFill>
        <p:spPr>
          <a:xfrm>
            <a:off x="3179763" y="1365250"/>
            <a:ext cx="2913062" cy="2195513"/>
          </a:xfrm>
          <a:prstGeom prst="rect">
            <a:avLst/>
          </a:prstGeom>
          <a:noFill/>
          <a:ln w="9525">
            <a:noFill/>
          </a:ln>
        </p:spPr>
      </p:pic>
      <p:sp>
        <p:nvSpPr>
          <p:cNvPr id="17" name="TextBox 15"/>
          <p:cNvSpPr txBox="1"/>
          <p:nvPr/>
        </p:nvSpPr>
        <p:spPr>
          <a:xfrm>
            <a:off x="3343275" y="5672138"/>
            <a:ext cx="2928938"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Times New Roman" panose="02020603050405020304" pitchFamily="18" charset="0"/>
                <a:cs typeface="Times New Roman" panose="02020603050405020304" pitchFamily="18" charset="0"/>
              </a:rPr>
              <a:t>电子</a:t>
            </a:r>
            <a:r>
              <a:rPr lang="en-US" altLang="zh-CN" sz="2000" b="1" dirty="0">
                <a:latin typeface="Times New Roman" panose="02020603050405020304" pitchFamily="18" charset="0"/>
                <a:cs typeface="Times New Roman" panose="02020603050405020304" pitchFamily="18" charset="0"/>
              </a:rPr>
              <a:t>:</a:t>
            </a:r>
            <a:r>
              <a:rPr lang="zh-CN" altLang="en-US" sz="2000" b="1" dirty="0">
                <a:solidFill>
                  <a:srgbClr val="CC0000"/>
                </a:solidFill>
                <a:latin typeface="Times New Roman" panose="02020603050405020304" pitchFamily="18" charset="0"/>
                <a:cs typeface="Times New Roman" panose="02020603050405020304" pitchFamily="18" charset="0"/>
              </a:rPr>
              <a:t>多数载流子</a:t>
            </a:r>
            <a:r>
              <a:rPr lang="en-US" altLang="zh-CN" sz="2000" b="1" dirty="0">
                <a:solidFill>
                  <a:srgbClr val="CC0000"/>
                </a:solidFill>
                <a:latin typeface="Times New Roman" panose="02020603050405020304" pitchFamily="18" charset="0"/>
                <a:cs typeface="Times New Roman" panose="02020603050405020304" pitchFamily="18" charset="0"/>
              </a:rPr>
              <a:t>(</a:t>
            </a:r>
            <a:r>
              <a:rPr lang="zh-CN" altLang="en-US" sz="2000" b="1" dirty="0">
                <a:solidFill>
                  <a:srgbClr val="CC0000"/>
                </a:solidFill>
                <a:latin typeface="Times New Roman" panose="02020603050405020304" pitchFamily="18" charset="0"/>
                <a:cs typeface="Times New Roman" panose="02020603050405020304" pitchFamily="18" charset="0"/>
              </a:rPr>
              <a:t>多子</a:t>
            </a:r>
            <a:r>
              <a:rPr lang="en-US" altLang="zh-CN" sz="2000" b="1" dirty="0">
                <a:solidFill>
                  <a:srgbClr val="CC0000"/>
                </a:solidFill>
                <a:latin typeface="Times New Roman" panose="02020603050405020304" pitchFamily="18" charset="0"/>
                <a:cs typeface="Times New Roman" panose="02020603050405020304" pitchFamily="18" charset="0"/>
              </a:rPr>
              <a:t>)</a:t>
            </a:r>
            <a:endParaRPr lang="zh-CN" altLang="en-US" sz="2000" b="1" dirty="0">
              <a:solidFill>
                <a:srgbClr val="CC0000"/>
              </a:solidFill>
              <a:latin typeface="Times New Roman" panose="02020603050405020304" pitchFamily="18" charset="0"/>
              <a:ea typeface="Times New Roman" panose="02020603050405020304" pitchFamily="18" charset="0"/>
            </a:endParaRPr>
          </a:p>
        </p:txBody>
      </p:sp>
      <p:sp>
        <p:nvSpPr>
          <p:cNvPr id="21" name="TextBox 15"/>
          <p:cNvSpPr txBox="1"/>
          <p:nvPr/>
        </p:nvSpPr>
        <p:spPr>
          <a:xfrm>
            <a:off x="3343275" y="6243638"/>
            <a:ext cx="2928938"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Times New Roman" panose="02020603050405020304" pitchFamily="18" charset="0"/>
                <a:cs typeface="Times New Roman" panose="02020603050405020304" pitchFamily="18" charset="0"/>
              </a:rPr>
              <a:t>空穴</a:t>
            </a:r>
            <a:r>
              <a:rPr lang="en-US" altLang="zh-CN" sz="2000" b="1" dirty="0">
                <a:latin typeface="Times New Roman" panose="02020603050405020304" pitchFamily="18" charset="0"/>
                <a:cs typeface="Times New Roman" panose="02020603050405020304" pitchFamily="18" charset="0"/>
              </a:rPr>
              <a:t>:</a:t>
            </a:r>
            <a:r>
              <a:rPr lang="zh-CN" altLang="en-US" sz="2000" b="1" dirty="0">
                <a:solidFill>
                  <a:srgbClr val="CC0000"/>
                </a:solidFill>
                <a:latin typeface="Times New Roman" panose="02020603050405020304" pitchFamily="18" charset="0"/>
                <a:cs typeface="Times New Roman" panose="02020603050405020304" pitchFamily="18" charset="0"/>
              </a:rPr>
              <a:t>少数载流子</a:t>
            </a:r>
            <a:r>
              <a:rPr lang="en-US" altLang="zh-CN" sz="2000" b="1" dirty="0">
                <a:solidFill>
                  <a:srgbClr val="CC0000"/>
                </a:solidFill>
                <a:latin typeface="Times New Roman" panose="02020603050405020304" pitchFamily="18" charset="0"/>
                <a:cs typeface="Times New Roman" panose="02020603050405020304" pitchFamily="18" charset="0"/>
              </a:rPr>
              <a:t>(</a:t>
            </a:r>
            <a:r>
              <a:rPr lang="zh-CN" altLang="en-US" sz="2000" b="1" dirty="0">
                <a:solidFill>
                  <a:srgbClr val="CC0000"/>
                </a:solidFill>
                <a:latin typeface="Times New Roman" panose="02020603050405020304" pitchFamily="18" charset="0"/>
                <a:cs typeface="Times New Roman" panose="02020603050405020304" pitchFamily="18" charset="0"/>
              </a:rPr>
              <a:t>少子</a:t>
            </a:r>
            <a:r>
              <a:rPr lang="en-US" altLang="zh-CN" sz="2000" b="1" dirty="0">
                <a:solidFill>
                  <a:srgbClr val="CC0000"/>
                </a:solidFill>
                <a:latin typeface="Times New Roman" panose="02020603050405020304" pitchFamily="18" charset="0"/>
                <a:cs typeface="Times New Roman" panose="02020603050405020304" pitchFamily="18" charset="0"/>
              </a:rPr>
              <a:t>)</a:t>
            </a:r>
            <a:endParaRPr lang="zh-CN" altLang="en-US" sz="2000" b="1" dirty="0">
              <a:solidFill>
                <a:srgbClr val="CC0000"/>
              </a:solidFill>
              <a:latin typeface="Times New Roman" panose="02020603050405020304" pitchFamily="18" charset="0"/>
              <a:ea typeface="Times New Roman" panose="02020603050405020304" pitchFamily="18" charset="0"/>
            </a:endParaRPr>
          </a:p>
        </p:txBody>
      </p:sp>
      <p:sp>
        <p:nvSpPr>
          <p:cNvPr id="22" name="TextBox 15"/>
          <p:cNvSpPr txBox="1"/>
          <p:nvPr/>
        </p:nvSpPr>
        <p:spPr>
          <a:xfrm>
            <a:off x="6786563" y="5672138"/>
            <a:ext cx="2357437"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Times New Roman" panose="02020603050405020304" pitchFamily="18" charset="0"/>
                <a:cs typeface="Times New Roman" panose="02020603050405020304" pitchFamily="18" charset="0"/>
              </a:rPr>
              <a:t>空穴</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多数载流子</a:t>
            </a:r>
            <a:endParaRPr lang="zh-CN" altLang="en-US" sz="2000" b="1" dirty="0">
              <a:latin typeface="Times New Roman" panose="02020603050405020304" pitchFamily="18" charset="0"/>
              <a:ea typeface="Times New Roman" panose="02020603050405020304" pitchFamily="18" charset="0"/>
            </a:endParaRPr>
          </a:p>
        </p:txBody>
      </p:sp>
      <p:sp>
        <p:nvSpPr>
          <p:cNvPr id="23" name="TextBox 15"/>
          <p:cNvSpPr txBox="1"/>
          <p:nvPr/>
        </p:nvSpPr>
        <p:spPr>
          <a:xfrm>
            <a:off x="6786563" y="6243638"/>
            <a:ext cx="2357437"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latin typeface="Times New Roman" panose="02020603050405020304" pitchFamily="18" charset="0"/>
                <a:cs typeface="Times New Roman" panose="02020603050405020304" pitchFamily="18" charset="0"/>
              </a:rPr>
              <a:t>电子</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少数载流子</a:t>
            </a:r>
            <a:endParaRPr lang="zh-CN" altLang="en-US" sz="2000" b="1" dirty="0">
              <a:latin typeface="Times New Roman" panose="02020603050405020304" pitchFamily="18" charset="0"/>
              <a:ea typeface="Times New Roman" panose="02020603050405020304" pitchFamily="18" charset="0"/>
            </a:endParaRPr>
          </a:p>
        </p:txBody>
      </p:sp>
      <p:sp>
        <p:nvSpPr>
          <p:cNvPr id="24" name="Rectangle 23"/>
          <p:cNvSpPr>
            <a:spLocks noChangeArrowheads="1"/>
          </p:cNvSpPr>
          <p:nvPr/>
        </p:nvSpPr>
        <p:spPr bwMode="auto">
          <a:xfrm>
            <a:off x="323850" y="528638"/>
            <a:ext cx="2447925"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费米能级：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8" grpId="0"/>
      <p:bldP spid="19" grpId="0"/>
      <p:bldP spid="20" grpId="0"/>
      <p:bldP spid="10" grpId="0"/>
      <p:bldP spid="11" grpId="0"/>
      <p:bldP spid="12" grpId="0"/>
      <p:bldP spid="17"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C:\Users\lsy\Desktop\Picture7.png"/>
          <p:cNvPicPr>
            <a:picLocks noChangeAspect="1"/>
          </p:cNvPicPr>
          <p:nvPr/>
        </p:nvPicPr>
        <p:blipFill>
          <a:blip r:embed="rId3"/>
          <a:stretch>
            <a:fillRect/>
          </a:stretch>
        </p:blipFill>
        <p:spPr>
          <a:xfrm>
            <a:off x="63500" y="3621088"/>
            <a:ext cx="3843338" cy="3143250"/>
          </a:xfrm>
          <a:prstGeom prst="rect">
            <a:avLst/>
          </a:prstGeom>
          <a:noFill/>
          <a:ln w="9525">
            <a:noFill/>
          </a:ln>
        </p:spPr>
      </p:pic>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半导体常识：载流子分布的影响因素：费米能级</a:t>
            </a:r>
          </a:p>
        </p:txBody>
      </p:sp>
      <p:graphicFrame>
        <p:nvGraphicFramePr>
          <p:cNvPr id="29700" name="Object 1"/>
          <p:cNvGraphicFramePr>
            <a:graphicFrameLocks noChangeAspect="1"/>
          </p:cNvGraphicFramePr>
          <p:nvPr/>
        </p:nvGraphicFramePr>
        <p:xfrm>
          <a:off x="1357313" y="428625"/>
          <a:ext cx="6727825" cy="2428875"/>
        </p:xfrm>
        <a:graphic>
          <a:graphicData uri="http://schemas.openxmlformats.org/presentationml/2006/ole">
            <mc:AlternateContent xmlns:mc="http://schemas.openxmlformats.org/markup-compatibility/2006">
              <mc:Choice xmlns:v="urn:schemas-microsoft-com:vml" Requires="v">
                <p:oleObj r:id="rId4" imgW="8573770" imgH="3526790" progId="">
                  <p:embed/>
                </p:oleObj>
              </mc:Choice>
              <mc:Fallback>
                <p:oleObj r:id="rId4" imgW="8573770" imgH="3526790" progId="">
                  <p:embed/>
                  <p:pic>
                    <p:nvPicPr>
                      <p:cNvPr id="0" name="图片 3099"/>
                      <p:cNvPicPr/>
                      <p:nvPr/>
                    </p:nvPicPr>
                    <p:blipFill>
                      <a:blip r:embed="rId5"/>
                      <a:stretch>
                        <a:fillRect/>
                      </a:stretch>
                    </p:blipFill>
                    <p:spPr>
                      <a:xfrm>
                        <a:off x="1357313" y="428625"/>
                        <a:ext cx="6727825" cy="2428875"/>
                      </a:xfrm>
                      <a:prstGeom prst="rect">
                        <a:avLst/>
                      </a:prstGeom>
                      <a:noFill/>
                      <a:ln w="38100">
                        <a:noFill/>
                        <a:miter/>
                      </a:ln>
                    </p:spPr>
                  </p:pic>
                </p:oleObj>
              </mc:Fallback>
            </mc:AlternateContent>
          </a:graphicData>
        </a:graphic>
      </p:graphicFrame>
      <p:sp>
        <p:nvSpPr>
          <p:cNvPr id="29701" name="TextBox 4"/>
          <p:cNvSpPr txBox="1"/>
          <p:nvPr/>
        </p:nvSpPr>
        <p:spPr>
          <a:xfrm>
            <a:off x="2189163" y="2857500"/>
            <a:ext cx="22145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chemeClr val="tx2"/>
                </a:solidFill>
                <a:latin typeface="Times New Roman" panose="02020603050405020304" pitchFamily="18" charset="0"/>
              </a:rPr>
              <a:t>未通电</a:t>
            </a:r>
          </a:p>
        </p:txBody>
      </p:sp>
      <p:sp>
        <p:nvSpPr>
          <p:cNvPr id="29702" name="TextBox 5"/>
          <p:cNvSpPr txBox="1"/>
          <p:nvPr/>
        </p:nvSpPr>
        <p:spPr>
          <a:xfrm>
            <a:off x="5429250" y="2857500"/>
            <a:ext cx="150018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chemeClr val="tx2"/>
                </a:solidFill>
                <a:latin typeface="Times New Roman" panose="02020603050405020304" pitchFamily="18" charset="0"/>
              </a:rPr>
              <a:t>通电</a:t>
            </a:r>
          </a:p>
        </p:txBody>
      </p:sp>
      <p:sp>
        <p:nvSpPr>
          <p:cNvPr id="9" name="TextBox 11"/>
          <p:cNvSpPr txBox="1"/>
          <p:nvPr/>
        </p:nvSpPr>
        <p:spPr>
          <a:xfrm>
            <a:off x="3995936" y="5191125"/>
            <a:ext cx="478631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Times New Roman" panose="02020603050405020304" pitchFamily="18" charset="0"/>
              </a:rPr>
              <a:t>非平衡态 </a:t>
            </a:r>
            <a:r>
              <a:rPr lang="zh-CN" altLang="en-US" sz="2800" b="1" dirty="0">
                <a:solidFill>
                  <a:srgbClr val="FF0000"/>
                </a:solidFill>
                <a:latin typeface="Times New Roman" panose="02020603050405020304" pitchFamily="18" charset="0"/>
                <a:sym typeface="Symbol" panose="05050102010706020507" pitchFamily="18" charset="2"/>
              </a:rPr>
              <a:t> 费米能级分裂</a:t>
            </a:r>
            <a:endParaRPr lang="zh-CN" altLang="en-US" sz="2800" b="1" dirty="0">
              <a:solidFill>
                <a:srgbClr val="FF0000"/>
              </a:solidFill>
              <a:latin typeface="Times New Roman" panose="02020603050405020304" pitchFamily="18" charset="0"/>
            </a:endParaRPr>
          </a:p>
        </p:txBody>
      </p:sp>
      <p:grpSp>
        <p:nvGrpSpPr>
          <p:cNvPr id="4" name="组合 3">
            <a:extLst>
              <a:ext uri="{FF2B5EF4-FFF2-40B4-BE49-F238E27FC236}">
                <a16:creationId xmlns:a16="http://schemas.microsoft.com/office/drawing/2014/main" id="{112464E9-D5AF-4DDC-8780-66F437B9D112}"/>
              </a:ext>
            </a:extLst>
          </p:cNvPr>
          <p:cNvGrpSpPr/>
          <p:nvPr/>
        </p:nvGrpSpPr>
        <p:grpSpPr>
          <a:xfrm>
            <a:off x="2986088" y="3889375"/>
            <a:ext cx="4943475" cy="882651"/>
            <a:chOff x="2986088" y="3889375"/>
            <a:chExt cx="4943475" cy="882651"/>
          </a:xfrm>
        </p:grpSpPr>
        <p:sp>
          <p:nvSpPr>
            <p:cNvPr id="12" name="TextBox 17"/>
            <p:cNvSpPr txBox="1"/>
            <p:nvPr/>
          </p:nvSpPr>
          <p:spPr>
            <a:xfrm>
              <a:off x="3946525" y="3889375"/>
              <a:ext cx="39830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rPr>
                <a:t>电子的准费米能级</a:t>
              </a:r>
            </a:p>
          </p:txBody>
        </p:sp>
        <p:cxnSp>
          <p:nvCxnSpPr>
            <p:cNvPr id="21" name="直接箭头连接符 17"/>
            <p:cNvCxnSpPr/>
            <p:nvPr/>
          </p:nvCxnSpPr>
          <p:spPr>
            <a:xfrm flipV="1">
              <a:off x="2986088" y="4214813"/>
              <a:ext cx="1014413" cy="5572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6ED9B933-E3AF-4FD5-A980-25E30832F4B3}"/>
              </a:ext>
            </a:extLst>
          </p:cNvPr>
          <p:cNvGrpSpPr/>
          <p:nvPr/>
        </p:nvGrpSpPr>
        <p:grpSpPr>
          <a:xfrm>
            <a:off x="2968625" y="5727700"/>
            <a:ext cx="4603750" cy="796925"/>
            <a:chOff x="2968625" y="5727700"/>
            <a:chExt cx="4603750" cy="796925"/>
          </a:xfrm>
        </p:grpSpPr>
        <p:sp>
          <p:nvSpPr>
            <p:cNvPr id="11" name="TextBox 15"/>
            <p:cNvSpPr txBox="1"/>
            <p:nvPr/>
          </p:nvSpPr>
          <p:spPr>
            <a:xfrm>
              <a:off x="3929063" y="6000750"/>
              <a:ext cx="364331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rPr>
                <a:t>空穴的准费米能级</a:t>
              </a:r>
            </a:p>
          </p:txBody>
        </p:sp>
        <p:cxnSp>
          <p:nvCxnSpPr>
            <p:cNvPr id="24" name="直接箭头连接符 17"/>
            <p:cNvCxnSpPr/>
            <p:nvPr/>
          </p:nvCxnSpPr>
          <p:spPr>
            <a:xfrm>
              <a:off x="2968625" y="5727700"/>
              <a:ext cx="960438" cy="415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Object 9"/>
              <p:cNvSpPr txBox="1"/>
              <p:nvPr/>
            </p:nvSpPr>
            <p:spPr>
              <a:xfrm>
                <a:off x="3933825" y="4653136"/>
                <a:ext cx="5246687" cy="4699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300" i="0">
                          <a:solidFill>
                            <a:srgbClr val="000000"/>
                          </a:solidFill>
                          <a:latin typeface="Cambria Math" panose="02040503050406030204" pitchFamily="18" charset="0"/>
                          <a:ea typeface="+mn-ea"/>
                        </a:rPr>
                        <m:t>额外载流子</m:t>
                      </m:r>
                      <m:r>
                        <a:rPr lang="zh-CN" altLang="en-US" sz="2300" i="1">
                          <a:solidFill>
                            <a:srgbClr val="000000"/>
                          </a:solidFill>
                          <a:latin typeface="Cambria Math" panose="02040503050406030204" pitchFamily="18" charset="0"/>
                          <a:ea typeface="+mn-ea"/>
                        </a:rPr>
                        <m:t>:</m:t>
                      </m:r>
                      <m:r>
                        <m:rPr>
                          <m:sty m:val="p"/>
                        </m:rPr>
                        <a:rPr lang="zh-CN" altLang="en-US" sz="2300" i="1">
                          <a:solidFill>
                            <a:srgbClr val="000000"/>
                          </a:solidFill>
                          <a:latin typeface="Cambria Math" panose="02040503050406030204" pitchFamily="18" charset="0"/>
                          <a:ea typeface="+mn-ea"/>
                        </a:rPr>
                        <m:t>Δ</m:t>
                      </m:r>
                      <m:r>
                        <a:rPr lang="zh-CN" altLang="en-US" sz="2300" i="1">
                          <a:solidFill>
                            <a:srgbClr val="000000"/>
                          </a:solidFill>
                          <a:latin typeface="Cambria Math" panose="02040503050406030204" pitchFamily="18" charset="0"/>
                          <a:ea typeface="+mn-ea"/>
                        </a:rPr>
                        <m:t>𝑛</m:t>
                      </m:r>
                      <m:r>
                        <a:rPr lang="zh-CN" altLang="en-US" sz="2300" i="1">
                          <a:solidFill>
                            <a:srgbClr val="000000"/>
                          </a:solidFill>
                          <a:latin typeface="Cambria Math" panose="02040503050406030204" pitchFamily="18" charset="0"/>
                          <a:ea typeface="+mn-ea"/>
                        </a:rPr>
                        <m:t>=</m:t>
                      </m:r>
                      <m:r>
                        <a:rPr lang="zh-CN" altLang="en-US" sz="2300" i="1">
                          <a:solidFill>
                            <a:srgbClr val="000000"/>
                          </a:solidFill>
                          <a:latin typeface="Cambria Math" panose="02040503050406030204" pitchFamily="18" charset="0"/>
                          <a:ea typeface="+mn-ea"/>
                        </a:rPr>
                        <m:t>𝑛</m:t>
                      </m:r>
                      <m:r>
                        <a:rPr lang="zh-CN" altLang="en-US" sz="2300" i="1">
                          <a:solidFill>
                            <a:srgbClr val="000000"/>
                          </a:solidFill>
                          <a:latin typeface="Cambria Math" panose="02040503050406030204" pitchFamily="18" charset="0"/>
                          <a:ea typeface="+mn-ea"/>
                        </a:rPr>
                        <m:t>−</m:t>
                      </m:r>
                      <m:sSub>
                        <m:sSubPr>
                          <m:ctrlPr>
                            <a:rPr lang="zh-CN" altLang="en-US" sz="2300" i="1">
                              <a:solidFill>
                                <a:srgbClr val="000000"/>
                              </a:solidFill>
                              <a:latin typeface="Cambria Math" panose="02040503050406030204" pitchFamily="18" charset="0"/>
                              <a:ea typeface="+mn-ea"/>
                            </a:rPr>
                          </m:ctrlPr>
                        </m:sSubPr>
                        <m:e>
                          <m:r>
                            <a:rPr lang="zh-CN" altLang="en-US" sz="2300" i="1">
                              <a:solidFill>
                                <a:srgbClr val="000000"/>
                              </a:solidFill>
                              <a:latin typeface="Cambria Math" panose="02040503050406030204" pitchFamily="18" charset="0"/>
                              <a:ea typeface="+mn-ea"/>
                            </a:rPr>
                            <m:t>𝑛</m:t>
                          </m:r>
                        </m:e>
                        <m:sub>
                          <m:r>
                            <a:rPr lang="zh-CN" altLang="en-US" sz="2300" i="1">
                              <a:solidFill>
                                <a:srgbClr val="000000"/>
                              </a:solidFill>
                              <a:latin typeface="Cambria Math" panose="02040503050406030204" pitchFamily="18" charset="0"/>
                              <a:ea typeface="+mn-ea"/>
                            </a:rPr>
                            <m:t>0</m:t>
                          </m:r>
                        </m:sub>
                      </m:sSub>
                      <m:r>
                        <a:rPr lang="zh-CN" altLang="en-US" sz="2300" i="1">
                          <a:solidFill>
                            <a:srgbClr val="000000"/>
                          </a:solidFill>
                          <a:latin typeface="Cambria Math" panose="02040503050406030204" pitchFamily="18" charset="0"/>
                          <a:ea typeface="+mn-ea"/>
                        </a:rPr>
                        <m:t>,</m:t>
                      </m:r>
                      <m:r>
                        <m:rPr>
                          <m:sty m:val="p"/>
                        </m:rPr>
                        <a:rPr lang="zh-CN" altLang="en-US" sz="2300" i="1">
                          <a:solidFill>
                            <a:srgbClr val="000000"/>
                          </a:solidFill>
                          <a:latin typeface="Cambria Math" panose="02040503050406030204" pitchFamily="18" charset="0"/>
                          <a:ea typeface="+mn-ea"/>
                        </a:rPr>
                        <m:t>Δ</m:t>
                      </m:r>
                      <m:r>
                        <a:rPr lang="zh-CN" altLang="en-US" sz="2300" i="1">
                          <a:solidFill>
                            <a:srgbClr val="000000"/>
                          </a:solidFill>
                          <a:latin typeface="Cambria Math" panose="02040503050406030204" pitchFamily="18" charset="0"/>
                          <a:ea typeface="+mn-ea"/>
                        </a:rPr>
                        <m:t>𝑝</m:t>
                      </m:r>
                      <m:r>
                        <a:rPr lang="zh-CN" altLang="en-US" sz="2300" i="1">
                          <a:solidFill>
                            <a:srgbClr val="000000"/>
                          </a:solidFill>
                          <a:latin typeface="Cambria Math" panose="02040503050406030204" pitchFamily="18" charset="0"/>
                          <a:ea typeface="+mn-ea"/>
                        </a:rPr>
                        <m:t>=</m:t>
                      </m:r>
                      <m:r>
                        <a:rPr lang="zh-CN" altLang="en-US" sz="2300" i="1">
                          <a:solidFill>
                            <a:srgbClr val="000000"/>
                          </a:solidFill>
                          <a:latin typeface="Cambria Math" panose="02040503050406030204" pitchFamily="18" charset="0"/>
                          <a:ea typeface="+mn-ea"/>
                        </a:rPr>
                        <m:t>𝑝</m:t>
                      </m:r>
                      <m:r>
                        <a:rPr lang="zh-CN" altLang="en-US" sz="2300" i="1">
                          <a:solidFill>
                            <a:srgbClr val="000000"/>
                          </a:solidFill>
                          <a:latin typeface="Cambria Math" panose="02040503050406030204" pitchFamily="18" charset="0"/>
                          <a:ea typeface="+mn-ea"/>
                        </a:rPr>
                        <m:t>−</m:t>
                      </m:r>
                      <m:sSub>
                        <m:sSubPr>
                          <m:ctrlPr>
                            <a:rPr lang="zh-CN" altLang="en-US" sz="2300" i="1">
                              <a:solidFill>
                                <a:srgbClr val="000000"/>
                              </a:solidFill>
                              <a:latin typeface="Cambria Math" panose="02040503050406030204" pitchFamily="18" charset="0"/>
                              <a:ea typeface="+mn-ea"/>
                            </a:rPr>
                          </m:ctrlPr>
                        </m:sSubPr>
                        <m:e>
                          <m:r>
                            <a:rPr lang="zh-CN" altLang="en-US" sz="2300" i="1">
                              <a:solidFill>
                                <a:srgbClr val="000000"/>
                              </a:solidFill>
                              <a:latin typeface="Cambria Math" panose="02040503050406030204" pitchFamily="18" charset="0"/>
                              <a:ea typeface="+mn-ea"/>
                            </a:rPr>
                            <m:t>𝑝</m:t>
                          </m:r>
                        </m:e>
                        <m:sub>
                          <m:r>
                            <a:rPr lang="zh-CN" altLang="en-US" sz="2300" i="1">
                              <a:solidFill>
                                <a:srgbClr val="000000"/>
                              </a:solidFill>
                              <a:latin typeface="Cambria Math" panose="02040503050406030204" pitchFamily="18" charset="0"/>
                              <a:ea typeface="+mn-ea"/>
                            </a:rPr>
                            <m:t>0</m:t>
                          </m:r>
                        </m:sub>
                      </m:sSub>
                    </m:oMath>
                  </m:oMathPara>
                </a14:m>
                <a:endParaRPr lang="zh-CN" altLang="en-US" sz="2300" dirty="0">
                  <a:ea typeface="+mn-ea"/>
                  <a:cs typeface="Times New Roman" panose="02020603050405020304" pitchFamily="18" charset="0"/>
                </a:endParaRPr>
              </a:p>
            </p:txBody>
          </p:sp>
        </mc:Choice>
        <mc:Fallback xmlns="">
          <p:sp>
            <p:nvSpPr>
              <p:cNvPr id="3" name="Object 9"/>
              <p:cNvSpPr txBox="1">
                <a:spLocks noRot="1" noChangeAspect="1" noMove="1" noResize="1" noEditPoints="1" noAdjustHandles="1" noChangeArrowheads="1" noChangeShapeType="1" noTextEdit="1"/>
              </p:cNvSpPr>
              <p:nvPr/>
            </p:nvSpPr>
            <p:spPr>
              <a:xfrm>
                <a:off x="3933825" y="4653136"/>
                <a:ext cx="5246687" cy="469900"/>
              </a:xfrm>
              <a:prstGeom prst="rect">
                <a:avLst/>
              </a:prstGeom>
              <a:blipFill>
                <a:blip r:embed="rId7"/>
                <a:stretch>
                  <a:fillRect l="-813" b="-10390"/>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wipe(left)">
                                      <p:cBhvr>
                                        <p:cTn id="7" dur="500"/>
                                        <p:tgtEl>
                                          <p:spTgt spid="82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半导体常识：载流子分布的影响因素：费米能级</a:t>
            </a:r>
          </a:p>
        </p:txBody>
      </p:sp>
      <p:sp>
        <p:nvSpPr>
          <p:cNvPr id="3" name="TextBox 2"/>
          <p:cNvSpPr txBox="1">
            <a:spLocks noChangeArrowheads="1"/>
          </p:cNvSpPr>
          <p:nvPr/>
        </p:nvSpPr>
        <p:spPr bwMode="auto">
          <a:xfrm>
            <a:off x="928688" y="2143125"/>
            <a:ext cx="7143750" cy="3970338"/>
          </a:xfrm>
          <a:prstGeom prst="rect">
            <a:avLst/>
          </a:prstGeom>
          <a:noFill/>
          <a:ln w="9525">
            <a:noFill/>
            <a:miter lim="800000"/>
          </a:ln>
        </p:spPr>
        <p:txBody>
          <a:bodyPr>
            <a:spAutoFit/>
          </a:bodyPr>
          <a:lstStyle/>
          <a:p>
            <a:pPr marR="0" defTabSz="914400" eaLnBrk="1" hangingPunct="1">
              <a:spcBef>
                <a:spcPct val="50000"/>
              </a:spcBef>
              <a:buClrTx/>
              <a:buSzTx/>
              <a:buFont typeface="Wingdings" panose="05000000000000000000" pitchFamily="2" charset="2"/>
              <a:buChar char="§"/>
              <a:defRPr/>
            </a:pP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的位置决定了材料是</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型还是</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a:t>
            </a:r>
            <a:endPar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R="0" defTabSz="914400" eaLnBrk="1" hangingPunct="1">
              <a:spcBef>
                <a:spcPct val="50000"/>
              </a:spcBef>
              <a:buClrTx/>
              <a:buSzTx/>
              <a:buFont typeface="Wingdings" panose="05000000000000000000" pitchFamily="2" charset="2"/>
              <a:buChar char="§"/>
              <a:defRPr/>
            </a:pP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热平衡时</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electron</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hole</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具有统一的</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p>
          <a:p>
            <a:pPr marR="0" defTabSz="914400" eaLnBrk="1" hangingPunct="1">
              <a:spcBef>
                <a:spcPct val="50000"/>
              </a:spcBef>
              <a:buClrTx/>
              <a:buSzTx/>
              <a:buFont typeface="Wingdings" panose="05000000000000000000" pitchFamily="2" charset="2"/>
              <a:buChar char="§"/>
              <a:defRPr/>
            </a:pP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通电时</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可以发生倾斜</a:t>
            </a:r>
            <a:endPar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269875" marR="0" indent="-269875" defTabSz="914400" eaLnBrk="1" hangingPunct="1">
              <a:spcBef>
                <a:spcPct val="50000"/>
              </a:spcBef>
              <a:buClrTx/>
              <a:buSzTx/>
              <a:buFont typeface="Wingdings" panose="05000000000000000000" pitchFamily="2" charset="2"/>
              <a:buChar char="§"/>
              <a:defRPr/>
            </a:pP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外界注入能量产生非平衡载流子时，</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electron</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hole</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发生分裂</a:t>
            </a:r>
            <a:endPar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269875" marR="0" indent="-269875" defTabSz="914400" eaLnBrk="1" hangingPunct="1">
              <a:spcBef>
                <a:spcPct val="50000"/>
              </a:spcBef>
              <a:buClrTx/>
              <a:buSzTx/>
              <a:buFont typeface="Wingdings" panose="05000000000000000000" pitchFamily="2" charset="2"/>
              <a:buChar char="§"/>
              <a:defRPr/>
            </a:pP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与</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或</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很近，甚至</a:t>
            </a:r>
            <a:r>
              <a:rPr kumimoji="1" lang="en-US" altLang="zh-CN" sz="2800" i="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kumimoji="1" lang="en-US" altLang="zh-CN" sz="2800" i="1" kern="1200" cap="none" spc="0" normalizeH="0" baseline="-2500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进入</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CB</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或</a:t>
            </a:r>
            <a:r>
              <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VB</a:t>
            </a:r>
            <a:r>
              <a:rPr kumimoji="1" lang="zh-CN" altLang="en-US"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时，材料为简并半导体</a:t>
            </a:r>
            <a:endParaRPr kumimoji="1" lang="en-US" altLang="zh-CN" sz="28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4" name="Object 9"/>
              <p:cNvSpPr txBox="1"/>
              <p:nvPr/>
            </p:nvSpPr>
            <p:spPr>
              <a:xfrm>
                <a:off x="1475656" y="284039"/>
                <a:ext cx="6408712" cy="1560785"/>
              </a:xfrm>
              <a:prstGeom prst="rect">
                <a:avLst/>
              </a:prstGeom>
              <a:noFill/>
              <a:ln w="38100">
                <a:noFill/>
                <a:miter/>
              </a:ln>
            </p:spPr>
            <p:txBody>
              <a:bodyPr>
                <a:noAutofit/>
              </a:bodyPr>
              <a:lstStyle/>
              <a:p>
                <a:pPr>
                  <a:lnSpc>
                    <a:spcPct val="120000"/>
                  </a:lnSpc>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ea typeface="+mn-ea"/>
                        </a:rPr>
                        <m:t>𝑓</m:t>
                      </m:r>
                      <m:r>
                        <a:rPr lang="zh-CN" altLang="en-US" sz="2800" i="1" smtClean="0">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1</m:t>
                          </m:r>
                        </m:num>
                        <m:den>
                          <m:sSup>
                            <m:sSupPr>
                              <m:ctrlPr>
                                <a:rPr lang="zh-CN" altLang="en-US" sz="2800" i="1">
                                  <a:solidFill>
                                    <a:srgbClr val="000000"/>
                                  </a:solidFill>
                                  <a:latin typeface="Cambria Math" panose="02040503050406030204" pitchFamily="18" charset="0"/>
                                  <a:ea typeface="+mn-ea"/>
                                </a:rPr>
                              </m:ctrlPr>
                            </m:sSupPr>
                            <m:e>
                              <m:r>
                                <m:rPr>
                                  <m:sty m:val="p"/>
                                </m:rPr>
                                <a:rPr lang="zh-CN" altLang="en-US" sz="2800" i="0">
                                  <a:solidFill>
                                    <a:srgbClr val="000000"/>
                                  </a:solidFill>
                                  <a:latin typeface="Cambria Math" panose="02040503050406030204" pitchFamily="18" charset="0"/>
                                  <a:ea typeface="+mn-ea"/>
                                </a:rPr>
                                <m:t>e</m:t>
                              </m:r>
                            </m:e>
                            <m:sup>
                              <m:f>
                                <m:fPr>
                                  <m:type m:val="lin"/>
                                  <m:ctrlPr>
                                    <a:rPr lang="zh-CN" altLang="en-US" sz="2800" b="0" i="1" smtClean="0">
                                      <a:solidFill>
                                        <a:srgbClr val="000000"/>
                                      </a:solidFill>
                                      <a:latin typeface="Cambria Math" panose="02040503050406030204" pitchFamily="18" charset="0"/>
                                      <a:ea typeface="+mn-ea"/>
                                    </a:rPr>
                                  </m:ctrlPr>
                                </m:fPr>
                                <m:num>
                                  <m:d>
                                    <m:dPr>
                                      <m:ctrlPr>
                                        <a:rPr lang="en-US" altLang="zh-CN" sz="2800" b="0" i="1" smtClean="0">
                                          <a:solidFill>
                                            <a:srgbClr val="000000"/>
                                          </a:solidFill>
                                          <a:latin typeface="Cambria Math" panose="02040503050406030204" pitchFamily="18" charset="0"/>
                                          <a:ea typeface="+mn-ea"/>
                                        </a:rPr>
                                      </m:ctrlPr>
                                    </m:dPr>
                                    <m:e>
                                      <m:r>
                                        <a:rPr lang="zh-CN" altLang="en-US" sz="2800" b="0" i="1">
                                          <a:solidFill>
                                            <a:srgbClr val="000000"/>
                                          </a:solidFill>
                                          <a:latin typeface="Cambria Math" panose="02040503050406030204" pitchFamily="18" charset="0"/>
                                        </a:rPr>
                                        <m:t>𝐸</m:t>
                                      </m:r>
                                      <m:r>
                                        <a:rPr lang="zh-CN" altLang="en-US" sz="2800" b="0" i="1">
                                          <a:solidFill>
                                            <a:srgbClr val="000000"/>
                                          </a:solidFill>
                                          <a:latin typeface="Cambria Math" panose="02040503050406030204" pitchFamily="18" charset="0"/>
                                        </a:rPr>
                                        <m:t>−</m:t>
                                      </m:r>
                                      <m:sSub>
                                        <m:sSubPr>
                                          <m:ctrlPr>
                                            <a:rPr lang="zh-CN" altLang="en-US"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𝐸</m:t>
                                          </m:r>
                                        </m:e>
                                        <m:sub>
                                          <m:r>
                                            <a:rPr lang="zh-CN" altLang="en-US" sz="2800" b="0" i="1">
                                              <a:solidFill>
                                                <a:srgbClr val="000000"/>
                                              </a:solidFill>
                                              <a:latin typeface="Cambria Math" panose="02040503050406030204" pitchFamily="18" charset="0"/>
                                            </a:rPr>
                                            <m:t>𝐹</m:t>
                                          </m:r>
                                        </m:sub>
                                      </m:sSub>
                                    </m:e>
                                  </m:d>
                                </m:num>
                                <m:den>
                                  <m:sSub>
                                    <m:sSubPr>
                                      <m:ctrlPr>
                                        <a:rPr lang="en-US" altLang="zh-CN" sz="2800" b="0" i="1" smtClean="0">
                                          <a:solidFill>
                                            <a:srgbClr val="000000"/>
                                          </a:solidFill>
                                          <a:latin typeface="Cambria Math" panose="02040503050406030204" pitchFamily="18" charset="0"/>
                                          <a:ea typeface="+mn-ea"/>
                                        </a:rPr>
                                      </m:ctrlPr>
                                    </m:sSubPr>
                                    <m:e>
                                      <m:r>
                                        <a:rPr lang="en-US" altLang="zh-CN" sz="2800" b="0" i="1" smtClean="0">
                                          <a:solidFill>
                                            <a:srgbClr val="000000"/>
                                          </a:solidFill>
                                          <a:latin typeface="Cambria Math" panose="02040503050406030204" pitchFamily="18" charset="0"/>
                                          <a:ea typeface="+mn-ea"/>
                                        </a:rPr>
                                        <m:t>𝑘</m:t>
                                      </m:r>
                                    </m:e>
                                    <m:sub>
                                      <m:r>
                                        <a:rPr lang="en-US" altLang="zh-CN" sz="2800" b="0" i="1" smtClean="0">
                                          <a:solidFill>
                                            <a:srgbClr val="000000"/>
                                          </a:solidFill>
                                          <a:latin typeface="Cambria Math" panose="02040503050406030204" pitchFamily="18" charset="0"/>
                                          <a:ea typeface="+mn-ea"/>
                                        </a:rPr>
                                        <m:t>0</m:t>
                                      </m:r>
                                    </m:sub>
                                  </m:sSub>
                                  <m:r>
                                    <a:rPr lang="en-US" altLang="zh-CN" sz="2800" b="0" i="1" smtClean="0">
                                      <a:solidFill>
                                        <a:srgbClr val="000000"/>
                                      </a:solidFill>
                                      <a:latin typeface="Cambria Math" panose="02040503050406030204" pitchFamily="18" charset="0"/>
                                      <a:ea typeface="+mn-ea"/>
                                    </a:rPr>
                                    <m:t>𝑇</m:t>
                                  </m:r>
                                </m:den>
                              </m:f>
                            </m:sup>
                          </m:sSup>
                          <m:r>
                            <a:rPr lang="zh-CN" altLang="en-US" sz="2800" i="1">
                              <a:solidFill>
                                <a:srgbClr val="000000"/>
                              </a:solidFill>
                              <a:latin typeface="Cambria Math" panose="02040503050406030204" pitchFamily="18" charset="0"/>
                              <a:ea typeface="+mn-ea"/>
                            </a:rPr>
                            <m:t>+1</m:t>
                          </m:r>
                        </m:den>
                      </m:f>
                      <m:groupChr>
                        <m:groupChrPr>
                          <m:chr m:val="←"/>
                          <m:vertJc m:val="bot"/>
                          <m:ctrlPr>
                            <a:rPr lang="zh-CN" altLang="en-US" sz="2800" i="1">
                              <a:solidFill>
                                <a:srgbClr val="000000"/>
                              </a:solidFill>
                              <a:latin typeface="Cambria Math" panose="02040503050406030204" pitchFamily="18" charset="0"/>
                              <a:ea typeface="+mn-ea"/>
                            </a:rPr>
                          </m:ctrlPr>
                        </m:groupChrPr>
                        <m:e>
                          <m:r>
                            <a:rPr lang="zh-CN" altLang="en-US" sz="2800" i="1">
                              <a:solidFill>
                                <a:srgbClr val="000000"/>
                              </a:solidFill>
                              <a:latin typeface="Cambria Math" panose="02040503050406030204" pitchFamily="18" charset="0"/>
                              <a:ea typeface="+mn-ea"/>
                            </a:rPr>
                            <m:t> </m:t>
                          </m:r>
                          <m:r>
                            <m:rPr>
                              <m:nor/>
                            </m:rPr>
                            <a:rPr lang="zh-CN" altLang="en-US" sz="2800" i="0">
                              <a:solidFill>
                                <a:srgbClr val="000000"/>
                              </a:solidFill>
                              <a:latin typeface="Cambria Math" panose="02040503050406030204" pitchFamily="18" charset="0"/>
                              <a:ea typeface="+mn-ea"/>
                            </a:rPr>
                            <m:t>影响</m:t>
                          </m:r>
                          <m:r>
                            <a:rPr lang="zh-CN" altLang="en-US" sz="2800" i="1">
                              <a:solidFill>
                                <a:srgbClr val="000000"/>
                              </a:solidFill>
                              <a:latin typeface="Cambria Math" panose="02040503050406030204" pitchFamily="18" charset="0"/>
                              <a:ea typeface="+mn-ea"/>
                            </a:rPr>
                            <m:t> </m:t>
                          </m:r>
                        </m:e>
                      </m:groupChr>
                      <m:d>
                        <m:dPr>
                          <m:begChr m:val="{"/>
                          <m:endChr m:val=""/>
                          <m:ctrlPr>
                            <a:rPr lang="zh-CN" altLang="en-US" sz="280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800" i="1">
                                  <a:solidFill>
                                    <a:srgbClr val="000000"/>
                                  </a:solidFill>
                                  <a:latin typeface="Cambria Math" panose="02040503050406030204" pitchFamily="18" charset="0"/>
                                  <a:ea typeface="+mn-ea"/>
                                </a:rPr>
                              </m:ctrlPr>
                            </m:mPr>
                            <m:mr>
                              <m:e>
                                <m:r>
                                  <a:rPr lang="zh-CN" altLang="en-US" sz="2800" b="0" i="1">
                                    <a:solidFill>
                                      <a:srgbClr val="000000"/>
                                    </a:solidFill>
                                    <a:latin typeface="Cambria Math" panose="02040503050406030204" pitchFamily="18" charset="0"/>
                                    <a:ea typeface="+mn-ea"/>
                                  </a:rPr>
                                  <m:t>𝐸</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𝐸</m:t>
                                    </m:r>
                                  </m:e>
                                  <m:sub>
                                    <m:r>
                                      <a:rPr lang="zh-CN" altLang="en-US" sz="2800" i="1">
                                        <a:solidFill>
                                          <a:srgbClr val="000000"/>
                                        </a:solidFill>
                                        <a:latin typeface="Cambria Math" panose="02040503050406030204" pitchFamily="18" charset="0"/>
                                        <a:ea typeface="+mn-ea"/>
                                      </a:rPr>
                                      <m:t>𝐹</m:t>
                                    </m:r>
                                  </m:sub>
                                </m:sSub>
                              </m:e>
                            </m:mr>
                            <m:mr>
                              <m:e>
                                <m:r>
                                  <a:rPr lang="zh-CN" altLang="en-US" sz="2800" i="1">
                                    <a:solidFill>
                                      <a:srgbClr val="000000"/>
                                    </a:solidFill>
                                    <a:latin typeface="Cambria Math" panose="02040503050406030204" pitchFamily="18" charset="0"/>
                                    <a:ea typeface="+mn-ea"/>
                                  </a:rPr>
                                  <m:t>𝑇</m:t>
                                </m:r>
                              </m:e>
                            </m:mr>
                          </m:m>
                        </m:e>
                      </m:d>
                    </m:oMath>
                  </m:oMathPara>
                </a14:m>
                <a:endParaRPr lang="zh-CN" altLang="en-US" sz="2800" dirty="0">
                  <a:latin typeface="+mn-ea"/>
                  <a:ea typeface="+mn-ea"/>
                </a:endParaRPr>
              </a:p>
            </p:txBody>
          </p:sp>
        </mc:Choice>
        <mc:Fallback xmlns="">
          <p:sp>
            <p:nvSpPr>
              <p:cNvPr id="4" name="Object 9"/>
              <p:cNvSpPr txBox="1">
                <a:spLocks noRot="1" noChangeAspect="1" noMove="1" noResize="1" noEditPoints="1" noAdjustHandles="1" noChangeArrowheads="1" noChangeShapeType="1" noTextEdit="1"/>
              </p:cNvSpPr>
              <p:nvPr/>
            </p:nvSpPr>
            <p:spPr>
              <a:xfrm>
                <a:off x="1475656" y="284039"/>
                <a:ext cx="6408712" cy="1560785"/>
              </a:xfrm>
              <a:prstGeom prst="rect">
                <a:avLst/>
              </a:prstGeom>
              <a:blipFill>
                <a:blip r:embed="rId2"/>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p:cNvPicPr>
          <p:nvPr/>
        </p:nvPicPr>
        <p:blipFill>
          <a:blip r:embed="rId2"/>
          <a:stretch>
            <a:fillRect/>
          </a:stretch>
        </p:blipFill>
        <p:spPr>
          <a:xfrm>
            <a:off x="673100" y="3736975"/>
            <a:ext cx="2928938" cy="2978150"/>
          </a:xfrm>
          <a:prstGeom prst="rect">
            <a:avLst/>
          </a:prstGeom>
          <a:noFill/>
          <a:ln w="9525">
            <a:noFill/>
          </a:ln>
        </p:spPr>
      </p:pic>
      <p:sp>
        <p:nvSpPr>
          <p:cNvPr id="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pic>
        <p:nvPicPr>
          <p:cNvPr id="5" name="Picture 7"/>
          <p:cNvPicPr>
            <a:picLocks noChangeAspect="1"/>
          </p:cNvPicPr>
          <p:nvPr/>
        </p:nvPicPr>
        <p:blipFill>
          <a:blip r:embed="rId3"/>
          <a:stretch>
            <a:fillRect/>
          </a:stretch>
        </p:blipFill>
        <p:spPr>
          <a:xfrm>
            <a:off x="714375" y="1071563"/>
            <a:ext cx="2065338" cy="2609850"/>
          </a:xfrm>
          <a:prstGeom prst="rect">
            <a:avLst/>
          </a:prstGeom>
          <a:noFill/>
          <a:ln w="9525">
            <a:noFill/>
          </a:ln>
        </p:spPr>
      </p:pic>
      <p:pic>
        <p:nvPicPr>
          <p:cNvPr id="6" name="Picture 7"/>
          <p:cNvPicPr>
            <a:picLocks noChangeAspect="1"/>
          </p:cNvPicPr>
          <p:nvPr/>
        </p:nvPicPr>
        <p:blipFill>
          <a:blip r:embed="rId4"/>
          <a:stretch>
            <a:fillRect/>
          </a:stretch>
        </p:blipFill>
        <p:spPr>
          <a:xfrm>
            <a:off x="3902075" y="3746500"/>
            <a:ext cx="2027238" cy="2994025"/>
          </a:xfrm>
          <a:prstGeom prst="rect">
            <a:avLst/>
          </a:prstGeom>
          <a:noFill/>
          <a:ln w="9525">
            <a:noFill/>
          </a:ln>
        </p:spPr>
      </p:pic>
      <p:cxnSp>
        <p:nvCxnSpPr>
          <p:cNvPr id="8" name="Straight Arrow Connector 7"/>
          <p:cNvCxnSpPr/>
          <p:nvPr/>
        </p:nvCxnSpPr>
        <p:spPr>
          <a:xfrm>
            <a:off x="1816100" y="5522913"/>
            <a:ext cx="900113" cy="1587"/>
          </a:xfrm>
          <a:prstGeom prst="straightConnector1">
            <a:avLst/>
          </a:prstGeom>
          <a:ln w="25400" cap="flat" cmpd="sng">
            <a:solidFill>
              <a:srgbClr val="00FF00"/>
            </a:solidFill>
            <a:prstDash val="solid"/>
            <a:headEnd type="none" w="med" len="med"/>
            <a:tailEnd type="arrow" w="med" len="med"/>
          </a:ln>
        </p:spPr>
      </p:cxnSp>
      <p:cxnSp>
        <p:nvCxnSpPr>
          <p:cNvPr id="32775" name="Straight Arrow Connector 9"/>
          <p:cNvCxnSpPr/>
          <p:nvPr/>
        </p:nvCxnSpPr>
        <p:spPr>
          <a:xfrm>
            <a:off x="2244725" y="5594350"/>
            <a:ext cx="914400" cy="914400"/>
          </a:xfrm>
          <a:prstGeom prst="straightConnector1">
            <a:avLst/>
          </a:prstGeom>
          <a:ln w="9525">
            <a:noFill/>
          </a:ln>
        </p:spPr>
      </p:cxnSp>
      <p:cxnSp>
        <p:nvCxnSpPr>
          <p:cNvPr id="12" name="Straight Arrow Connector 11"/>
          <p:cNvCxnSpPr/>
          <p:nvPr/>
        </p:nvCxnSpPr>
        <p:spPr>
          <a:xfrm rot="-60000">
            <a:off x="1830388" y="5507038"/>
            <a:ext cx="504825" cy="214312"/>
          </a:xfrm>
          <a:prstGeom prst="straightConnector1">
            <a:avLst/>
          </a:prstGeom>
          <a:ln w="25400" cap="flat" cmpd="sng">
            <a:solidFill>
              <a:srgbClr val="FFFF00"/>
            </a:solidFill>
            <a:prstDash val="solid"/>
            <a:headEnd type="none" w="med" len="med"/>
            <a:tailEnd type="arrow" w="med" len="med"/>
          </a:ln>
        </p:spPr>
      </p:cxnSp>
      <p:cxnSp>
        <p:nvCxnSpPr>
          <p:cNvPr id="92169" name="Straight Arrow Connector 13"/>
          <p:cNvCxnSpPr>
            <a:cxnSpLocks noChangeAspect="1"/>
          </p:cNvCxnSpPr>
          <p:nvPr/>
        </p:nvCxnSpPr>
        <p:spPr>
          <a:xfrm rot="5580000" flipH="1" flipV="1">
            <a:off x="1843088" y="5251450"/>
            <a:ext cx="288925" cy="288925"/>
          </a:xfrm>
          <a:prstGeom prst="straightConnector1">
            <a:avLst/>
          </a:prstGeom>
          <a:ln w="25400" cap="flat" cmpd="sng">
            <a:solidFill>
              <a:srgbClr val="0000FF"/>
            </a:solidFill>
            <a:prstDash val="solid"/>
            <a:headEnd type="none" w="med" len="med"/>
            <a:tailEnd type="arrow" w="med" len="med"/>
          </a:ln>
        </p:spPr>
      </p:cxnSp>
      <p:sp>
        <p:nvSpPr>
          <p:cNvPr id="15" name="TextBox 14"/>
          <p:cNvSpPr txBox="1"/>
          <p:nvPr/>
        </p:nvSpPr>
        <p:spPr>
          <a:xfrm>
            <a:off x="2571750" y="4937125"/>
            <a:ext cx="1214438" cy="5857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dirty="0">
                <a:solidFill>
                  <a:srgbClr val="00FF00"/>
                </a:solidFill>
                <a:latin typeface="Times New Roman" panose="02020603050405020304" pitchFamily="18" charset="0"/>
                <a:ea typeface="楷体_GB2312" pitchFamily="49" charset="-122"/>
              </a:rPr>
              <a:t>[010]</a:t>
            </a:r>
          </a:p>
        </p:txBody>
      </p:sp>
      <p:sp>
        <p:nvSpPr>
          <p:cNvPr id="16" name="TextBox 15"/>
          <p:cNvSpPr txBox="1"/>
          <p:nvPr/>
        </p:nvSpPr>
        <p:spPr>
          <a:xfrm>
            <a:off x="1489075" y="5635625"/>
            <a:ext cx="1214438"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dirty="0">
                <a:solidFill>
                  <a:srgbClr val="FFFF00"/>
                </a:solidFill>
                <a:latin typeface="Times New Roman" panose="02020603050405020304" pitchFamily="18" charset="0"/>
                <a:ea typeface="楷体_GB2312" pitchFamily="49" charset="-122"/>
              </a:rPr>
              <a:t>[110]</a:t>
            </a:r>
          </a:p>
        </p:txBody>
      </p:sp>
      <p:sp>
        <p:nvSpPr>
          <p:cNvPr id="17" name="TextBox 16"/>
          <p:cNvSpPr txBox="1"/>
          <p:nvPr/>
        </p:nvSpPr>
        <p:spPr>
          <a:xfrm>
            <a:off x="887413" y="4808538"/>
            <a:ext cx="1357312"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dirty="0">
                <a:solidFill>
                  <a:srgbClr val="0000FF"/>
                </a:solidFill>
                <a:latin typeface="Times New Roman" panose="02020603050405020304" pitchFamily="18" charset="0"/>
                <a:ea typeface="楷体_GB2312" pitchFamily="49" charset="-122"/>
              </a:rPr>
              <a:t>[111]</a:t>
            </a:r>
          </a:p>
        </p:txBody>
      </p:sp>
      <p:pic>
        <p:nvPicPr>
          <p:cNvPr id="111618" name="Picture 2" descr="C:\Users\lsy\Desktop\01.jpg"/>
          <p:cNvPicPr>
            <a:picLocks noChangeAspect="1"/>
          </p:cNvPicPr>
          <p:nvPr/>
        </p:nvPicPr>
        <p:blipFill>
          <a:blip r:embed="rId5"/>
          <a:stretch>
            <a:fillRect/>
          </a:stretch>
        </p:blipFill>
        <p:spPr>
          <a:xfrm>
            <a:off x="3000375" y="1071563"/>
            <a:ext cx="2928938" cy="2608262"/>
          </a:xfrm>
          <a:prstGeom prst="rect">
            <a:avLst/>
          </a:prstGeom>
          <a:noFill/>
          <a:ln w="9525">
            <a:noFill/>
          </a:ln>
        </p:spPr>
      </p:pic>
      <p:pic>
        <p:nvPicPr>
          <p:cNvPr id="19" name="Picture 11"/>
          <p:cNvPicPr>
            <a:picLocks noChangeAspect="1"/>
          </p:cNvPicPr>
          <p:nvPr/>
        </p:nvPicPr>
        <p:blipFill>
          <a:blip r:embed="rId6"/>
          <a:stretch>
            <a:fillRect/>
          </a:stretch>
        </p:blipFill>
        <p:spPr>
          <a:xfrm>
            <a:off x="6215063" y="3714750"/>
            <a:ext cx="1985962" cy="3038475"/>
          </a:xfrm>
          <a:prstGeom prst="rect">
            <a:avLst/>
          </a:prstGeom>
          <a:noFill/>
          <a:ln w="9525">
            <a:noFill/>
          </a:ln>
        </p:spPr>
      </p:pic>
      <p:pic>
        <p:nvPicPr>
          <p:cNvPr id="18" name="Picture 2" descr="I:\本科2011\电子工程物理课件\插图\D13.tif"/>
          <p:cNvPicPr>
            <a:picLocks noChangeAspect="1"/>
          </p:cNvPicPr>
          <p:nvPr/>
        </p:nvPicPr>
        <p:blipFill>
          <a:blip r:embed="rId7"/>
          <a:stretch>
            <a:fillRect/>
          </a:stretch>
        </p:blipFill>
        <p:spPr>
          <a:xfrm>
            <a:off x="6208713" y="1071563"/>
            <a:ext cx="2506662" cy="2609850"/>
          </a:xfrm>
          <a:prstGeom prst="rect">
            <a:avLst/>
          </a:prstGeom>
          <a:noFill/>
          <a:ln w="9525">
            <a:noFill/>
          </a:ln>
        </p:spPr>
      </p:pic>
      <p:sp>
        <p:nvSpPr>
          <p:cNvPr id="20" name="Rectangle 19"/>
          <p:cNvSpPr>
            <a:spLocks noChangeArrowheads="1"/>
          </p:cNvSpPr>
          <p:nvPr/>
        </p:nvSpPr>
        <p:spPr bwMode="auto">
          <a:xfrm>
            <a:off x="323850" y="419100"/>
            <a:ext cx="2087563"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态密度：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1618"/>
                                        </p:tgtEl>
                                        <p:attrNameLst>
                                          <p:attrName>style.visibility</p:attrName>
                                        </p:attrNameLst>
                                      </p:cBhvr>
                                      <p:to>
                                        <p:strVal val="visible"/>
                                      </p:to>
                                    </p:set>
                                    <p:animEffect transition="in" filter="wipe(left)">
                                      <p:cBhvr>
                                        <p:cTn id="12" dur="500"/>
                                        <p:tgtEl>
                                          <p:spTgt spid="1116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3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3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up)">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92169"/>
                                        </p:tgtEl>
                                        <p:attrNameLst>
                                          <p:attrName>style.visibility</p:attrName>
                                        </p:attrNameLst>
                                      </p:cBhvr>
                                      <p:to>
                                        <p:strVal val="visible"/>
                                      </p:to>
                                    </p:set>
                                    <p:animEffect transition="in" filter="wipe(down)">
                                      <p:cBhvr>
                                        <p:cTn id="54" dur="3000"/>
                                        <p:tgtEl>
                                          <p:spTgt spid="9216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pic>
        <p:nvPicPr>
          <p:cNvPr id="33795" name="Picture 2" descr="I:\本科2011\电子工程物理课件\插图\D12.tif"/>
          <p:cNvPicPr>
            <a:picLocks noChangeAspect="1"/>
          </p:cNvPicPr>
          <p:nvPr/>
        </p:nvPicPr>
        <p:blipFill>
          <a:blip r:embed="rId2"/>
          <a:stretch>
            <a:fillRect/>
          </a:stretch>
        </p:blipFill>
        <p:spPr>
          <a:xfrm>
            <a:off x="2357438" y="1992313"/>
            <a:ext cx="6715125" cy="3365500"/>
          </a:xfrm>
          <a:prstGeom prst="rect">
            <a:avLst/>
          </a:prstGeom>
          <a:noFill/>
          <a:ln w="9525">
            <a:noFill/>
          </a:ln>
        </p:spPr>
      </p:pic>
      <p:sp>
        <p:nvSpPr>
          <p:cNvPr id="7" name="矩形 2"/>
          <p:cNvSpPr/>
          <p:nvPr/>
        </p:nvSpPr>
        <p:spPr>
          <a:xfrm>
            <a:off x="2630488" y="5510213"/>
            <a:ext cx="20129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Si: Eg=1.17eV</a:t>
            </a:r>
          </a:p>
        </p:txBody>
      </p:sp>
      <p:sp>
        <p:nvSpPr>
          <p:cNvPr id="8" name="矩形 3"/>
          <p:cNvSpPr/>
          <p:nvPr/>
        </p:nvSpPr>
        <p:spPr>
          <a:xfrm>
            <a:off x="4827588" y="5510213"/>
            <a:ext cx="21018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Ge: Eg=0.74eV</a:t>
            </a:r>
          </a:p>
        </p:txBody>
      </p:sp>
      <p:sp>
        <p:nvSpPr>
          <p:cNvPr id="9" name="矩形 4"/>
          <p:cNvSpPr/>
          <p:nvPr/>
        </p:nvSpPr>
        <p:spPr>
          <a:xfrm>
            <a:off x="6864350" y="5510213"/>
            <a:ext cx="22796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GaAs: Eg=1.52 eV</a:t>
            </a:r>
          </a:p>
        </p:txBody>
      </p:sp>
      <p:sp>
        <p:nvSpPr>
          <p:cNvPr id="10" name="Text Box 13"/>
          <p:cNvSpPr txBox="1"/>
          <p:nvPr/>
        </p:nvSpPr>
        <p:spPr>
          <a:xfrm>
            <a:off x="1409700" y="5524500"/>
            <a:ext cx="10001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T=0 K</a:t>
            </a:r>
          </a:p>
        </p:txBody>
      </p:sp>
      <p:sp>
        <p:nvSpPr>
          <p:cNvPr id="11" name="Text Box 13"/>
          <p:cNvSpPr txBox="1"/>
          <p:nvPr/>
        </p:nvSpPr>
        <p:spPr>
          <a:xfrm>
            <a:off x="1414463" y="6099175"/>
            <a:ext cx="1281112"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T=300 K</a:t>
            </a:r>
          </a:p>
        </p:txBody>
      </p:sp>
      <p:sp>
        <p:nvSpPr>
          <p:cNvPr id="12" name="矩形 2"/>
          <p:cNvSpPr/>
          <p:nvPr/>
        </p:nvSpPr>
        <p:spPr>
          <a:xfrm>
            <a:off x="2644775" y="6100763"/>
            <a:ext cx="1998663"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Si: Eg=1.12eV</a:t>
            </a:r>
          </a:p>
        </p:txBody>
      </p:sp>
      <p:sp>
        <p:nvSpPr>
          <p:cNvPr id="13" name="矩形 3"/>
          <p:cNvSpPr/>
          <p:nvPr/>
        </p:nvSpPr>
        <p:spPr>
          <a:xfrm>
            <a:off x="4837113" y="6100763"/>
            <a:ext cx="20923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Ge: Eg=0.67eV</a:t>
            </a:r>
          </a:p>
        </p:txBody>
      </p:sp>
      <p:sp>
        <p:nvSpPr>
          <p:cNvPr id="14" name="矩形 4"/>
          <p:cNvSpPr/>
          <p:nvPr/>
        </p:nvSpPr>
        <p:spPr>
          <a:xfrm>
            <a:off x="6854825" y="6100763"/>
            <a:ext cx="228917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chemeClr val="tx2"/>
                </a:solidFill>
                <a:latin typeface="Times New Roman" panose="02020603050405020304" pitchFamily="18" charset="0"/>
                <a:ea typeface="仿宋_GB2312" pitchFamily="49" charset="-122"/>
              </a:rPr>
              <a:t>GaAs: Eg=1.43eV</a:t>
            </a:r>
          </a:p>
        </p:txBody>
      </p:sp>
      <p:sp>
        <p:nvSpPr>
          <p:cNvPr id="15" name="TextBox 14"/>
          <p:cNvSpPr txBox="1"/>
          <p:nvPr/>
        </p:nvSpPr>
        <p:spPr>
          <a:xfrm>
            <a:off x="71438" y="1643063"/>
            <a:ext cx="62865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价带顶</a:t>
            </a:r>
            <a:r>
              <a:rPr lang="en-US" altLang="zh-CN" sz="2400" b="1" dirty="0">
                <a:latin typeface="Times New Roman" panose="02020603050405020304" pitchFamily="18" charset="0"/>
                <a:cs typeface="Times New Roman" panose="02020603050405020304" pitchFamily="18" charset="0"/>
              </a:rPr>
              <a:t>(Valence Band Maximum/VBM)</a:t>
            </a:r>
            <a:endParaRPr lang="en-US" altLang="zh-CN" sz="2400" b="1" dirty="0">
              <a:latin typeface="Times New Roman" panose="02020603050405020304" pitchFamily="18" charset="0"/>
              <a:ea typeface="Times New Roman" panose="02020603050405020304" pitchFamily="18" charset="0"/>
            </a:endParaRPr>
          </a:p>
        </p:txBody>
      </p:sp>
      <p:sp>
        <p:nvSpPr>
          <p:cNvPr id="16" name="TextBox 15"/>
          <p:cNvSpPr txBox="1"/>
          <p:nvPr/>
        </p:nvSpPr>
        <p:spPr>
          <a:xfrm>
            <a:off x="71438" y="1014413"/>
            <a:ext cx="678656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导带底</a:t>
            </a:r>
            <a:r>
              <a:rPr lang="en-US" altLang="zh-CN" sz="2400" b="1" dirty="0">
                <a:latin typeface="Times New Roman" panose="02020603050405020304" pitchFamily="18" charset="0"/>
                <a:cs typeface="Times New Roman" panose="02020603050405020304" pitchFamily="18" charset="0"/>
              </a:rPr>
              <a:t>(Conduction Band Minimum/CBM)</a:t>
            </a:r>
            <a:endParaRPr lang="en-US" altLang="zh-CN" sz="2400" b="1" dirty="0">
              <a:latin typeface="Times New Roman" panose="02020603050405020304" pitchFamily="18" charset="0"/>
              <a:ea typeface="Times New Roman" panose="02020603050405020304" pitchFamily="18" charset="0"/>
            </a:endParaRPr>
          </a:p>
        </p:txBody>
      </p:sp>
      <p:sp>
        <p:nvSpPr>
          <p:cNvPr id="18" name="TextBox 17"/>
          <p:cNvSpPr txBox="1"/>
          <p:nvPr/>
        </p:nvSpPr>
        <p:spPr>
          <a:xfrm>
            <a:off x="71438" y="2252663"/>
            <a:ext cx="257175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solidFill>
                  <a:srgbClr val="0000FF"/>
                </a:solidFill>
                <a:latin typeface="Times New Roman" panose="02020603050405020304" pitchFamily="18" charset="0"/>
                <a:cs typeface="Times New Roman" panose="02020603050405020304" pitchFamily="18" charset="0"/>
              </a:rPr>
              <a:t>E</a:t>
            </a:r>
            <a:r>
              <a:rPr lang="en-US" altLang="zh-CN" sz="2400" b="1" baseline="-25000" dirty="0">
                <a:solidFill>
                  <a:srgbClr val="0000FF"/>
                </a:solidFill>
                <a:latin typeface="Times New Roman" panose="02020603050405020304" pitchFamily="18" charset="0"/>
                <a:cs typeface="Times New Roman" panose="02020603050405020304" pitchFamily="18" charset="0"/>
              </a:rPr>
              <a:t>g</a:t>
            </a:r>
            <a:r>
              <a:rPr lang="en-US" altLang="zh-CN" sz="2400" b="1" dirty="0">
                <a:solidFill>
                  <a:srgbClr val="0000FF"/>
                </a:solidFill>
                <a:latin typeface="Times New Roman" panose="02020603050405020304" pitchFamily="18" charset="0"/>
                <a:cs typeface="Times New Roman" panose="02020603050405020304" pitchFamily="18" charset="0"/>
              </a:rPr>
              <a:t>=E</a:t>
            </a:r>
            <a:r>
              <a:rPr lang="en-US" altLang="zh-CN" sz="2400" b="1" baseline="-25000" dirty="0">
                <a:solidFill>
                  <a:srgbClr val="0000FF"/>
                </a:solidFill>
                <a:latin typeface="Times New Roman" panose="02020603050405020304" pitchFamily="18" charset="0"/>
                <a:cs typeface="Times New Roman" panose="02020603050405020304" pitchFamily="18" charset="0"/>
              </a:rPr>
              <a:t>CBM</a:t>
            </a:r>
            <a:r>
              <a:rPr lang="en-US" altLang="zh-CN" sz="2400" b="1" dirty="0">
                <a:solidFill>
                  <a:srgbClr val="0000FF"/>
                </a:solidFill>
                <a:latin typeface="Times New Roman" panose="02020603050405020304" pitchFamily="18" charset="0"/>
                <a:cs typeface="Times New Roman" panose="02020603050405020304" pitchFamily="18" charset="0"/>
              </a:rPr>
              <a:t>-E</a:t>
            </a:r>
            <a:r>
              <a:rPr lang="en-US" altLang="zh-CN" sz="2400" b="1" baseline="-25000" dirty="0">
                <a:solidFill>
                  <a:srgbClr val="0000FF"/>
                </a:solidFill>
                <a:latin typeface="Times New Roman" panose="02020603050405020304" pitchFamily="18" charset="0"/>
                <a:cs typeface="Times New Roman" panose="02020603050405020304" pitchFamily="18" charset="0"/>
              </a:rPr>
              <a:t>VBM</a:t>
            </a:r>
            <a:endParaRPr lang="en-US" altLang="zh-CN" sz="2400" b="1" baseline="-25000" dirty="0">
              <a:solidFill>
                <a:srgbClr val="0000FF"/>
              </a:solidFill>
              <a:latin typeface="Times New Roman" panose="02020603050405020304" pitchFamily="18" charset="0"/>
              <a:ea typeface="Times New Roman" panose="02020603050405020304" pitchFamily="18" charset="0"/>
            </a:endParaRPr>
          </a:p>
        </p:txBody>
      </p:sp>
      <p:sp>
        <p:nvSpPr>
          <p:cNvPr id="20" name="TextBox 19"/>
          <p:cNvSpPr txBox="1"/>
          <p:nvPr/>
        </p:nvSpPr>
        <p:spPr>
          <a:xfrm>
            <a:off x="71438" y="2862263"/>
            <a:ext cx="257175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solidFill>
                  <a:srgbClr val="0000FF"/>
                </a:solidFill>
                <a:latin typeface="Times New Roman" panose="02020603050405020304" pitchFamily="18" charset="0"/>
                <a:cs typeface="Times New Roman" panose="02020603050405020304" pitchFamily="18" charset="0"/>
              </a:rPr>
              <a:t>k</a:t>
            </a:r>
            <a:r>
              <a:rPr lang="en-US" altLang="zh-CN" sz="2400" b="1" baseline="-25000" dirty="0">
                <a:solidFill>
                  <a:srgbClr val="0000FF"/>
                </a:solidFill>
                <a:latin typeface="Times New Roman" panose="02020603050405020304" pitchFamily="18" charset="0"/>
                <a:cs typeface="Times New Roman" panose="02020603050405020304" pitchFamily="18" charset="0"/>
              </a:rPr>
              <a:t>CBM</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a:solidFill>
                  <a:srgbClr val="0000FF"/>
                </a:solidFill>
                <a:latin typeface="Times New Roman" panose="02020603050405020304" pitchFamily="18" charset="0"/>
                <a:cs typeface="Times New Roman" panose="02020603050405020304" pitchFamily="18" charset="0"/>
              </a:rPr>
              <a:t>k</a:t>
            </a:r>
            <a:r>
              <a:rPr lang="en-US" altLang="zh-CN" sz="2400" b="1" baseline="-25000" dirty="0">
                <a:solidFill>
                  <a:srgbClr val="0000FF"/>
                </a:solidFill>
                <a:latin typeface="Times New Roman" panose="02020603050405020304" pitchFamily="18" charset="0"/>
                <a:cs typeface="Times New Roman" panose="02020603050405020304" pitchFamily="18" charset="0"/>
              </a:rPr>
              <a:t>VBM</a:t>
            </a:r>
            <a:endParaRPr lang="en-US" altLang="zh-CN" sz="2400" b="1" baseline="-25000" dirty="0">
              <a:solidFill>
                <a:srgbClr val="0000FF"/>
              </a:solidFill>
              <a:latin typeface="Times New Roman" panose="02020603050405020304" pitchFamily="18" charset="0"/>
              <a:ea typeface="Times New Roman" panose="02020603050405020304" pitchFamily="18" charset="0"/>
            </a:endParaRPr>
          </a:p>
        </p:txBody>
      </p:sp>
      <p:sp>
        <p:nvSpPr>
          <p:cNvPr id="21" name="TextBox 20"/>
          <p:cNvSpPr txBox="1"/>
          <p:nvPr/>
        </p:nvSpPr>
        <p:spPr>
          <a:xfrm>
            <a:off x="71438" y="3482975"/>
            <a:ext cx="25717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solidFill>
                  <a:srgbClr val="0000FF"/>
                </a:solidFill>
                <a:latin typeface="Times New Roman" panose="02020603050405020304" pitchFamily="18" charset="0"/>
                <a:cs typeface="Times New Roman" panose="02020603050405020304" pitchFamily="18" charset="0"/>
              </a:rPr>
              <a:t>CBM</a:t>
            </a:r>
            <a:r>
              <a:rPr lang="zh-CN" altLang="en-US" sz="2400" b="1" dirty="0">
                <a:solidFill>
                  <a:srgbClr val="0000FF"/>
                </a:solidFill>
                <a:latin typeface="Times New Roman" panose="02020603050405020304" pitchFamily="18" charset="0"/>
                <a:cs typeface="Times New Roman" panose="02020603050405020304" pitchFamily="18" charset="0"/>
              </a:rPr>
              <a:t>是否简并</a:t>
            </a:r>
            <a:r>
              <a:rPr lang="zh-CN" altLang="en-US" sz="2400" b="1" dirty="0">
                <a:solidFill>
                  <a:srgbClr val="FF0000"/>
                </a:solidFill>
                <a:latin typeface="Times New Roman" panose="02020603050405020304" pitchFamily="18" charset="0"/>
                <a:cs typeface="Times New Roman" panose="02020603050405020304" pitchFamily="18" charset="0"/>
              </a:rPr>
              <a:t>？</a:t>
            </a:r>
            <a:endParaRPr lang="en-US" altLang="zh-CN" sz="2400" b="1" baseline="-25000" dirty="0">
              <a:solidFill>
                <a:srgbClr val="FF0000"/>
              </a:solidFill>
              <a:latin typeface="Times New Roman" panose="02020603050405020304" pitchFamily="18" charset="0"/>
              <a:ea typeface="Times New Roman" panose="02020603050405020304" pitchFamily="18" charset="0"/>
            </a:endParaRPr>
          </a:p>
        </p:txBody>
      </p:sp>
      <p:sp>
        <p:nvSpPr>
          <p:cNvPr id="22" name="TextBox 21"/>
          <p:cNvSpPr txBox="1"/>
          <p:nvPr/>
        </p:nvSpPr>
        <p:spPr>
          <a:xfrm>
            <a:off x="71438" y="4095750"/>
            <a:ext cx="257175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solidFill>
                  <a:srgbClr val="0000FF"/>
                </a:solidFill>
                <a:latin typeface="Times New Roman" panose="02020603050405020304" pitchFamily="18" charset="0"/>
                <a:cs typeface="Times New Roman" panose="02020603050405020304" pitchFamily="18" charset="0"/>
              </a:rPr>
              <a:t>VBM</a:t>
            </a:r>
            <a:r>
              <a:rPr lang="zh-CN" altLang="en-US" sz="2400" b="1" dirty="0">
                <a:solidFill>
                  <a:srgbClr val="0000FF"/>
                </a:solidFill>
                <a:latin typeface="Times New Roman" panose="02020603050405020304" pitchFamily="18" charset="0"/>
                <a:cs typeface="Times New Roman" panose="02020603050405020304" pitchFamily="18" charset="0"/>
              </a:rPr>
              <a:t>是否简并</a:t>
            </a:r>
            <a:r>
              <a:rPr lang="zh-CN" altLang="en-US" sz="2400" b="1" dirty="0">
                <a:solidFill>
                  <a:srgbClr val="FF0000"/>
                </a:solidFill>
                <a:latin typeface="Times New Roman" panose="02020603050405020304" pitchFamily="18" charset="0"/>
                <a:cs typeface="Times New Roman" panose="02020603050405020304" pitchFamily="18" charset="0"/>
              </a:rPr>
              <a:t>？</a:t>
            </a:r>
            <a:endParaRPr lang="en-US" altLang="zh-CN" sz="2400" b="1" baseline="-25000"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Object 9"/>
              <p:cNvSpPr txBox="1"/>
              <p:nvPr/>
            </p:nvSpPr>
            <p:spPr>
              <a:xfrm>
                <a:off x="406375" y="4797152"/>
                <a:ext cx="1501329" cy="57889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𝑛</m:t>
                          </m:r>
                        </m:sub>
                        <m:sup>
                          <m:r>
                            <a:rPr lang="zh-CN" altLang="en-US" sz="2400" i="1">
                              <a:solidFill>
                                <a:srgbClr val="000000"/>
                              </a:solidFill>
                              <a:latin typeface="Cambria Math" panose="02040503050406030204" pitchFamily="18" charset="0"/>
                              <a:ea typeface="+mn-ea"/>
                            </a:rPr>
                            <m:t>∗</m:t>
                          </m:r>
                        </m:sup>
                      </m:sSubSup>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𝑚</m:t>
                          </m:r>
                        </m:e>
                        <m:sub>
                          <m:r>
                            <a:rPr lang="zh-CN" altLang="en-US" sz="2400" i="1">
                              <a:solidFill>
                                <a:srgbClr val="000000"/>
                              </a:solidFill>
                              <a:latin typeface="Cambria Math" panose="02040503050406030204" pitchFamily="18" charset="0"/>
                              <a:ea typeface="+mn-ea"/>
                            </a:rPr>
                            <m:t>𝑝</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latin typeface="+mn-ea"/>
                  <a:ea typeface="+mn-ea"/>
                </a:endParaRPr>
              </a:p>
            </p:txBody>
          </p:sp>
        </mc:Choice>
        <mc:Fallback xmlns="">
          <p:sp>
            <p:nvSpPr>
              <p:cNvPr id="2" name="Object 9"/>
              <p:cNvSpPr txBox="1">
                <a:spLocks noRot="1" noChangeAspect="1" noMove="1" noResize="1" noEditPoints="1" noAdjustHandles="1" noChangeArrowheads="1" noChangeShapeType="1" noTextEdit="1"/>
              </p:cNvSpPr>
              <p:nvPr/>
            </p:nvSpPr>
            <p:spPr>
              <a:xfrm>
                <a:off x="406375" y="4797152"/>
                <a:ext cx="1501329" cy="578892"/>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33811" name="TextBox 22"/>
          <p:cNvSpPr txBox="1"/>
          <p:nvPr/>
        </p:nvSpPr>
        <p:spPr>
          <a:xfrm>
            <a:off x="500063" y="357188"/>
            <a:ext cx="6072187"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sz="3200" b="1" dirty="0">
                <a:solidFill>
                  <a:srgbClr val="FF0000"/>
                </a:solidFill>
                <a:latin typeface="Times New Roman" panose="02020603050405020304" pitchFamily="18" charset="0"/>
                <a:cs typeface="Times New Roman" panose="02020603050405020304" pitchFamily="18" charset="0"/>
              </a:rPr>
              <a:t>典型半导体的</a:t>
            </a:r>
            <a:r>
              <a:rPr lang="en-US" altLang="zh-CN" sz="3200" b="1" dirty="0">
                <a:solidFill>
                  <a:srgbClr val="FF0000"/>
                </a:solidFill>
                <a:latin typeface="Times New Roman" panose="02020603050405020304" pitchFamily="18" charset="0"/>
                <a:cs typeface="Times New Roman" panose="02020603050405020304" pitchFamily="18" charset="0"/>
              </a:rPr>
              <a:t>band structure</a:t>
            </a:r>
            <a:endParaRPr lang="zh-CN" altLang="en-US" sz="32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70665" name="Object 9"/>
              <p:cNvSpPr txBox="1"/>
              <p:nvPr/>
            </p:nvSpPr>
            <p:spPr>
              <a:xfrm>
                <a:off x="107505" y="5589240"/>
                <a:ext cx="2448271" cy="863600"/>
              </a:xfrm>
              <a:prstGeom prst="rect">
                <a:avLst/>
              </a:prstGeom>
              <a:solidFill>
                <a:schemeClr val="bg1"/>
              </a:solidFill>
              <a:ln w="38100">
                <a:noFill/>
                <a:miter/>
              </a:ln>
            </p:spPr>
            <p:txBody>
              <a:bodyPr>
                <a:noAutofit/>
              </a:bodyPr>
              <a:lstStyle/>
              <a:p>
                <a:pPr/>
                <a14:m>
                  <m:oMathPara xmlns:m="http://schemas.openxmlformats.org/officeDocument/2006/math">
                    <m:oMathParaPr>
                      <m:jc m:val="left"/>
                    </m:oMathParaPr>
                    <m:oMath xmlns:m="http://schemas.openxmlformats.org/officeDocument/2006/math">
                      <m:limLow>
                        <m:limLowPr>
                          <m:ctrlPr>
                            <a:rPr lang="zh-CN" altLang="en-US" sz="1800" i="1">
                              <a:solidFill>
                                <a:srgbClr val="000000"/>
                              </a:solidFill>
                              <a:latin typeface="Cambria Math" panose="02040503050406030204" pitchFamily="18" charset="0"/>
                              <a:ea typeface="+mn-ea"/>
                            </a:rPr>
                          </m:ctrlPr>
                        </m:limLowPr>
                        <m:e>
                          <m:sSub>
                            <m:sSubPr>
                              <m:ctrlPr>
                                <a:rPr lang="zh-CN" altLang="en-US" sz="1800" i="1">
                                  <a:solidFill>
                                    <a:srgbClr val="000000"/>
                                  </a:solidFill>
                                  <a:latin typeface="Cambria Math" panose="02040503050406030204" pitchFamily="18" charset="0"/>
                                  <a:ea typeface="+mn-ea"/>
                                </a:rPr>
                              </m:ctrlPr>
                            </m:sSubPr>
                            <m:e>
                              <m:r>
                                <a:rPr lang="zh-CN" altLang="en-US" sz="1800" i="1">
                                  <a:solidFill>
                                    <a:srgbClr val="000000"/>
                                  </a:solidFill>
                                  <a:latin typeface="Cambria Math" panose="02040503050406030204" pitchFamily="18" charset="0"/>
                                  <a:ea typeface="+mn-ea"/>
                                </a:rPr>
                                <m:t>𝐸</m:t>
                              </m:r>
                            </m:e>
                            <m:sub>
                              <m:r>
                                <a:rPr lang="zh-CN" altLang="en-US" sz="1800" i="1">
                                  <a:solidFill>
                                    <a:srgbClr val="000000"/>
                                  </a:solidFill>
                                  <a:latin typeface="Cambria Math" panose="02040503050406030204" pitchFamily="18" charset="0"/>
                                  <a:ea typeface="+mn-ea"/>
                                </a:rPr>
                                <m:t>𝑔</m:t>
                              </m:r>
                            </m:sub>
                          </m:sSub>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𝑇</m:t>
                          </m:r>
                          <m:r>
                            <a:rPr lang="zh-CN" altLang="en-US" sz="1800" i="1">
                              <a:solidFill>
                                <a:srgbClr val="000000"/>
                              </a:solidFill>
                              <a:latin typeface="Cambria Math" panose="02040503050406030204" pitchFamily="18" charset="0"/>
                              <a:ea typeface="+mn-ea"/>
                            </a:rPr>
                            <m:t>)=</m:t>
                          </m:r>
                          <m:sSub>
                            <m:sSubPr>
                              <m:ctrlPr>
                                <a:rPr lang="zh-CN" altLang="en-US" sz="1800" i="1">
                                  <a:solidFill>
                                    <a:srgbClr val="000000"/>
                                  </a:solidFill>
                                  <a:latin typeface="Cambria Math" panose="02040503050406030204" pitchFamily="18" charset="0"/>
                                  <a:ea typeface="+mn-ea"/>
                                </a:rPr>
                              </m:ctrlPr>
                            </m:sSubPr>
                            <m:e>
                              <m:r>
                                <a:rPr lang="zh-CN" altLang="en-US" sz="1800" i="1">
                                  <a:solidFill>
                                    <a:srgbClr val="000000"/>
                                  </a:solidFill>
                                  <a:latin typeface="Cambria Math" panose="02040503050406030204" pitchFamily="18" charset="0"/>
                                  <a:ea typeface="+mn-ea"/>
                                </a:rPr>
                                <m:t>𝐸</m:t>
                              </m:r>
                            </m:e>
                            <m:sub>
                              <m:r>
                                <a:rPr lang="zh-CN" altLang="en-US" sz="1800" i="1">
                                  <a:solidFill>
                                    <a:srgbClr val="000000"/>
                                  </a:solidFill>
                                  <a:latin typeface="Cambria Math" panose="02040503050406030204" pitchFamily="18" charset="0"/>
                                  <a:ea typeface="+mn-ea"/>
                                </a:rPr>
                                <m:t>𝑔</m:t>
                              </m:r>
                            </m:sub>
                          </m:sSub>
                          <m:r>
                            <a:rPr lang="zh-CN" altLang="en-US" sz="1800" i="1">
                              <a:solidFill>
                                <a:srgbClr val="000000"/>
                              </a:solidFill>
                              <a:latin typeface="Cambria Math" panose="02040503050406030204" pitchFamily="18" charset="0"/>
                              <a:ea typeface="+mn-ea"/>
                            </a:rPr>
                            <m:t>(0)−</m:t>
                          </m:r>
                          <m:f>
                            <m:fPr>
                              <m:ctrlPr>
                                <a:rPr lang="zh-CN" altLang="en-US" sz="1800" i="1">
                                  <a:solidFill>
                                    <a:srgbClr val="000000"/>
                                  </a:solidFill>
                                  <a:latin typeface="Cambria Math" panose="02040503050406030204" pitchFamily="18" charset="0"/>
                                  <a:ea typeface="+mn-ea"/>
                                </a:rPr>
                              </m:ctrlPr>
                            </m:fPr>
                            <m:num>
                              <m:r>
                                <a:rPr lang="zh-CN" altLang="en-US" sz="1800" i="1">
                                  <a:solidFill>
                                    <a:srgbClr val="000000"/>
                                  </a:solidFill>
                                  <a:latin typeface="Cambria Math" panose="02040503050406030204" pitchFamily="18" charset="0"/>
                                  <a:ea typeface="+mn-ea"/>
                                </a:rPr>
                                <m:t>𝛼</m:t>
                              </m:r>
                              <m:sSup>
                                <m:sSupPr>
                                  <m:ctrlPr>
                                    <a:rPr lang="zh-CN" altLang="en-US" sz="1800" i="1">
                                      <a:solidFill>
                                        <a:srgbClr val="000000"/>
                                      </a:solidFill>
                                      <a:latin typeface="Cambria Math" panose="02040503050406030204" pitchFamily="18" charset="0"/>
                                      <a:ea typeface="+mn-ea"/>
                                    </a:rPr>
                                  </m:ctrlPr>
                                </m:sSupPr>
                                <m:e>
                                  <m:r>
                                    <a:rPr lang="zh-CN" altLang="en-US" sz="1800" i="1">
                                      <a:solidFill>
                                        <a:srgbClr val="000000"/>
                                      </a:solidFill>
                                      <a:latin typeface="Cambria Math" panose="02040503050406030204" pitchFamily="18" charset="0"/>
                                      <a:ea typeface="+mn-ea"/>
                                    </a:rPr>
                                    <m:t>𝑇</m:t>
                                  </m:r>
                                </m:e>
                                <m:sup>
                                  <m:r>
                                    <a:rPr lang="zh-CN" altLang="en-US" sz="1800" i="1">
                                      <a:solidFill>
                                        <a:srgbClr val="000000"/>
                                      </a:solidFill>
                                      <a:latin typeface="Cambria Math" panose="02040503050406030204" pitchFamily="18" charset="0"/>
                                      <a:ea typeface="+mn-ea"/>
                                    </a:rPr>
                                    <m:t>2</m:t>
                                  </m:r>
                                </m:sup>
                              </m:sSup>
                            </m:num>
                            <m:den>
                              <m:r>
                                <a:rPr lang="zh-CN" altLang="en-US" sz="1800" i="1">
                                  <a:solidFill>
                                    <a:srgbClr val="000000"/>
                                  </a:solidFill>
                                  <a:latin typeface="Cambria Math" panose="02040503050406030204" pitchFamily="18" charset="0"/>
                                  <a:ea typeface="+mn-ea"/>
                                </a:rPr>
                                <m:t>𝑇</m:t>
                              </m:r>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𝛽</m:t>
                              </m:r>
                            </m:den>
                          </m:f>
                        </m:e>
                        <m:lim/>
                      </m:limLow>
                    </m:oMath>
                  </m:oMathPara>
                </a14:m>
                <a:endParaRPr lang="zh-CN" altLang="en-US" sz="1800" dirty="0">
                  <a:ea typeface="+mn-ea"/>
                  <a:cs typeface="Times New Roman" panose="02020603050405020304" pitchFamily="18" charset="0"/>
                </a:endParaRPr>
              </a:p>
            </p:txBody>
          </p:sp>
        </mc:Choice>
        <mc:Fallback xmlns="">
          <p:sp>
            <p:nvSpPr>
              <p:cNvPr id="70665" name="Object 9"/>
              <p:cNvSpPr txBox="1">
                <a:spLocks noRot="1" noChangeAspect="1" noMove="1" noResize="1" noEditPoints="1" noAdjustHandles="1" noChangeArrowheads="1" noChangeShapeType="1" noTextEdit="1"/>
              </p:cNvSpPr>
              <p:nvPr/>
            </p:nvSpPr>
            <p:spPr>
              <a:xfrm>
                <a:off x="107505" y="5589240"/>
                <a:ext cx="2448271" cy="863600"/>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0665"/>
                                        </p:tgtEl>
                                        <p:attrNameLst>
                                          <p:attrName>style.visibility</p:attrName>
                                        </p:attrNameLst>
                                      </p:cBhvr>
                                      <p:to>
                                        <p:strVal val="visible"/>
                                      </p:to>
                                    </p:set>
                                    <p:animEffect transition="in" filter="wipe(left)">
                                      <p:cBhvr>
                                        <p:cTn id="49" dur="500"/>
                                        <p:tgtEl>
                                          <p:spTgt spid="7066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0-#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0-#ppt_w/2"/>
                                          </p:val>
                                        </p:tav>
                                        <p:tav tm="100000">
                                          <p:val>
                                            <p:strVal val="#ppt_x"/>
                                          </p:val>
                                        </p:tav>
                                      </p:tavLst>
                                    </p:anim>
                                    <p:anim calcmode="lin" valueType="num">
                                      <p:cBhvr additive="base">
                                        <p:cTn id="61" dur="500" fill="hold"/>
                                        <p:tgtEl>
                                          <p:spTgt spid="21"/>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ipe(left)">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 grpId="0"/>
      <p:bldP spid="706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a:t>
            </a:r>
          </a:p>
        </p:txBody>
      </p:sp>
      <p:pic>
        <p:nvPicPr>
          <p:cNvPr id="16" name="Picture 6" descr="C:\Users\lsy\Desktop\Picture1.png"/>
          <p:cNvPicPr>
            <a:picLocks noChangeAspect="1"/>
          </p:cNvPicPr>
          <p:nvPr/>
        </p:nvPicPr>
        <p:blipFill>
          <a:blip r:embed="rId3"/>
          <a:stretch>
            <a:fillRect/>
          </a:stretch>
        </p:blipFill>
        <p:spPr>
          <a:xfrm>
            <a:off x="2008101" y="1196752"/>
            <a:ext cx="5300203" cy="1872333"/>
          </a:xfrm>
          <a:prstGeom prst="rect">
            <a:avLst/>
          </a:prstGeom>
          <a:noFill/>
          <a:ln w="9525">
            <a:noFill/>
          </a:ln>
        </p:spPr>
      </p:pic>
      <p:sp>
        <p:nvSpPr>
          <p:cNvPr id="17" name="Text Box 4"/>
          <p:cNvSpPr txBox="1">
            <a:spLocks noChangeArrowheads="1"/>
          </p:cNvSpPr>
          <p:nvPr/>
        </p:nvSpPr>
        <p:spPr bwMode="auto">
          <a:xfrm>
            <a:off x="395717" y="3749484"/>
            <a:ext cx="6843195" cy="461665"/>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导体：</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有不满带，</a:t>
            </a:r>
            <a:r>
              <a:rPr kumimoji="1" lang="zh-CN" altLang="en-US" sz="24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能带中电子多，导电性好</a:t>
            </a:r>
            <a:endParaRPr kumimoji="1" lang="en-US" altLang="zh-CN" sz="2400" b="1" i="0" u="none" strike="noStrike" kern="1200" cap="none" spc="0" normalizeH="0" baseline="3000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6" name="TextBox 5"/>
          <p:cNvSpPr txBox="1">
            <a:spLocks noChangeArrowheads="1"/>
          </p:cNvSpPr>
          <p:nvPr/>
        </p:nvSpPr>
        <p:spPr bwMode="auto">
          <a:xfrm>
            <a:off x="1579916" y="3203037"/>
            <a:ext cx="6196116" cy="461665"/>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满带不导电，不满带在电场作用下导电</a:t>
            </a:r>
            <a:endPar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6150" name="Group 11"/>
          <p:cNvGrpSpPr/>
          <p:nvPr/>
        </p:nvGrpSpPr>
        <p:grpSpPr>
          <a:xfrm>
            <a:off x="0" y="333375"/>
            <a:ext cx="3563938" cy="863600"/>
            <a:chOff x="0" y="315913"/>
            <a:chExt cx="2428860" cy="755633"/>
          </a:xfrm>
        </p:grpSpPr>
        <p:sp>
          <p:nvSpPr>
            <p:cNvPr id="6151" name="Oval 11"/>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31080" name="Rectangle 12"/>
            <p:cNvSpPr>
              <a:spLocks noChangeArrowheads="1"/>
            </p:cNvSpPr>
            <p:nvPr/>
          </p:nvSpPr>
          <p:spPr bwMode="auto">
            <a:xfrm>
              <a:off x="137401" y="428425"/>
              <a:ext cx="2239528" cy="512552"/>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何为半导体？</a:t>
              </a:r>
            </a:p>
          </p:txBody>
        </p:sp>
      </p:grpSp>
      <p:sp>
        <p:nvSpPr>
          <p:cNvPr id="9" name="Text Box 4">
            <a:extLst>
              <a:ext uri="{FF2B5EF4-FFF2-40B4-BE49-F238E27FC236}">
                <a16:creationId xmlns:a16="http://schemas.microsoft.com/office/drawing/2014/main" id="{F62AA508-84B4-4CB4-BB6F-E0D122CF1E9C}"/>
              </a:ext>
            </a:extLst>
          </p:cNvPr>
          <p:cNvSpPr txBox="1">
            <a:spLocks noChangeArrowheads="1"/>
          </p:cNvSpPr>
          <p:nvPr/>
        </p:nvSpPr>
        <p:spPr bwMode="auto">
          <a:xfrm>
            <a:off x="395536" y="4378972"/>
            <a:ext cx="8424936" cy="1200329"/>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1252538" marR="0" lvl="0" indent="-1252538" algn="just"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半导体：</a:t>
            </a:r>
            <a:r>
              <a:rPr kumimoji="1" lang="zh-CN" altLang="en-US" sz="2400" b="1" i="0" u="none" strike="noStrike" kern="1200" cap="none" spc="0" normalizeH="0" baseline="0" noProof="0" dirty="0">
                <a:ln>
                  <a:noFill/>
                </a:ln>
                <a:solidFill>
                  <a:srgbClr val="FF0000"/>
                </a:solidFill>
                <a:effectLst/>
                <a:uLnTx/>
                <a:uFillTx/>
                <a:ea typeface="+mn-ea"/>
                <a:cs typeface="Times New Roman" panose="02020603050405020304" pitchFamily="18" charset="0"/>
              </a:rPr>
              <a:t>有满带和空带，带隙小，</a:t>
            </a:r>
            <a:r>
              <a:rPr kumimoji="1" lang="zh-CN" altLang="en-US"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通常小于</a:t>
            </a:r>
            <a:r>
              <a:rPr kumimoji="1" lang="en-US" altLang="zh-CN"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2eV</a:t>
            </a:r>
            <a:r>
              <a:rPr kumimoji="1" lang="zh-CN" altLang="en-US"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a:t>
            </a:r>
            <a:r>
              <a:rPr lang="zh-CN" altLang="en-US" sz="2400" dirty="0">
                <a:solidFill>
                  <a:srgbClr val="00B050"/>
                </a:solidFill>
                <a:ea typeface="+mn-ea"/>
                <a:cs typeface="Times New Roman" panose="02020603050405020304" pitchFamily="18" charset="0"/>
              </a:rPr>
              <a:t>在</a:t>
            </a:r>
            <a:r>
              <a:rPr lang="en-US" altLang="zh-CN" sz="2400" dirty="0">
                <a:solidFill>
                  <a:srgbClr val="00B050"/>
                </a:solidFill>
                <a:ea typeface="+mn-ea"/>
                <a:cs typeface="Times New Roman" panose="02020603050405020304" pitchFamily="18" charset="0"/>
              </a:rPr>
              <a:t>0K</a:t>
            </a:r>
            <a:r>
              <a:rPr lang="zh-CN" altLang="en-US" sz="2400" dirty="0">
                <a:solidFill>
                  <a:srgbClr val="00B050"/>
                </a:solidFill>
                <a:ea typeface="+mn-ea"/>
                <a:cs typeface="Times New Roman" panose="02020603050405020304" pitchFamily="18" charset="0"/>
              </a:rPr>
              <a:t>温度下，不导电；在有限温度下，价带会有少量电子跃迁到导带，价带和导带都变成不满带，从而导电。</a:t>
            </a:r>
            <a:endParaRPr kumimoji="1" lang="en-US" altLang="zh-CN" sz="2400" b="1" i="0" u="none" strike="noStrike" kern="1200" cap="none" spc="0" normalizeH="0" baseline="0" noProof="0" dirty="0">
              <a:ln>
                <a:noFill/>
              </a:ln>
              <a:solidFill>
                <a:srgbClr val="00B050"/>
              </a:solidFill>
              <a:effectLst/>
              <a:uLnTx/>
              <a:uFillTx/>
              <a:ea typeface="+mn-ea"/>
              <a:cs typeface="Times New Roman" panose="02020603050405020304" pitchFamily="18" charset="0"/>
            </a:endParaRPr>
          </a:p>
        </p:txBody>
      </p:sp>
      <p:sp>
        <p:nvSpPr>
          <p:cNvPr id="10" name="Text Box 4">
            <a:extLst>
              <a:ext uri="{FF2B5EF4-FFF2-40B4-BE49-F238E27FC236}">
                <a16:creationId xmlns:a16="http://schemas.microsoft.com/office/drawing/2014/main" id="{A1387A35-B6CD-4CD5-A7B3-3599EBFC5469}"/>
              </a:ext>
            </a:extLst>
          </p:cNvPr>
          <p:cNvSpPr txBox="1">
            <a:spLocks noChangeArrowheads="1"/>
          </p:cNvSpPr>
          <p:nvPr/>
        </p:nvSpPr>
        <p:spPr bwMode="auto">
          <a:xfrm>
            <a:off x="398152" y="5694347"/>
            <a:ext cx="8422320" cy="830997"/>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1252538" marR="0" lvl="0" indent="-1252538" algn="just"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绝缘体：</a:t>
            </a:r>
            <a:r>
              <a:rPr kumimoji="1" lang="zh-CN" altLang="en-US" sz="2400" b="1" i="0" u="none" strike="noStrike" kern="1200" cap="none" spc="0" normalizeH="0" baseline="0" noProof="0" dirty="0">
                <a:ln>
                  <a:noFill/>
                </a:ln>
                <a:solidFill>
                  <a:srgbClr val="FF0000"/>
                </a:solidFill>
                <a:effectLst/>
                <a:uLnTx/>
                <a:uFillTx/>
                <a:ea typeface="+mn-ea"/>
                <a:cs typeface="Times New Roman" panose="02020603050405020304" pitchFamily="18" charset="0"/>
              </a:rPr>
              <a:t>有满带和空带，带隙大。</a:t>
            </a:r>
            <a:r>
              <a:rPr kumimoji="1" lang="zh-CN" altLang="en-US" sz="2400" b="1" i="0" u="none" strike="noStrike" kern="1200" cap="none" spc="0" normalizeH="0" baseline="0" noProof="0" dirty="0">
                <a:ln>
                  <a:noFill/>
                </a:ln>
                <a:solidFill>
                  <a:srgbClr val="00B050"/>
                </a:solidFill>
                <a:effectLst/>
                <a:uLnTx/>
                <a:uFillTx/>
                <a:ea typeface="+mn-ea"/>
                <a:cs typeface="Times New Roman" panose="02020603050405020304" pitchFamily="18" charset="0"/>
              </a:rPr>
              <a:t>即使</a:t>
            </a:r>
            <a:r>
              <a:rPr lang="zh-CN" altLang="en-US" sz="2400" dirty="0">
                <a:solidFill>
                  <a:srgbClr val="00B050"/>
                </a:solidFill>
                <a:ea typeface="+mn-ea"/>
                <a:cs typeface="Times New Roman" panose="02020603050405020304" pitchFamily="18" charset="0"/>
              </a:rPr>
              <a:t>在有限温度下，价带电子也很难跃迁到导带，从而不导电。</a:t>
            </a:r>
            <a:endParaRPr kumimoji="1" lang="en-US" altLang="zh-CN" sz="2400" b="1" i="0" u="none" strike="noStrike" kern="1200" cap="none" spc="0" normalizeH="0" baseline="0" noProof="0" dirty="0">
              <a:ln>
                <a:noFill/>
              </a:ln>
              <a:solidFill>
                <a:srgbClr val="00B050"/>
              </a:solidFill>
              <a:effectLst/>
              <a:uLnTx/>
              <a:uFillTx/>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mc:AlternateContent xmlns:mc="http://schemas.openxmlformats.org/markup-compatibility/2006" xmlns:a14="http://schemas.microsoft.com/office/drawing/2010/main">
        <mc:Choice Requires="a14">
          <p:sp>
            <p:nvSpPr>
              <p:cNvPr id="7" name="Object 5"/>
              <p:cNvSpPr txBox="1"/>
              <p:nvPr/>
            </p:nvSpPr>
            <p:spPr>
              <a:xfrm>
                <a:off x="1808207" y="4155316"/>
                <a:ext cx="7427291" cy="10890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1800" i="0" smtClean="0">
                          <a:solidFill>
                            <a:srgbClr val="000000"/>
                          </a:solidFill>
                          <a:latin typeface="Cambria Math" panose="02040503050406030204" pitchFamily="18" charset="0"/>
                          <a:ea typeface="+mn-ea"/>
                        </a:rPr>
                        <m:t>导带底附近</m:t>
                      </m:r>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𝐸</m:t>
                      </m:r>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𝑘</m:t>
                      </m:r>
                      <m:r>
                        <a:rPr lang="zh-CN" altLang="en-US" sz="1800" i="1">
                          <a:solidFill>
                            <a:srgbClr val="000000"/>
                          </a:solidFill>
                          <a:latin typeface="Cambria Math" panose="02040503050406030204" pitchFamily="18" charset="0"/>
                          <a:ea typeface="+mn-ea"/>
                        </a:rPr>
                        <m:t>)=</m:t>
                      </m:r>
                      <m:sSub>
                        <m:sSubPr>
                          <m:ctrlPr>
                            <a:rPr lang="zh-CN" altLang="en-US" sz="1800" i="1">
                              <a:solidFill>
                                <a:srgbClr val="000000"/>
                              </a:solidFill>
                              <a:latin typeface="Cambria Math" panose="02040503050406030204" pitchFamily="18" charset="0"/>
                              <a:ea typeface="+mn-ea"/>
                            </a:rPr>
                          </m:ctrlPr>
                        </m:sSubPr>
                        <m:e>
                          <m:r>
                            <a:rPr lang="zh-CN" altLang="en-US" sz="1800" i="1">
                              <a:solidFill>
                                <a:srgbClr val="000000"/>
                              </a:solidFill>
                              <a:latin typeface="Cambria Math" panose="02040503050406030204" pitchFamily="18" charset="0"/>
                              <a:ea typeface="+mn-ea"/>
                            </a:rPr>
                            <m:t>𝐸</m:t>
                          </m:r>
                        </m:e>
                        <m:sub>
                          <m:r>
                            <a:rPr lang="zh-CN" altLang="en-US" sz="1800" i="1">
                              <a:solidFill>
                                <a:srgbClr val="000000"/>
                              </a:solidFill>
                              <a:latin typeface="Cambria Math" panose="02040503050406030204" pitchFamily="18" charset="0"/>
                              <a:ea typeface="+mn-ea"/>
                            </a:rPr>
                            <m:t>𝑐</m:t>
                          </m:r>
                        </m:sub>
                      </m:sSub>
                      <m:r>
                        <a:rPr lang="zh-CN" altLang="en-US" sz="1800" i="1">
                          <a:solidFill>
                            <a:srgbClr val="000000"/>
                          </a:solidFill>
                          <a:latin typeface="Cambria Math" panose="02040503050406030204" pitchFamily="18" charset="0"/>
                          <a:ea typeface="+mn-ea"/>
                        </a:rPr>
                        <m:t>+</m:t>
                      </m:r>
                      <m:f>
                        <m:fPr>
                          <m:ctrlPr>
                            <a:rPr lang="zh-CN" altLang="en-US" sz="1800" i="1">
                              <a:solidFill>
                                <a:srgbClr val="000000"/>
                              </a:solidFill>
                              <a:latin typeface="Cambria Math" panose="02040503050406030204" pitchFamily="18" charset="0"/>
                              <a:ea typeface="+mn-ea"/>
                            </a:rPr>
                          </m:ctrlPr>
                        </m:fPr>
                        <m:num>
                          <m:sSup>
                            <m:sSupPr>
                              <m:ctrlPr>
                                <a:rPr lang="zh-CN" altLang="en-US" sz="1800" i="1">
                                  <a:solidFill>
                                    <a:srgbClr val="000000"/>
                                  </a:solidFill>
                                  <a:latin typeface="Cambria Math" panose="02040503050406030204" pitchFamily="18" charset="0"/>
                                  <a:ea typeface="+mn-ea"/>
                                </a:rPr>
                              </m:ctrlPr>
                            </m:sSupPr>
                            <m:e>
                              <m:r>
                                <a:rPr lang="zh-CN" altLang="en-US" sz="1800" i="1">
                                  <a:solidFill>
                                    <a:srgbClr val="000000"/>
                                  </a:solidFill>
                                  <a:latin typeface="Cambria Math" panose="02040503050406030204" pitchFamily="18" charset="0"/>
                                  <a:ea typeface="+mn-ea"/>
                                </a:rPr>
                                <m:t>ℏ</m:t>
                              </m:r>
                            </m:e>
                            <m:sup>
                              <m:r>
                                <a:rPr lang="zh-CN" altLang="en-US" sz="1800" i="1">
                                  <a:solidFill>
                                    <a:srgbClr val="000000"/>
                                  </a:solidFill>
                                  <a:latin typeface="Cambria Math" panose="02040503050406030204" pitchFamily="18" charset="0"/>
                                  <a:ea typeface="+mn-ea"/>
                                </a:rPr>
                                <m:t>2</m:t>
                              </m:r>
                            </m:sup>
                          </m:sSup>
                        </m:num>
                        <m:den>
                          <m:r>
                            <a:rPr lang="zh-CN" altLang="en-US" sz="1800" i="1">
                              <a:solidFill>
                                <a:srgbClr val="000000"/>
                              </a:solidFill>
                              <a:latin typeface="Cambria Math" panose="02040503050406030204" pitchFamily="18" charset="0"/>
                              <a:ea typeface="+mn-ea"/>
                            </a:rPr>
                            <m:t>2</m:t>
                          </m:r>
                        </m:den>
                      </m:f>
                      <m:d>
                        <m:dPr>
                          <m:begChr m:val="["/>
                          <m:endChr m:val="]"/>
                          <m:ctrlPr>
                            <a:rPr lang="zh-CN" altLang="en-US" sz="1800" i="1">
                              <a:solidFill>
                                <a:srgbClr val="000000"/>
                              </a:solidFill>
                              <a:latin typeface="Cambria Math" panose="02040503050406030204" pitchFamily="18" charset="0"/>
                              <a:ea typeface="+mn-ea"/>
                            </a:rPr>
                          </m:ctrlPr>
                        </m:dPr>
                        <m:e>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𝑥</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𝑥</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a:solidFill>
                                        <a:srgbClr val="000000"/>
                                      </a:solidFill>
                                      <a:latin typeface="Cambria Math" panose="02040503050406030204" pitchFamily="18" charset="0"/>
                                      <a:ea typeface="+mn-ea"/>
                                    </a:rPr>
                                    <m:t>𝑛</m:t>
                                  </m:r>
                                  <m:r>
                                    <a:rPr lang="zh-CN" altLang="en-US" sz="1800" b="0" i="1">
                                      <a:solidFill>
                                        <a:srgbClr val="000000"/>
                                      </a:solidFill>
                                      <a:latin typeface="Cambria Math" panose="02040503050406030204" pitchFamily="18" charset="0"/>
                                      <a:ea typeface="+mn-ea"/>
                                    </a:rPr>
                                    <m:t>𝑥</m:t>
                                  </m:r>
                                </m:sub>
                                <m:sup>
                                  <m:r>
                                    <a:rPr lang="zh-CN" altLang="en-US" sz="1800" b="0" i="1">
                                      <a:solidFill>
                                        <a:srgbClr val="000000"/>
                                      </a:solidFill>
                                      <a:latin typeface="Cambria Math" panose="02040503050406030204" pitchFamily="18" charset="0"/>
                                      <a:ea typeface="+mn-ea"/>
                                    </a:rPr>
                                    <m:t>∗</m:t>
                                  </m:r>
                                </m:sup>
                              </m:sSubSup>
                            </m:den>
                          </m:f>
                          <m:r>
                            <a:rPr lang="zh-CN" altLang="en-US" sz="1800" b="0" i="1">
                              <a:solidFill>
                                <a:srgbClr val="000000"/>
                              </a:solidFill>
                              <a:latin typeface="Cambria Math" panose="02040503050406030204" pitchFamily="18" charset="0"/>
                              <a:ea typeface="+mn-ea"/>
                            </a:rPr>
                            <m:t>+</m:t>
                          </m:r>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𝑦</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𝑦</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smtClean="0">
                                      <a:solidFill>
                                        <a:srgbClr val="000000"/>
                                      </a:solidFill>
                                      <a:latin typeface="Cambria Math" panose="02040503050406030204" pitchFamily="18" charset="0"/>
                                      <a:ea typeface="+mn-ea"/>
                                    </a:rPr>
                                    <m:t>𝑛</m:t>
                                  </m:r>
                                  <m:r>
                                    <a:rPr lang="zh-CN" altLang="en-US" sz="1800" b="0" i="1">
                                      <a:solidFill>
                                        <a:srgbClr val="000000"/>
                                      </a:solidFill>
                                      <a:latin typeface="Cambria Math" panose="02040503050406030204" pitchFamily="18" charset="0"/>
                                      <a:ea typeface="+mn-ea"/>
                                    </a:rPr>
                                    <m:t>𝑦</m:t>
                                  </m:r>
                                </m:sub>
                                <m:sup>
                                  <m:r>
                                    <a:rPr lang="zh-CN" altLang="en-US" sz="1800" b="0" i="1">
                                      <a:solidFill>
                                        <a:srgbClr val="000000"/>
                                      </a:solidFill>
                                      <a:latin typeface="Cambria Math" panose="02040503050406030204" pitchFamily="18" charset="0"/>
                                      <a:ea typeface="+mn-ea"/>
                                    </a:rPr>
                                    <m:t>∗</m:t>
                                  </m:r>
                                </m:sup>
                              </m:sSubSup>
                            </m:den>
                          </m:f>
                          <m:r>
                            <a:rPr lang="zh-CN" altLang="en-US" sz="1800" b="0" i="1">
                              <a:solidFill>
                                <a:srgbClr val="000000"/>
                              </a:solidFill>
                              <a:latin typeface="Cambria Math" panose="02040503050406030204" pitchFamily="18" charset="0"/>
                              <a:ea typeface="+mn-ea"/>
                            </a:rPr>
                            <m:t>+</m:t>
                          </m:r>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𝑧</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𝑧</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smtClean="0">
                                      <a:solidFill>
                                        <a:srgbClr val="000000"/>
                                      </a:solidFill>
                                      <a:latin typeface="Cambria Math" panose="02040503050406030204" pitchFamily="18" charset="0"/>
                                      <a:ea typeface="+mn-ea"/>
                                    </a:rPr>
                                    <m:t>𝑛</m:t>
                                  </m:r>
                                  <m:r>
                                    <a:rPr lang="zh-CN" altLang="en-US" sz="1800" b="0" i="1">
                                      <a:solidFill>
                                        <a:srgbClr val="000000"/>
                                      </a:solidFill>
                                      <a:latin typeface="Cambria Math" panose="02040503050406030204" pitchFamily="18" charset="0"/>
                                      <a:ea typeface="+mn-ea"/>
                                    </a:rPr>
                                    <m:t>𝑧</m:t>
                                  </m:r>
                                </m:sub>
                                <m:sup>
                                  <m:r>
                                    <a:rPr lang="zh-CN" altLang="en-US" sz="1800" b="0" i="1">
                                      <a:solidFill>
                                        <a:srgbClr val="000000"/>
                                      </a:solidFill>
                                      <a:latin typeface="Cambria Math" panose="02040503050406030204" pitchFamily="18" charset="0"/>
                                      <a:ea typeface="+mn-ea"/>
                                    </a:rPr>
                                    <m:t>∗</m:t>
                                  </m:r>
                                </m:sup>
                              </m:sSubSup>
                            </m:den>
                          </m:f>
                        </m:e>
                      </m:d>
                    </m:oMath>
                  </m:oMathPara>
                </a14:m>
                <a:endParaRPr lang="zh-CN" altLang="en-US" sz="1800" dirty="0">
                  <a:ea typeface="+mn-ea"/>
                  <a:cs typeface="Times New Roman" panose="02020603050405020304" pitchFamily="18" charset="0"/>
                </a:endParaRPr>
              </a:p>
            </p:txBody>
          </p:sp>
        </mc:Choice>
        <mc:Fallback xmlns="">
          <p:sp>
            <p:nvSpPr>
              <p:cNvPr id="7" name="Object 5"/>
              <p:cNvSpPr txBox="1">
                <a:spLocks noRot="1" noChangeAspect="1" noMove="1" noResize="1" noEditPoints="1" noAdjustHandles="1" noChangeArrowheads="1" noChangeShapeType="1" noTextEdit="1"/>
              </p:cNvSpPr>
              <p:nvPr/>
            </p:nvSpPr>
            <p:spPr>
              <a:xfrm>
                <a:off x="1808207" y="4155316"/>
                <a:ext cx="7427291" cy="1089025"/>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5" name="左大括号 35"/>
          <p:cNvSpPr/>
          <p:nvPr/>
        </p:nvSpPr>
        <p:spPr>
          <a:xfrm>
            <a:off x="1604709" y="4646613"/>
            <a:ext cx="273178" cy="1143000"/>
          </a:xfrm>
          <a:prstGeom prst="leftBrace">
            <a:avLst>
              <a:gd name="adj1" fmla="val 8333"/>
              <a:gd name="adj2" fmla="val 4913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8680" name="Object 5"/>
              <p:cNvSpPr txBox="1"/>
              <p:nvPr/>
            </p:nvSpPr>
            <p:spPr>
              <a:xfrm>
                <a:off x="1803444" y="5288791"/>
                <a:ext cx="7427292" cy="10890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1800" i="0" smtClean="0">
                          <a:solidFill>
                            <a:srgbClr val="000000"/>
                          </a:solidFill>
                          <a:latin typeface="Cambria Math" panose="02040503050406030204" pitchFamily="18" charset="0"/>
                          <a:ea typeface="+mn-ea"/>
                        </a:rPr>
                        <m:t>价带顶附近</m:t>
                      </m:r>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𝐸</m:t>
                      </m:r>
                      <m:r>
                        <a:rPr lang="zh-CN" altLang="en-US" sz="1800" i="1">
                          <a:solidFill>
                            <a:srgbClr val="000000"/>
                          </a:solidFill>
                          <a:latin typeface="Cambria Math" panose="02040503050406030204" pitchFamily="18" charset="0"/>
                          <a:ea typeface="+mn-ea"/>
                        </a:rPr>
                        <m:t>(</m:t>
                      </m:r>
                      <m:r>
                        <a:rPr lang="zh-CN" altLang="en-US" sz="1800" i="1">
                          <a:solidFill>
                            <a:srgbClr val="000000"/>
                          </a:solidFill>
                          <a:latin typeface="Cambria Math" panose="02040503050406030204" pitchFamily="18" charset="0"/>
                          <a:ea typeface="+mn-ea"/>
                        </a:rPr>
                        <m:t>𝑘</m:t>
                      </m:r>
                      <m:r>
                        <a:rPr lang="zh-CN" altLang="en-US" sz="1800" i="1">
                          <a:solidFill>
                            <a:srgbClr val="000000"/>
                          </a:solidFill>
                          <a:latin typeface="Cambria Math" panose="02040503050406030204" pitchFamily="18" charset="0"/>
                          <a:ea typeface="+mn-ea"/>
                        </a:rPr>
                        <m:t>)=</m:t>
                      </m:r>
                      <m:sSub>
                        <m:sSubPr>
                          <m:ctrlPr>
                            <a:rPr lang="zh-CN" altLang="en-US" sz="1800" i="1">
                              <a:solidFill>
                                <a:srgbClr val="000000"/>
                              </a:solidFill>
                              <a:latin typeface="Cambria Math" panose="02040503050406030204" pitchFamily="18" charset="0"/>
                              <a:ea typeface="+mn-ea"/>
                            </a:rPr>
                          </m:ctrlPr>
                        </m:sSubPr>
                        <m:e>
                          <m:r>
                            <a:rPr lang="zh-CN" altLang="en-US" sz="1800" i="1">
                              <a:solidFill>
                                <a:srgbClr val="000000"/>
                              </a:solidFill>
                              <a:latin typeface="Cambria Math" panose="02040503050406030204" pitchFamily="18" charset="0"/>
                              <a:ea typeface="+mn-ea"/>
                            </a:rPr>
                            <m:t>𝐸</m:t>
                          </m:r>
                        </m:e>
                        <m:sub>
                          <m:r>
                            <a:rPr lang="zh-CN" altLang="en-US" sz="1800" i="1">
                              <a:solidFill>
                                <a:srgbClr val="000000"/>
                              </a:solidFill>
                              <a:latin typeface="Cambria Math" panose="02040503050406030204" pitchFamily="18" charset="0"/>
                              <a:ea typeface="+mn-ea"/>
                            </a:rPr>
                            <m:t>𝑣</m:t>
                          </m:r>
                        </m:sub>
                      </m:sSub>
                      <m:r>
                        <a:rPr lang="zh-CN" altLang="en-US" sz="1800" i="1" smtClean="0">
                          <a:solidFill>
                            <a:srgbClr val="000000"/>
                          </a:solidFill>
                          <a:latin typeface="Cambria Math" panose="02040503050406030204" pitchFamily="18" charset="0"/>
                          <a:ea typeface="+mn-ea"/>
                        </a:rPr>
                        <m:t>−</m:t>
                      </m:r>
                      <m:f>
                        <m:fPr>
                          <m:ctrlPr>
                            <a:rPr lang="zh-CN" altLang="en-US" sz="1800" i="1">
                              <a:solidFill>
                                <a:srgbClr val="000000"/>
                              </a:solidFill>
                              <a:latin typeface="Cambria Math" panose="02040503050406030204" pitchFamily="18" charset="0"/>
                              <a:ea typeface="+mn-ea"/>
                            </a:rPr>
                          </m:ctrlPr>
                        </m:fPr>
                        <m:num>
                          <m:sSup>
                            <m:sSupPr>
                              <m:ctrlPr>
                                <a:rPr lang="zh-CN" altLang="en-US" sz="1800" i="1">
                                  <a:solidFill>
                                    <a:srgbClr val="000000"/>
                                  </a:solidFill>
                                  <a:latin typeface="Cambria Math" panose="02040503050406030204" pitchFamily="18" charset="0"/>
                                  <a:ea typeface="+mn-ea"/>
                                </a:rPr>
                              </m:ctrlPr>
                            </m:sSupPr>
                            <m:e>
                              <m:r>
                                <a:rPr lang="zh-CN" altLang="en-US" sz="1800" i="1">
                                  <a:solidFill>
                                    <a:srgbClr val="000000"/>
                                  </a:solidFill>
                                  <a:latin typeface="Cambria Math" panose="02040503050406030204" pitchFamily="18" charset="0"/>
                                  <a:ea typeface="+mn-ea"/>
                                </a:rPr>
                                <m:t>ℏ</m:t>
                              </m:r>
                            </m:e>
                            <m:sup>
                              <m:r>
                                <a:rPr lang="zh-CN" altLang="en-US" sz="1800" i="1">
                                  <a:solidFill>
                                    <a:srgbClr val="000000"/>
                                  </a:solidFill>
                                  <a:latin typeface="Cambria Math" panose="02040503050406030204" pitchFamily="18" charset="0"/>
                                  <a:ea typeface="+mn-ea"/>
                                </a:rPr>
                                <m:t>2</m:t>
                              </m:r>
                            </m:sup>
                          </m:sSup>
                        </m:num>
                        <m:den>
                          <m:r>
                            <a:rPr lang="zh-CN" altLang="en-US" sz="1800" i="1">
                              <a:solidFill>
                                <a:srgbClr val="000000"/>
                              </a:solidFill>
                              <a:latin typeface="Cambria Math" panose="02040503050406030204" pitchFamily="18" charset="0"/>
                              <a:ea typeface="+mn-ea"/>
                            </a:rPr>
                            <m:t>2</m:t>
                          </m:r>
                        </m:den>
                      </m:f>
                      <m:d>
                        <m:dPr>
                          <m:begChr m:val="["/>
                          <m:endChr m:val="]"/>
                          <m:ctrlPr>
                            <a:rPr lang="zh-CN" altLang="en-US" sz="1800" i="1">
                              <a:solidFill>
                                <a:srgbClr val="000000"/>
                              </a:solidFill>
                              <a:latin typeface="Cambria Math" panose="02040503050406030204" pitchFamily="18" charset="0"/>
                              <a:ea typeface="+mn-ea"/>
                            </a:rPr>
                          </m:ctrlPr>
                        </m:dPr>
                        <m:e>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𝑥</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𝑥</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smtClean="0">
                                      <a:solidFill>
                                        <a:srgbClr val="000000"/>
                                      </a:solidFill>
                                      <a:latin typeface="Cambria Math" panose="02040503050406030204" pitchFamily="18" charset="0"/>
                                      <a:ea typeface="+mn-ea"/>
                                    </a:rPr>
                                    <m:t>𝑝</m:t>
                                  </m:r>
                                  <m:r>
                                    <a:rPr lang="zh-CN" altLang="en-US" sz="1800" b="0" i="1">
                                      <a:solidFill>
                                        <a:srgbClr val="000000"/>
                                      </a:solidFill>
                                      <a:latin typeface="Cambria Math" panose="02040503050406030204" pitchFamily="18" charset="0"/>
                                      <a:ea typeface="+mn-ea"/>
                                    </a:rPr>
                                    <m:t>𝑥</m:t>
                                  </m:r>
                                </m:sub>
                                <m:sup>
                                  <m:r>
                                    <a:rPr lang="zh-CN" altLang="en-US" sz="1800" b="0" i="1">
                                      <a:solidFill>
                                        <a:srgbClr val="000000"/>
                                      </a:solidFill>
                                      <a:latin typeface="Cambria Math" panose="02040503050406030204" pitchFamily="18" charset="0"/>
                                      <a:ea typeface="+mn-ea"/>
                                    </a:rPr>
                                    <m:t>∗</m:t>
                                  </m:r>
                                </m:sup>
                              </m:sSubSup>
                            </m:den>
                          </m:f>
                          <m:r>
                            <a:rPr lang="zh-CN" altLang="en-US" sz="1800" b="0" i="1">
                              <a:solidFill>
                                <a:srgbClr val="000000"/>
                              </a:solidFill>
                              <a:latin typeface="Cambria Math" panose="02040503050406030204" pitchFamily="18" charset="0"/>
                              <a:ea typeface="+mn-ea"/>
                            </a:rPr>
                            <m:t>+</m:t>
                          </m:r>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𝑦</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𝑦</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smtClean="0">
                                      <a:solidFill>
                                        <a:srgbClr val="000000"/>
                                      </a:solidFill>
                                      <a:latin typeface="Cambria Math" panose="02040503050406030204" pitchFamily="18" charset="0"/>
                                      <a:ea typeface="+mn-ea"/>
                                    </a:rPr>
                                    <m:t>𝑝</m:t>
                                  </m:r>
                                  <m:r>
                                    <a:rPr lang="zh-CN" altLang="en-US" sz="1800" b="0" i="1">
                                      <a:solidFill>
                                        <a:srgbClr val="000000"/>
                                      </a:solidFill>
                                      <a:latin typeface="Cambria Math" panose="02040503050406030204" pitchFamily="18" charset="0"/>
                                      <a:ea typeface="+mn-ea"/>
                                    </a:rPr>
                                    <m:t>𝑦</m:t>
                                  </m:r>
                                </m:sub>
                                <m:sup>
                                  <m:r>
                                    <a:rPr lang="zh-CN" altLang="en-US" sz="1800" b="0" i="1">
                                      <a:solidFill>
                                        <a:srgbClr val="000000"/>
                                      </a:solidFill>
                                      <a:latin typeface="Cambria Math" panose="02040503050406030204" pitchFamily="18" charset="0"/>
                                      <a:ea typeface="+mn-ea"/>
                                    </a:rPr>
                                    <m:t>∗</m:t>
                                  </m:r>
                                </m:sup>
                              </m:sSubSup>
                            </m:den>
                          </m:f>
                          <m:r>
                            <a:rPr lang="zh-CN" altLang="en-US" sz="1800" b="0" i="1">
                              <a:solidFill>
                                <a:srgbClr val="000000"/>
                              </a:solidFill>
                              <a:latin typeface="Cambria Math" panose="02040503050406030204" pitchFamily="18" charset="0"/>
                              <a:ea typeface="+mn-ea"/>
                            </a:rPr>
                            <m:t>+</m:t>
                          </m:r>
                          <m:f>
                            <m:fPr>
                              <m:ctrlPr>
                                <a:rPr lang="zh-CN" altLang="en-US" sz="1800" b="0" i="1">
                                  <a:solidFill>
                                    <a:srgbClr val="000000"/>
                                  </a:solidFill>
                                  <a:latin typeface="Cambria Math" panose="02040503050406030204" pitchFamily="18" charset="0"/>
                                  <a:ea typeface="+mn-ea"/>
                                </a:rPr>
                              </m:ctrlPr>
                            </m:fPr>
                            <m:num>
                              <m:sSup>
                                <m:sSupPr>
                                  <m:ctrlPr>
                                    <a:rPr lang="zh-CN" altLang="en-US" sz="1800" b="0" i="1">
                                      <a:solidFill>
                                        <a:srgbClr val="000000"/>
                                      </a:solidFill>
                                      <a:latin typeface="Cambria Math" panose="02040503050406030204" pitchFamily="18" charset="0"/>
                                      <a:ea typeface="+mn-ea"/>
                                    </a:rPr>
                                  </m:ctrlPr>
                                </m:sSupPr>
                                <m:e>
                                  <m:d>
                                    <m:dPr>
                                      <m:ctrlPr>
                                        <a:rPr lang="zh-CN" altLang="en-US" sz="1800" b="0" i="1">
                                          <a:solidFill>
                                            <a:srgbClr val="000000"/>
                                          </a:solidFill>
                                          <a:latin typeface="Cambria Math" panose="02040503050406030204" pitchFamily="18" charset="0"/>
                                          <a:ea typeface="+mn-ea"/>
                                        </a:rPr>
                                      </m:ctrlPr>
                                    </m:dPr>
                                    <m:e>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𝑧</m:t>
                                          </m:r>
                                        </m:sub>
                                      </m:sSub>
                                      <m:r>
                                        <a:rPr lang="zh-CN" altLang="en-US" sz="1800" b="0" i="1">
                                          <a:solidFill>
                                            <a:srgbClr val="000000"/>
                                          </a:solidFill>
                                          <a:latin typeface="Cambria Math" panose="02040503050406030204" pitchFamily="18" charset="0"/>
                                          <a:ea typeface="+mn-ea"/>
                                        </a:rPr>
                                        <m:t>−</m:t>
                                      </m:r>
                                      <m:sSub>
                                        <m:sSubPr>
                                          <m:ctrlPr>
                                            <a:rPr lang="zh-CN" altLang="en-US" sz="1800" b="0" i="1">
                                              <a:solidFill>
                                                <a:srgbClr val="000000"/>
                                              </a:solidFill>
                                              <a:latin typeface="Cambria Math" panose="02040503050406030204" pitchFamily="18" charset="0"/>
                                              <a:ea typeface="+mn-ea"/>
                                            </a:rPr>
                                          </m:ctrlPr>
                                        </m:sSubPr>
                                        <m:e>
                                          <m:r>
                                            <a:rPr lang="zh-CN" altLang="en-US" sz="1800" b="0" i="1">
                                              <a:solidFill>
                                                <a:srgbClr val="000000"/>
                                              </a:solidFill>
                                              <a:latin typeface="Cambria Math" panose="02040503050406030204" pitchFamily="18" charset="0"/>
                                              <a:ea typeface="+mn-ea"/>
                                            </a:rPr>
                                            <m:t>𝑘</m:t>
                                          </m:r>
                                        </m:e>
                                        <m:sub>
                                          <m:r>
                                            <a:rPr lang="zh-CN" altLang="en-US" sz="1800" b="0" i="1">
                                              <a:solidFill>
                                                <a:srgbClr val="000000"/>
                                              </a:solidFill>
                                              <a:latin typeface="Cambria Math" panose="02040503050406030204" pitchFamily="18" charset="0"/>
                                              <a:ea typeface="+mn-ea"/>
                                            </a:rPr>
                                            <m:t>0</m:t>
                                          </m:r>
                                          <m:r>
                                            <a:rPr lang="zh-CN" altLang="en-US" sz="1800" b="0" i="1">
                                              <a:solidFill>
                                                <a:srgbClr val="000000"/>
                                              </a:solidFill>
                                              <a:latin typeface="Cambria Math" panose="02040503050406030204" pitchFamily="18" charset="0"/>
                                              <a:ea typeface="+mn-ea"/>
                                            </a:rPr>
                                            <m:t>𝑧</m:t>
                                          </m:r>
                                        </m:sub>
                                      </m:sSub>
                                    </m:e>
                                  </m:d>
                                </m:e>
                                <m:sup>
                                  <m:r>
                                    <a:rPr lang="zh-CN" altLang="en-US" sz="1800" b="0" i="1">
                                      <a:solidFill>
                                        <a:srgbClr val="000000"/>
                                      </a:solidFill>
                                      <a:latin typeface="Cambria Math" panose="02040503050406030204" pitchFamily="18" charset="0"/>
                                      <a:ea typeface="+mn-ea"/>
                                    </a:rPr>
                                    <m:t>2</m:t>
                                  </m:r>
                                </m:sup>
                              </m:sSup>
                            </m:num>
                            <m:den>
                              <m:sSubSup>
                                <m:sSubSupPr>
                                  <m:ctrlPr>
                                    <a:rPr lang="zh-CN" altLang="en-US" sz="1800" b="0" i="1">
                                      <a:solidFill>
                                        <a:srgbClr val="000000"/>
                                      </a:solidFill>
                                      <a:latin typeface="Cambria Math" panose="02040503050406030204" pitchFamily="18" charset="0"/>
                                      <a:ea typeface="+mn-ea"/>
                                    </a:rPr>
                                  </m:ctrlPr>
                                </m:sSubSupPr>
                                <m:e>
                                  <m:r>
                                    <a:rPr lang="zh-CN" altLang="en-US" sz="1800" b="0" i="1">
                                      <a:solidFill>
                                        <a:srgbClr val="000000"/>
                                      </a:solidFill>
                                      <a:latin typeface="Cambria Math" panose="02040503050406030204" pitchFamily="18" charset="0"/>
                                      <a:ea typeface="+mn-ea"/>
                                    </a:rPr>
                                    <m:t>𝑚</m:t>
                                  </m:r>
                                </m:e>
                                <m:sub>
                                  <m:r>
                                    <a:rPr lang="en-US" altLang="zh-CN" sz="1800" b="0" i="1" smtClean="0">
                                      <a:solidFill>
                                        <a:srgbClr val="000000"/>
                                      </a:solidFill>
                                      <a:latin typeface="Cambria Math" panose="02040503050406030204" pitchFamily="18" charset="0"/>
                                      <a:ea typeface="+mn-ea"/>
                                    </a:rPr>
                                    <m:t>𝑝</m:t>
                                  </m:r>
                                  <m:r>
                                    <a:rPr lang="zh-CN" altLang="en-US" sz="1800" b="0" i="1">
                                      <a:solidFill>
                                        <a:srgbClr val="000000"/>
                                      </a:solidFill>
                                      <a:latin typeface="Cambria Math" panose="02040503050406030204" pitchFamily="18" charset="0"/>
                                      <a:ea typeface="+mn-ea"/>
                                    </a:rPr>
                                    <m:t>𝑧</m:t>
                                  </m:r>
                                </m:sub>
                                <m:sup>
                                  <m:r>
                                    <a:rPr lang="zh-CN" altLang="en-US" sz="1800" b="0" i="1">
                                      <a:solidFill>
                                        <a:srgbClr val="000000"/>
                                      </a:solidFill>
                                      <a:latin typeface="Cambria Math" panose="02040503050406030204" pitchFamily="18" charset="0"/>
                                      <a:ea typeface="+mn-ea"/>
                                    </a:rPr>
                                    <m:t>∗</m:t>
                                  </m:r>
                                </m:sup>
                              </m:sSubSup>
                            </m:den>
                          </m:f>
                        </m:e>
                      </m:d>
                    </m:oMath>
                  </m:oMathPara>
                </a14:m>
                <a:endParaRPr lang="zh-CN" altLang="en-US" sz="1800" dirty="0">
                  <a:ea typeface="+mn-ea"/>
                  <a:cs typeface="Times New Roman" panose="02020603050405020304" pitchFamily="18" charset="0"/>
                </a:endParaRPr>
              </a:p>
            </p:txBody>
          </p:sp>
        </mc:Choice>
        <mc:Fallback xmlns="">
          <p:sp>
            <p:nvSpPr>
              <p:cNvPr id="28680" name="Object 5"/>
              <p:cNvSpPr txBox="1">
                <a:spLocks noRot="1" noChangeAspect="1" noMove="1" noResize="1" noEditPoints="1" noAdjustHandles="1" noChangeArrowheads="1" noChangeShapeType="1" noTextEdit="1"/>
              </p:cNvSpPr>
              <p:nvPr/>
            </p:nvSpPr>
            <p:spPr>
              <a:xfrm>
                <a:off x="1803444" y="5288791"/>
                <a:ext cx="7427292" cy="108902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
              <p:cNvSpPr txBox="1"/>
              <p:nvPr/>
            </p:nvSpPr>
            <p:spPr>
              <a:xfrm>
                <a:off x="1545184" y="2852936"/>
                <a:ext cx="6771232" cy="86409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000000"/>
                          </a:solidFill>
                          <a:latin typeface="Cambria Math" panose="02040503050406030204" pitchFamily="18" charset="0"/>
                          <a:ea typeface="+mn-ea"/>
                        </a:rPr>
                        <m:t>𝐸</m:t>
                      </m:r>
                      <m:r>
                        <a:rPr lang="zh-CN" altLang="en-US" sz="2000" i="1" smtClean="0">
                          <a:solidFill>
                            <a:srgbClr val="000000"/>
                          </a:solidFill>
                          <a:latin typeface="Cambria Math" panose="02040503050406030204" pitchFamily="18" charset="0"/>
                          <a:ea typeface="+mn-ea"/>
                        </a:rPr>
                        <m:t>(</m:t>
                      </m:r>
                      <m:r>
                        <a:rPr lang="zh-CN" altLang="en-US" sz="2000" i="1" smtClean="0">
                          <a:solidFill>
                            <a:srgbClr val="000000"/>
                          </a:solidFill>
                          <a:latin typeface="Cambria Math" panose="02040503050406030204" pitchFamily="18" charset="0"/>
                          <a:ea typeface="+mn-ea"/>
                        </a:rPr>
                        <m:t>𝑘</m:t>
                      </m:r>
                      <m:r>
                        <a:rPr lang="zh-CN" altLang="en-US" sz="2000" i="1" smtClean="0">
                          <a:solidFill>
                            <a:srgbClr val="000000"/>
                          </a:solidFill>
                          <a:latin typeface="Cambria Math" panose="02040503050406030204" pitchFamily="18" charset="0"/>
                          <a:ea typeface="+mn-ea"/>
                        </a:rPr>
                        <m:t>) −</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f>
                        <m:fPr>
                          <m:ctrlPr>
                            <a:rPr lang="en-US" altLang="zh-CN" sz="2000" b="0" i="1" smtClean="0">
                              <a:solidFill>
                                <a:srgbClr val="000000"/>
                              </a:solidFill>
                              <a:latin typeface="Cambria Math" panose="02040503050406030204" pitchFamily="18" charset="0"/>
                              <a:ea typeface="+mn-ea"/>
                            </a:rPr>
                          </m:ctrlPr>
                        </m:fPr>
                        <m:num>
                          <m:sSup>
                            <m:sSupPr>
                              <m:ctrlPr>
                                <a:rPr lang="zh-CN" altLang="en-US" sz="2000" b="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ℏ</m:t>
                              </m:r>
                            </m:e>
                            <m:sup>
                              <m:r>
                                <a:rPr lang="zh-CN" altLang="en-US" sz="2000" b="0" i="1">
                                  <a:solidFill>
                                    <a:srgbClr val="000000"/>
                                  </a:solidFill>
                                  <a:latin typeface="Cambria Math" panose="02040503050406030204" pitchFamily="18" charset="0"/>
                                </a:rPr>
                                <m:t>2</m:t>
                              </m:r>
                            </m:sup>
                          </m:sSup>
                        </m:num>
                        <m:den>
                          <m:r>
                            <a:rPr lang="en-US" altLang="zh-CN" sz="2000" b="0" i="1" smtClean="0">
                              <a:solidFill>
                                <a:srgbClr val="000000"/>
                              </a:solidFill>
                              <a:latin typeface="Cambria Math" panose="02040503050406030204" pitchFamily="18" charset="0"/>
                              <a:ea typeface="+mn-ea"/>
                            </a:rPr>
                            <m:t>2</m:t>
                          </m:r>
                        </m:den>
                      </m:f>
                      <m:d>
                        <m:dPr>
                          <m:begChr m:val="["/>
                          <m:endChr m:val="]"/>
                          <m:ctrlPr>
                            <a:rPr lang="en-US" altLang="zh-CN" sz="2000" b="0" i="1" smtClean="0">
                              <a:solidFill>
                                <a:srgbClr val="000000"/>
                              </a:solidFill>
                              <a:latin typeface="Cambria Math" panose="02040503050406030204" pitchFamily="18" charset="0"/>
                              <a:ea typeface="+mn-ea"/>
                            </a:rPr>
                          </m:ctrlPr>
                        </m:dPr>
                        <m:e>
                          <m:f>
                            <m:fPr>
                              <m:ctrlPr>
                                <a:rPr lang="en-US" altLang="zh-CN" sz="2000" b="0" i="1" smtClean="0">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𝑥</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0</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𝑦</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𝑦</m:t>
                                  </m:r>
                                  <m:r>
                                    <a:rPr lang="zh-CN" altLang="en-US" sz="2000" i="1">
                                      <a:solidFill>
                                        <a:srgbClr val="000000"/>
                                      </a:solidFill>
                                      <a:latin typeface="Cambria Math" panose="02040503050406030204" pitchFamily="18" charset="0"/>
                                    </a:rPr>
                                    <m:t>0</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𝑧</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num>
                            <m:den>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𝑚</m:t>
                                  </m:r>
                                </m:e>
                                <m:sup>
                                  <m:r>
                                    <a:rPr lang="zh-CN" altLang="en-US" sz="2000">
                                      <a:solidFill>
                                        <a:srgbClr val="000000"/>
                                      </a:solidFill>
                                      <a:latin typeface="Cambria Math" panose="02040503050406030204" pitchFamily="18" charset="0"/>
                                    </a:rPr>
                                    <m:t>∗</m:t>
                                  </m:r>
                                </m:sup>
                              </m:sSup>
                            </m:den>
                          </m:f>
                        </m:e>
                      </m:d>
                    </m:oMath>
                  </m:oMathPara>
                </a14:m>
                <a:endParaRPr lang="zh-CN" altLang="en-US" sz="2000" dirty="0">
                  <a:ea typeface="+mn-ea"/>
                  <a:cs typeface="Times New Roman" panose="02020603050405020304" pitchFamily="18" charset="0"/>
                </a:endParaRPr>
              </a:p>
            </p:txBody>
          </p:sp>
        </mc:Choice>
        <mc:Fallback xmlns="">
          <p:sp>
            <p:nvSpPr>
              <p:cNvPr id="2" name="Object 1"/>
              <p:cNvSpPr txBox="1">
                <a:spLocks noRot="1" noChangeAspect="1" noMove="1" noResize="1" noEditPoints="1" noAdjustHandles="1" noChangeArrowheads="1" noChangeShapeType="1" noTextEdit="1"/>
              </p:cNvSpPr>
              <p:nvPr/>
            </p:nvSpPr>
            <p:spPr>
              <a:xfrm>
                <a:off x="1545184" y="2852936"/>
                <a:ext cx="6771232" cy="864097"/>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7" name="TextBox 16"/>
          <p:cNvSpPr txBox="1"/>
          <p:nvPr/>
        </p:nvSpPr>
        <p:spPr>
          <a:xfrm>
            <a:off x="0" y="2994256"/>
            <a:ext cx="1728192" cy="4619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latin typeface="宋体" panose="02010600030101010101" pitchFamily="2" charset="-122"/>
              </a:rPr>
              <a:t>(</a:t>
            </a:r>
            <a:r>
              <a:rPr lang="zh-CN" altLang="en-US" sz="2400" b="1" dirty="0">
                <a:latin typeface="宋体" panose="02010600030101010101" pitchFamily="2" charset="-122"/>
              </a:rPr>
              <a:t>各向同性</a:t>
            </a:r>
            <a:r>
              <a:rPr lang="en-US" altLang="zh-CN" sz="2400" b="1" dirty="0">
                <a:latin typeface="宋体" panose="02010600030101010101" pitchFamily="2" charset="-122"/>
              </a:rPr>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831CB0-1C0B-4867-A85A-EF60FF207FFC}"/>
                  </a:ext>
                </a:extLst>
              </p:cNvPr>
              <p:cNvSpPr txBox="1"/>
              <p:nvPr/>
            </p:nvSpPr>
            <p:spPr>
              <a:xfrm>
                <a:off x="745637" y="1817965"/>
                <a:ext cx="310617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zh-CN" altLang="en-US" sz="2200" dirty="0" smtClean="0">
                          <a:latin typeface="+mn-ea"/>
                          <a:ea typeface="+mn-ea"/>
                        </a:rPr>
                        <m:t>原点</m:t>
                      </m:r>
                      <m:d>
                        <m:dPr>
                          <m:ctrlPr>
                            <a:rPr lang="en-US" altLang="zh-CN" sz="2200" b="0" i="1">
                              <a:latin typeface="Cambria Math" panose="02040503050406030204" pitchFamily="18" charset="0"/>
                              <a:ea typeface="+mn-ea"/>
                            </a:rPr>
                          </m:ctrlPr>
                        </m:dPr>
                        <m:e>
                          <m:r>
                            <a:rPr lang="en-US" altLang="zh-CN" sz="2200" b="0" i="1">
                              <a:latin typeface="Cambria Math" panose="02040503050406030204" pitchFamily="18" charset="0"/>
                              <a:ea typeface="+mn-ea"/>
                            </a:rPr>
                            <m:t>0,0</m:t>
                          </m:r>
                        </m:e>
                      </m:d>
                      <m:r>
                        <a:rPr lang="en-US" altLang="zh-CN" sz="2200" b="1" i="1" smtClean="0">
                          <a:latin typeface="Cambria Math" panose="02040503050406030204" pitchFamily="18" charset="0"/>
                          <a:ea typeface="Cambria Math" panose="02040503050406030204" pitchFamily="18" charset="0"/>
                        </a:rPr>
                        <m:t>⟶</m:t>
                      </m:r>
                      <m:d>
                        <m:dPr>
                          <m:ctrlPr>
                            <a:rPr lang="en-US" altLang="zh-CN" sz="2200" b="0" i="1" smtClean="0">
                              <a:latin typeface="Cambria Math" panose="02040503050406030204" pitchFamily="18" charset="0"/>
                              <a:ea typeface="Cambria Math" panose="02040503050406030204" pitchFamily="18" charset="0"/>
                            </a:rPr>
                          </m:ctrlPr>
                        </m:dPr>
                        <m:e>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𝐸</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𝑘</m:t>
                              </m:r>
                            </m:e>
                            <m:sub>
                              <m:r>
                                <a:rPr lang="en-US" altLang="zh-CN" sz="2200" b="0" i="1" smtClean="0">
                                  <a:latin typeface="Cambria Math" panose="02040503050406030204" pitchFamily="18" charset="0"/>
                                  <a:ea typeface="Cambria Math" panose="02040503050406030204" pitchFamily="18" charset="0"/>
                                </a:rPr>
                                <m:t>0</m:t>
                              </m:r>
                            </m:sub>
                          </m:sSub>
                        </m:e>
                      </m:d>
                      <m:r>
                        <a:rPr lang="zh-CN" altLang="en-US" sz="2200" b="0" i="1">
                          <a:latin typeface="Cambria Math" panose="02040503050406030204" pitchFamily="18" charset="0"/>
                          <a:ea typeface="Cambria Math" panose="02040503050406030204" pitchFamily="18" charset="0"/>
                        </a:rPr>
                        <m:t>：</m:t>
                      </m:r>
                    </m:oMath>
                  </m:oMathPara>
                </a14:m>
                <a:endParaRPr lang="zh-CN" altLang="en-US" sz="2200" b="0" dirty="0"/>
              </a:p>
            </p:txBody>
          </p:sp>
        </mc:Choice>
        <mc:Fallback xmlns="">
          <p:sp>
            <p:nvSpPr>
              <p:cNvPr id="3" name="文本框 2">
                <a:extLst>
                  <a:ext uri="{FF2B5EF4-FFF2-40B4-BE49-F238E27FC236}">
                    <a16:creationId xmlns:a16="http://schemas.microsoft.com/office/drawing/2014/main" id="{62831CB0-1C0B-4867-A85A-EF60FF207FFC}"/>
                  </a:ext>
                </a:extLst>
              </p:cNvPr>
              <p:cNvSpPr txBox="1">
                <a:spLocks noRot="1" noChangeAspect="1" noMove="1" noResize="1" noEditPoints="1" noAdjustHandles="1" noChangeArrowheads="1" noChangeShapeType="1" noTextEdit="1"/>
              </p:cNvSpPr>
              <p:nvPr/>
            </p:nvSpPr>
            <p:spPr>
              <a:xfrm>
                <a:off x="745637" y="1817965"/>
                <a:ext cx="3106171" cy="430887"/>
              </a:xfrm>
              <a:prstGeom prst="rect">
                <a:avLst/>
              </a:prstGeom>
              <a:blipFill>
                <a:blip r:embed="rId6"/>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E5F8037-51E5-4ED6-A2A6-6B3B2922F72A}"/>
                  </a:ext>
                </a:extLst>
              </p:cNvPr>
              <p:cNvSpPr txBox="1"/>
              <p:nvPr/>
            </p:nvSpPr>
            <p:spPr>
              <a:xfrm>
                <a:off x="3419872" y="1590841"/>
                <a:ext cx="3530872"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200" i="1" smtClean="0">
                          <a:solidFill>
                            <a:srgbClr val="000000"/>
                          </a:solidFill>
                          <a:latin typeface="Cambria Math" panose="02040503050406030204" pitchFamily="18" charset="0"/>
                          <a:ea typeface="+mn-ea"/>
                        </a:rPr>
                        <m:t>𝐸</m:t>
                      </m:r>
                      <m:r>
                        <a:rPr lang="zh-CN" altLang="en-US" sz="2200" i="1" smtClean="0">
                          <a:solidFill>
                            <a:srgbClr val="000000"/>
                          </a:solidFill>
                          <a:latin typeface="Cambria Math" panose="02040503050406030204" pitchFamily="18" charset="0"/>
                          <a:ea typeface="+mn-ea"/>
                        </a:rPr>
                        <m:t>(</m:t>
                      </m:r>
                      <m:r>
                        <a:rPr lang="zh-CN" altLang="en-US" sz="2200" i="1" smtClean="0">
                          <a:solidFill>
                            <a:srgbClr val="000000"/>
                          </a:solidFill>
                          <a:latin typeface="Cambria Math" panose="02040503050406030204" pitchFamily="18" charset="0"/>
                          <a:ea typeface="+mn-ea"/>
                        </a:rPr>
                        <m:t>𝑘</m:t>
                      </m:r>
                      <m:r>
                        <a:rPr lang="zh-CN" altLang="en-US" sz="2200" i="1" smtClean="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𝑐</m:t>
                          </m:r>
                        </m:sub>
                      </m:sSub>
                      <m:r>
                        <a:rPr lang="zh-CN" altLang="en-US" sz="2200" i="1" smtClean="0">
                          <a:solidFill>
                            <a:srgbClr val="000000"/>
                          </a:solidFill>
                          <a:latin typeface="Cambria Math" panose="02040503050406030204" pitchFamily="18" charset="0"/>
                          <a:ea typeface="+mn-ea"/>
                        </a:rPr>
                        <m:t>=</m:t>
                      </m:r>
                      <m:f>
                        <m:fPr>
                          <m:ctrlPr>
                            <a:rPr lang="en-US" altLang="zh-CN" sz="2200" b="0" i="1">
                              <a:solidFill>
                                <a:srgbClr val="000000"/>
                              </a:solidFill>
                              <a:latin typeface="Cambria Math" panose="02040503050406030204" pitchFamily="18" charset="0"/>
                            </a:rPr>
                          </m:ctrlPr>
                        </m:fPr>
                        <m:num>
                          <m:sSup>
                            <m:sSupPr>
                              <m:ctrlPr>
                                <a:rPr lang="zh-CN" altLang="en-US" sz="2200" b="0" i="1">
                                  <a:solidFill>
                                    <a:srgbClr val="000000"/>
                                  </a:solidFill>
                                  <a:latin typeface="Cambria Math" panose="02040503050406030204" pitchFamily="18" charset="0"/>
                                </a:rPr>
                              </m:ctrlPr>
                            </m:sSupPr>
                            <m:e>
                              <m:r>
                                <a:rPr lang="zh-CN" altLang="en-US" sz="2200" b="0" i="1">
                                  <a:solidFill>
                                    <a:srgbClr val="000000"/>
                                  </a:solidFill>
                                  <a:latin typeface="Cambria Math" panose="02040503050406030204" pitchFamily="18" charset="0"/>
                                </a:rPr>
                                <m:t>ℏ</m:t>
                              </m:r>
                            </m:e>
                            <m:sup>
                              <m:r>
                                <a:rPr lang="zh-CN" altLang="en-US" sz="2200" b="0" i="1">
                                  <a:solidFill>
                                    <a:srgbClr val="000000"/>
                                  </a:solidFill>
                                  <a:latin typeface="Cambria Math" panose="02040503050406030204" pitchFamily="18" charset="0"/>
                                </a:rPr>
                                <m:t>2</m:t>
                              </m:r>
                            </m:sup>
                          </m:sSup>
                        </m:num>
                        <m:den>
                          <m:r>
                            <a:rPr lang="en-US" altLang="zh-CN" sz="2200" b="0" i="1">
                              <a:solidFill>
                                <a:srgbClr val="000000"/>
                              </a:solidFill>
                              <a:latin typeface="Cambria Math" panose="02040503050406030204" pitchFamily="18" charset="0"/>
                            </a:rPr>
                            <m:t>2</m:t>
                          </m:r>
                        </m:den>
                      </m:f>
                      <m:f>
                        <m:fPr>
                          <m:ctrlPr>
                            <a:rPr lang="en-US" altLang="zh-CN" sz="2200" b="0" i="1" smtClean="0">
                              <a:solidFill>
                                <a:srgbClr val="000000"/>
                              </a:solidFill>
                              <a:latin typeface="Cambria Math" panose="02040503050406030204" pitchFamily="18" charset="0"/>
                            </a:rPr>
                          </m:ctrlPr>
                        </m:fPr>
                        <m:num>
                          <m:sSup>
                            <m:sSupPr>
                              <m:ctrlPr>
                                <a:rPr lang="en-US" altLang="zh-CN" sz="2200" b="0" i="1" smtClean="0">
                                  <a:solidFill>
                                    <a:srgbClr val="000000"/>
                                  </a:solidFill>
                                  <a:latin typeface="Cambria Math" panose="02040503050406030204" pitchFamily="18" charset="0"/>
                                </a:rPr>
                              </m:ctrlPr>
                            </m:sSupPr>
                            <m:e>
                              <m:d>
                                <m:dPr>
                                  <m:ctrlPr>
                                    <a:rPr lang="en-US" altLang="zh-CN" sz="2200" b="0" i="1" smtClean="0">
                                      <a:solidFill>
                                        <a:srgbClr val="000000"/>
                                      </a:solidFill>
                                      <a:latin typeface="Cambria Math" panose="02040503050406030204" pitchFamily="18" charset="0"/>
                                    </a:rPr>
                                  </m:ctrlPr>
                                </m:dPr>
                                <m:e>
                                  <m:r>
                                    <a:rPr lang="en-US" altLang="zh-CN" sz="2200" b="0" i="1" smtClean="0">
                                      <a:solidFill>
                                        <a:srgbClr val="000000"/>
                                      </a:solidFill>
                                      <a:latin typeface="Cambria Math" panose="02040503050406030204" pitchFamily="18" charset="0"/>
                                    </a:rPr>
                                    <m:t>𝑘</m:t>
                                  </m:r>
                                  <m:r>
                                    <a:rPr lang="en-US" altLang="zh-CN" sz="2200" b="0" i="1" smtClean="0">
                                      <a:solidFill>
                                        <a:srgbClr val="000000"/>
                                      </a:solidFill>
                                      <a:latin typeface="Cambria Math" panose="02040503050406030204" pitchFamily="18" charset="0"/>
                                      <a:ea typeface="Cambria Math" panose="02040503050406030204" pitchFamily="18" charset="0"/>
                                    </a:rPr>
                                    <m:t>−</m:t>
                                  </m:r>
                                  <m:sSub>
                                    <m:sSubPr>
                                      <m:ctrlPr>
                                        <a:rPr lang="en-US" altLang="zh-CN" sz="2200" b="0" i="1" smtClean="0">
                                          <a:solidFill>
                                            <a:srgbClr val="000000"/>
                                          </a:solidFill>
                                          <a:latin typeface="Cambria Math" panose="02040503050406030204" pitchFamily="18" charset="0"/>
                                          <a:ea typeface="Cambria Math" panose="02040503050406030204" pitchFamily="18" charset="0"/>
                                        </a:rPr>
                                      </m:ctrlPr>
                                    </m:sSubPr>
                                    <m:e>
                                      <m:r>
                                        <a:rPr lang="en-US" altLang="zh-CN" sz="2200" b="0" i="1" smtClean="0">
                                          <a:solidFill>
                                            <a:srgbClr val="000000"/>
                                          </a:solidFill>
                                          <a:latin typeface="Cambria Math" panose="02040503050406030204" pitchFamily="18" charset="0"/>
                                          <a:ea typeface="Cambria Math" panose="02040503050406030204" pitchFamily="18" charset="0"/>
                                        </a:rPr>
                                        <m:t>𝑘</m:t>
                                      </m:r>
                                    </m:e>
                                    <m:sub>
                                      <m:r>
                                        <a:rPr lang="en-US" altLang="zh-CN" sz="2200" b="0" i="1" smtClean="0">
                                          <a:solidFill>
                                            <a:srgbClr val="000000"/>
                                          </a:solidFill>
                                          <a:latin typeface="Cambria Math" panose="02040503050406030204" pitchFamily="18" charset="0"/>
                                          <a:ea typeface="Cambria Math" panose="02040503050406030204" pitchFamily="18" charset="0"/>
                                        </a:rPr>
                                        <m:t>0</m:t>
                                      </m:r>
                                    </m:sub>
                                  </m:sSub>
                                </m:e>
                              </m:d>
                            </m:e>
                            <m:sup>
                              <m:r>
                                <a:rPr lang="en-US" altLang="zh-CN" sz="2200" b="0" i="1" smtClean="0">
                                  <a:solidFill>
                                    <a:srgbClr val="000000"/>
                                  </a:solidFill>
                                  <a:latin typeface="Cambria Math" panose="02040503050406030204" pitchFamily="18" charset="0"/>
                                </a:rPr>
                                <m:t>2</m:t>
                              </m:r>
                            </m:sup>
                          </m:sSup>
                        </m:num>
                        <m:den>
                          <m:sSup>
                            <m:sSupPr>
                              <m:ctrlPr>
                                <a:rPr lang="en-US" altLang="zh-CN" sz="2200" b="0" i="1" smtClean="0">
                                  <a:solidFill>
                                    <a:srgbClr val="000000"/>
                                  </a:solidFill>
                                  <a:latin typeface="Cambria Math" panose="02040503050406030204" pitchFamily="18" charset="0"/>
                                </a:rPr>
                              </m:ctrlPr>
                            </m:sSupPr>
                            <m:e>
                              <m:r>
                                <a:rPr lang="en-US" altLang="zh-CN" sz="2200" b="0" i="1" smtClean="0">
                                  <a:solidFill>
                                    <a:srgbClr val="000000"/>
                                  </a:solidFill>
                                  <a:latin typeface="Cambria Math" panose="02040503050406030204" pitchFamily="18" charset="0"/>
                                </a:rPr>
                                <m:t>𝑚</m:t>
                              </m:r>
                            </m:e>
                            <m:sup>
                              <m:r>
                                <a:rPr lang="en-US" altLang="zh-CN" sz="2200" b="0" i="1" smtClean="0">
                                  <a:solidFill>
                                    <a:srgbClr val="000000"/>
                                  </a:solidFill>
                                  <a:latin typeface="Cambria Math" panose="02040503050406030204" pitchFamily="18" charset="0"/>
                                </a:rPr>
                                <m:t>∗</m:t>
                              </m:r>
                            </m:sup>
                          </m:sSup>
                        </m:den>
                      </m:f>
                    </m:oMath>
                  </m:oMathPara>
                </a14:m>
                <a:endParaRPr lang="zh-CN" altLang="en-US" sz="2200" dirty="0"/>
              </a:p>
            </p:txBody>
          </p:sp>
        </mc:Choice>
        <mc:Fallback xmlns="">
          <p:sp>
            <p:nvSpPr>
              <p:cNvPr id="18" name="文本框 17">
                <a:extLst>
                  <a:ext uri="{FF2B5EF4-FFF2-40B4-BE49-F238E27FC236}">
                    <a16:creationId xmlns:a16="http://schemas.microsoft.com/office/drawing/2014/main" id="{3E5F8037-51E5-4ED6-A2A6-6B3B2922F72A}"/>
                  </a:ext>
                </a:extLst>
              </p:cNvPr>
              <p:cNvSpPr txBox="1">
                <a:spLocks noRot="1" noChangeAspect="1" noMove="1" noResize="1" noEditPoints="1" noAdjustHandles="1" noChangeArrowheads="1" noChangeShapeType="1" noTextEdit="1"/>
              </p:cNvSpPr>
              <p:nvPr/>
            </p:nvSpPr>
            <p:spPr>
              <a:xfrm>
                <a:off x="3419872" y="1590841"/>
                <a:ext cx="3530872" cy="7837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614EF95-F0A6-4597-B186-20BD11293546}"/>
                  </a:ext>
                </a:extLst>
              </p:cNvPr>
              <p:cNvSpPr txBox="1"/>
              <p:nvPr/>
            </p:nvSpPr>
            <p:spPr>
              <a:xfrm>
                <a:off x="797767" y="548680"/>
                <a:ext cx="3178291" cy="673774"/>
              </a:xfrm>
              <a:prstGeom prst="rect">
                <a:avLst/>
              </a:prstGeom>
              <a:noFill/>
            </p:spPr>
            <p:txBody>
              <a:bodyPr wrap="square" rtlCol="0">
                <a:spAutoFit/>
              </a:bodyPr>
              <a:lstStyle/>
              <a:p>
                <a14:m>
                  <m:oMath xmlns:m="http://schemas.openxmlformats.org/officeDocument/2006/math">
                    <m:r>
                      <m:rPr>
                        <m:nor/>
                      </m:rPr>
                      <a:rPr lang="zh-CN" altLang="en-US" sz="2200" i="0" dirty="0" smtClean="0">
                        <a:latin typeface="Cambria Math" panose="02040503050406030204" pitchFamily="18" charset="0"/>
                        <a:ea typeface="+mn-ea"/>
                      </a:rPr>
                      <m:t>自由电子</m:t>
                    </m:r>
                  </m:oMath>
                </a14:m>
                <a:r>
                  <a:rPr lang="zh-CN" altLang="en-US" sz="2200" dirty="0">
                    <a:latin typeface="+mn-ea"/>
                    <a:ea typeface="+mn-ea"/>
                  </a:rPr>
                  <a:t>：</a:t>
                </a:r>
                <a14:m>
                  <m:oMath xmlns:m="http://schemas.openxmlformats.org/officeDocument/2006/math">
                    <m:r>
                      <a:rPr lang="zh-CN" altLang="en-US" sz="2200" b="0" i="1" smtClean="0">
                        <a:solidFill>
                          <a:srgbClr val="000000"/>
                        </a:solidFill>
                        <a:latin typeface="Cambria Math" panose="02040503050406030204" pitchFamily="18" charset="0"/>
                        <a:ea typeface="+mn-ea"/>
                      </a:rPr>
                      <m:t>𝐸</m:t>
                    </m:r>
                    <m:r>
                      <a:rPr lang="zh-CN" altLang="en-US" sz="2200" b="0" i="1" smtClean="0">
                        <a:solidFill>
                          <a:srgbClr val="000000"/>
                        </a:solidFill>
                        <a:latin typeface="Cambria Math" panose="02040503050406030204" pitchFamily="18" charset="0"/>
                        <a:ea typeface="+mn-ea"/>
                      </a:rPr>
                      <m:t>(</m:t>
                    </m:r>
                    <m:r>
                      <a:rPr lang="zh-CN" altLang="en-US" sz="2200" b="0" i="1" smtClean="0">
                        <a:solidFill>
                          <a:srgbClr val="000000"/>
                        </a:solidFill>
                        <a:latin typeface="Cambria Math" panose="02040503050406030204" pitchFamily="18" charset="0"/>
                        <a:ea typeface="+mn-ea"/>
                      </a:rPr>
                      <m:t>𝑘</m:t>
                    </m:r>
                    <m:r>
                      <a:rPr lang="zh-CN" altLang="en-US" sz="2200" b="0" i="1" smtClean="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p>
                          <m:sSupPr>
                            <m:ctrlPr>
                              <a:rPr lang="zh-CN" altLang="en-US" sz="2200" i="1">
                                <a:solidFill>
                                  <a:srgbClr val="000000"/>
                                </a:solidFill>
                                <a:latin typeface="Cambria Math" panose="02040503050406030204" pitchFamily="18" charset="0"/>
                                <a:ea typeface="+mn-ea"/>
                              </a:rPr>
                            </m:ctrlPr>
                          </m:sSupPr>
                          <m:e>
                            <m:r>
                              <a:rPr lang="zh-CN" altLang="en-US" sz="2200" b="1" i="1">
                                <a:solidFill>
                                  <a:srgbClr val="000000"/>
                                </a:solidFill>
                                <a:latin typeface="Cambria Math" panose="02040503050406030204" pitchFamily="18" charset="0"/>
                                <a:ea typeface="+mn-ea"/>
                              </a:rPr>
                              <m:t>ℏ</m:t>
                            </m:r>
                          </m:e>
                          <m:sup>
                            <m:r>
                              <a:rPr lang="zh-CN" altLang="en-US" sz="2200" b="1" i="1">
                                <a:solidFill>
                                  <a:srgbClr val="000000"/>
                                </a:solidFill>
                                <a:latin typeface="Cambria Math" panose="02040503050406030204" pitchFamily="18" charset="0"/>
                                <a:ea typeface="+mn-ea"/>
                              </a:rPr>
                              <m:t>𝟐</m:t>
                            </m:r>
                          </m:sup>
                        </m:sSup>
                        <m:sSup>
                          <m:sSupPr>
                            <m:ctrlPr>
                              <a:rPr lang="zh-CN" altLang="en-US" sz="2200" i="1">
                                <a:solidFill>
                                  <a:srgbClr val="000000"/>
                                </a:solidFill>
                                <a:latin typeface="Cambria Math" panose="02040503050406030204" pitchFamily="18" charset="0"/>
                                <a:ea typeface="+mn-ea"/>
                              </a:rPr>
                            </m:ctrlPr>
                          </m:sSupPr>
                          <m:e>
                            <m:r>
                              <a:rPr lang="zh-CN" altLang="en-US" sz="2200" b="0" i="1">
                                <a:solidFill>
                                  <a:srgbClr val="000000"/>
                                </a:solidFill>
                                <a:latin typeface="Cambria Math" panose="02040503050406030204" pitchFamily="18" charset="0"/>
                                <a:ea typeface="+mn-ea"/>
                              </a:rPr>
                              <m:t>𝑘</m:t>
                            </m:r>
                          </m:e>
                          <m:sup>
                            <m:r>
                              <a:rPr lang="zh-CN" altLang="en-US" sz="2200" b="1" i="1">
                                <a:solidFill>
                                  <a:srgbClr val="000000"/>
                                </a:solidFill>
                                <a:latin typeface="Cambria Math" panose="02040503050406030204" pitchFamily="18" charset="0"/>
                                <a:ea typeface="+mn-ea"/>
                              </a:rPr>
                              <m:t>𝟐</m:t>
                            </m:r>
                          </m:sup>
                        </m:sSup>
                      </m:num>
                      <m:den>
                        <m:r>
                          <a:rPr lang="zh-CN" altLang="en-US" sz="2200" b="1" i="1">
                            <a:solidFill>
                              <a:srgbClr val="000000"/>
                            </a:solidFill>
                            <a:latin typeface="Cambria Math" panose="02040503050406030204" pitchFamily="18" charset="0"/>
                            <a:ea typeface="+mn-ea"/>
                          </a:rPr>
                          <m:t>𝟐</m:t>
                        </m:r>
                        <m:sSub>
                          <m:sSubPr>
                            <m:ctrlPr>
                              <a:rPr lang="zh-CN" altLang="en-US" sz="220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𝑚</m:t>
                            </m:r>
                          </m:e>
                          <m:sub>
                            <m:r>
                              <a:rPr lang="zh-CN" altLang="en-US" sz="2200" b="1" i="1">
                                <a:solidFill>
                                  <a:srgbClr val="000000"/>
                                </a:solidFill>
                                <a:latin typeface="Cambria Math" panose="02040503050406030204" pitchFamily="18" charset="0"/>
                                <a:ea typeface="+mn-ea"/>
                              </a:rPr>
                              <m:t>𝟎</m:t>
                            </m:r>
                          </m:sub>
                        </m:sSub>
                      </m:den>
                    </m:f>
                  </m:oMath>
                </a14:m>
                <a:endParaRPr lang="zh-CN" altLang="en-US" sz="2200" dirty="0"/>
              </a:p>
            </p:txBody>
          </p:sp>
        </mc:Choice>
        <mc:Fallback xmlns="">
          <p:sp>
            <p:nvSpPr>
              <p:cNvPr id="5" name="文本框 4">
                <a:extLst>
                  <a:ext uri="{FF2B5EF4-FFF2-40B4-BE49-F238E27FC236}">
                    <a16:creationId xmlns:a16="http://schemas.microsoft.com/office/drawing/2014/main" id="{E614EF95-F0A6-4597-B186-20BD11293546}"/>
                  </a:ext>
                </a:extLst>
              </p:cNvPr>
              <p:cNvSpPr txBox="1">
                <a:spLocks noRot="1" noChangeAspect="1" noMove="1" noResize="1" noEditPoints="1" noAdjustHandles="1" noChangeArrowheads="1" noChangeShapeType="1" noTextEdit="1"/>
              </p:cNvSpPr>
              <p:nvPr/>
            </p:nvSpPr>
            <p:spPr>
              <a:xfrm>
                <a:off x="797767" y="548680"/>
                <a:ext cx="3178291" cy="6737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8CD8494-EE56-4E42-A634-048D1F86E288}"/>
                  </a:ext>
                </a:extLst>
              </p:cNvPr>
              <p:cNvSpPr txBox="1"/>
              <p:nvPr/>
            </p:nvSpPr>
            <p:spPr>
              <a:xfrm>
                <a:off x="3851920" y="554466"/>
                <a:ext cx="4248472" cy="632033"/>
              </a:xfrm>
              <a:prstGeom prst="rect">
                <a:avLst/>
              </a:prstGeom>
              <a:noFill/>
            </p:spPr>
            <p:txBody>
              <a:bodyPr wrap="square" rtlCol="0">
                <a:spAutoFit/>
              </a:bodyPr>
              <a:lstStyle/>
              <a:p>
                <a14:m>
                  <m:oMath xmlns:m="http://schemas.openxmlformats.org/officeDocument/2006/math">
                    <m:r>
                      <a:rPr lang="zh-CN" altLang="en-US" sz="2200" i="1" smtClean="0">
                        <a:latin typeface="Cambria Math" panose="02040503050406030204" pitchFamily="18" charset="0"/>
                        <a:ea typeface="+mn-ea"/>
                      </a:rPr>
                      <m:t>⟶</m:t>
                    </m:r>
                  </m:oMath>
                </a14:m>
                <a:r>
                  <a:rPr lang="zh-CN" altLang="en-US" sz="2200" dirty="0">
                    <a:latin typeface="+mn-ea"/>
                    <a:ea typeface="+mn-ea"/>
                  </a:rPr>
                  <a:t> 晶体中的电子：</a:t>
                </a:r>
                <a14:m>
                  <m:oMath xmlns:m="http://schemas.openxmlformats.org/officeDocument/2006/math">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𝑘</m:t>
                    </m:r>
                    <m:r>
                      <a:rPr lang="zh-CN" altLang="en-US" sz="2200" i="1">
                        <a:solidFill>
                          <a:srgbClr val="000000"/>
                        </a:solidFill>
                        <a:latin typeface="Cambria Math" panose="02040503050406030204" pitchFamily="18" charset="0"/>
                        <a:ea typeface="+mn-ea"/>
                      </a:rPr>
                      <m:t>)=</m:t>
                    </m:r>
                    <m:f>
                      <m:fPr>
                        <m:ctrlPr>
                          <a:rPr lang="en-US" altLang="zh-CN" sz="2200" i="1" smtClean="0">
                            <a:solidFill>
                              <a:srgbClr val="000000"/>
                            </a:solidFill>
                            <a:latin typeface="Cambria Math" panose="02040503050406030204" pitchFamily="18" charset="0"/>
                            <a:ea typeface="+mn-ea"/>
                          </a:rPr>
                        </m:ctrlPr>
                      </m:fPr>
                      <m:num>
                        <m:sSup>
                          <m:sSupPr>
                            <m:ctrlPr>
                              <a:rPr lang="en-US" altLang="zh-CN" sz="2200" i="1" smtClean="0">
                                <a:solidFill>
                                  <a:srgbClr val="000000"/>
                                </a:solidFill>
                                <a:latin typeface="Cambria Math" panose="02040503050406030204" pitchFamily="18" charset="0"/>
                                <a:ea typeface="+mn-ea"/>
                              </a:rPr>
                            </m:ctrlPr>
                          </m:sSupPr>
                          <m:e>
                            <m:r>
                              <a:rPr lang="en-US" altLang="zh-CN" sz="2200" i="1" smtClean="0">
                                <a:solidFill>
                                  <a:srgbClr val="000000"/>
                                </a:solidFill>
                                <a:latin typeface="Cambria Math" panose="02040503050406030204" pitchFamily="18" charset="0"/>
                                <a:ea typeface="Cambria Math" panose="02040503050406030204" pitchFamily="18" charset="0"/>
                              </a:rPr>
                              <m:t>ℏ</m:t>
                            </m:r>
                          </m:e>
                          <m:sup>
                            <m:r>
                              <a:rPr lang="en-US" altLang="zh-CN" sz="2200" b="1" i="1" smtClean="0">
                                <a:solidFill>
                                  <a:srgbClr val="000000"/>
                                </a:solidFill>
                                <a:latin typeface="Cambria Math" panose="02040503050406030204" pitchFamily="18" charset="0"/>
                                <a:ea typeface="+mn-ea"/>
                              </a:rPr>
                              <m:t>𝟐</m:t>
                            </m:r>
                          </m:sup>
                        </m:sSup>
                      </m:num>
                      <m:den>
                        <m:r>
                          <a:rPr lang="en-US" altLang="zh-CN" sz="2200" b="1" i="1" smtClean="0">
                            <a:solidFill>
                              <a:srgbClr val="000000"/>
                            </a:solidFill>
                            <a:latin typeface="Cambria Math" panose="02040503050406030204" pitchFamily="18" charset="0"/>
                            <a:ea typeface="+mn-ea"/>
                          </a:rPr>
                          <m:t>𝟐</m:t>
                        </m:r>
                      </m:den>
                    </m:f>
                    <m:f>
                      <m:fPr>
                        <m:ctrlPr>
                          <a:rPr lang="en-US" altLang="zh-CN" sz="2200" i="1" smtClean="0">
                            <a:solidFill>
                              <a:srgbClr val="000000"/>
                            </a:solidFill>
                            <a:latin typeface="Cambria Math" panose="02040503050406030204" pitchFamily="18" charset="0"/>
                            <a:ea typeface="+mn-ea"/>
                          </a:rPr>
                        </m:ctrlPr>
                      </m:fPr>
                      <m:num>
                        <m:sSup>
                          <m:sSupPr>
                            <m:ctrlPr>
                              <a:rPr lang="en-US" altLang="zh-CN" sz="2200" i="1" smtClean="0">
                                <a:solidFill>
                                  <a:srgbClr val="000000"/>
                                </a:solidFill>
                                <a:latin typeface="Cambria Math" panose="02040503050406030204" pitchFamily="18" charset="0"/>
                                <a:ea typeface="+mn-ea"/>
                              </a:rPr>
                            </m:ctrlPr>
                          </m:sSupPr>
                          <m:e>
                            <m:r>
                              <a:rPr lang="en-US" altLang="zh-CN" sz="2200" b="0" i="1" smtClean="0">
                                <a:solidFill>
                                  <a:srgbClr val="000000"/>
                                </a:solidFill>
                                <a:latin typeface="Cambria Math" panose="02040503050406030204" pitchFamily="18" charset="0"/>
                                <a:ea typeface="+mn-ea"/>
                              </a:rPr>
                              <m:t>𝑘</m:t>
                            </m:r>
                          </m:e>
                          <m:sup>
                            <m:r>
                              <a:rPr lang="en-US" altLang="zh-CN" sz="2200" b="1" i="1" smtClean="0">
                                <a:solidFill>
                                  <a:srgbClr val="000000"/>
                                </a:solidFill>
                                <a:latin typeface="Cambria Math" panose="02040503050406030204" pitchFamily="18" charset="0"/>
                                <a:ea typeface="+mn-ea"/>
                              </a:rPr>
                              <m:t>𝟐</m:t>
                            </m:r>
                          </m:sup>
                        </m:sSup>
                      </m:num>
                      <m:den>
                        <m:sSup>
                          <m:sSupPr>
                            <m:ctrlPr>
                              <a:rPr lang="en-US" altLang="zh-CN" sz="2200" i="1" smtClean="0">
                                <a:solidFill>
                                  <a:srgbClr val="000000"/>
                                </a:solidFill>
                                <a:latin typeface="Cambria Math" panose="02040503050406030204" pitchFamily="18" charset="0"/>
                                <a:ea typeface="+mn-ea"/>
                              </a:rPr>
                            </m:ctrlPr>
                          </m:sSupPr>
                          <m:e>
                            <m:r>
                              <a:rPr lang="en-US" altLang="zh-CN" sz="2200" b="0" i="1" smtClean="0">
                                <a:solidFill>
                                  <a:srgbClr val="000000"/>
                                </a:solidFill>
                                <a:latin typeface="Cambria Math" panose="02040503050406030204" pitchFamily="18" charset="0"/>
                                <a:ea typeface="+mn-ea"/>
                              </a:rPr>
                              <m:t>𝑚</m:t>
                            </m:r>
                          </m:e>
                          <m:sup>
                            <m:r>
                              <a:rPr lang="en-US" altLang="zh-CN" sz="2200" b="1" i="1" smtClean="0">
                                <a:solidFill>
                                  <a:srgbClr val="000000"/>
                                </a:solidFill>
                                <a:latin typeface="Cambria Math" panose="02040503050406030204" pitchFamily="18" charset="0"/>
                                <a:ea typeface="+mn-ea"/>
                              </a:rPr>
                              <m:t>∗</m:t>
                            </m:r>
                          </m:sup>
                        </m:sSup>
                      </m:den>
                    </m:f>
                  </m:oMath>
                </a14:m>
                <a:endParaRPr lang="zh-CN" altLang="en-US" sz="2200" dirty="0">
                  <a:latin typeface="+mn-ea"/>
                  <a:ea typeface="+mn-ea"/>
                </a:endParaRPr>
              </a:p>
            </p:txBody>
          </p:sp>
        </mc:Choice>
        <mc:Fallback xmlns="">
          <p:sp>
            <p:nvSpPr>
              <p:cNvPr id="8" name="文本框 7">
                <a:extLst>
                  <a:ext uri="{FF2B5EF4-FFF2-40B4-BE49-F238E27FC236}">
                    <a16:creationId xmlns:a16="http://schemas.microsoft.com/office/drawing/2014/main" id="{28CD8494-EE56-4E42-A634-048D1F86E288}"/>
                  </a:ext>
                </a:extLst>
              </p:cNvPr>
              <p:cNvSpPr txBox="1">
                <a:spLocks noRot="1" noChangeAspect="1" noMove="1" noResize="1" noEditPoints="1" noAdjustHandles="1" noChangeArrowheads="1" noChangeShapeType="1" noTextEdit="1"/>
              </p:cNvSpPr>
              <p:nvPr/>
            </p:nvSpPr>
            <p:spPr>
              <a:xfrm>
                <a:off x="3851920" y="554466"/>
                <a:ext cx="4248472" cy="632033"/>
              </a:xfrm>
              <a:prstGeom prst="rect">
                <a:avLst/>
              </a:prstGeom>
              <a:blipFill>
                <a:blip r:embed="rId9"/>
                <a:stretch>
                  <a:fillRect b="-192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4D122E11-5C7D-4DF3-9FBA-9876FD552DEA}"/>
              </a:ext>
            </a:extLst>
          </p:cNvPr>
          <p:cNvGrpSpPr/>
          <p:nvPr/>
        </p:nvGrpSpPr>
        <p:grpSpPr>
          <a:xfrm>
            <a:off x="528" y="3465183"/>
            <a:ext cx="1681213" cy="1960163"/>
            <a:chOff x="528" y="3465183"/>
            <a:chExt cx="1681213" cy="1960163"/>
          </a:xfrm>
        </p:grpSpPr>
        <p:sp>
          <p:nvSpPr>
            <p:cNvPr id="19" name="TextBox 18"/>
            <p:cNvSpPr txBox="1"/>
            <p:nvPr/>
          </p:nvSpPr>
          <p:spPr>
            <a:xfrm>
              <a:off x="528" y="4963383"/>
              <a:ext cx="1681213" cy="4619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latin typeface="宋体" panose="02010600030101010101" pitchFamily="2" charset="-122"/>
                </a:rPr>
                <a:t>(</a:t>
              </a:r>
              <a:r>
                <a:rPr lang="zh-CN" altLang="en-US" sz="2400" b="1" dirty="0">
                  <a:latin typeface="宋体" panose="02010600030101010101" pitchFamily="2" charset="-122"/>
                </a:rPr>
                <a:t>各向异性</a:t>
              </a:r>
              <a:r>
                <a:rPr lang="en-US" altLang="zh-CN" sz="2400" b="1" dirty="0">
                  <a:latin typeface="宋体" panose="02010600030101010101" pitchFamily="2" charset="-122"/>
                </a:rPr>
                <a:t>)</a:t>
              </a:r>
            </a:p>
          </p:txBody>
        </p:sp>
        <p:cxnSp>
          <p:nvCxnSpPr>
            <p:cNvPr id="21" name="Straight Arrow Connector 19">
              <a:extLst>
                <a:ext uri="{FF2B5EF4-FFF2-40B4-BE49-F238E27FC236}">
                  <a16:creationId xmlns:a16="http://schemas.microsoft.com/office/drawing/2014/main" id="{21E377D5-6D48-4417-A413-2F5F4B21656B}"/>
                </a:ext>
              </a:extLst>
            </p:cNvPr>
            <p:cNvCxnSpPr>
              <a:cxnSpLocks noChangeShapeType="1"/>
            </p:cNvCxnSpPr>
            <p:nvPr/>
          </p:nvCxnSpPr>
          <p:spPr bwMode="auto">
            <a:xfrm rot="5400000">
              <a:off x="100424" y="4238389"/>
              <a:ext cx="1548000" cy="1588"/>
            </a:xfrm>
            <a:prstGeom prst="straightConnector1">
              <a:avLst/>
            </a:prstGeom>
            <a:noFill/>
            <a:ln w="76200" algn="ctr">
              <a:solidFill>
                <a:srgbClr val="FFFF00"/>
              </a:solidFill>
              <a:round/>
              <a:headEnd/>
              <a:tailEnd type="arrow" w="med" len="med"/>
            </a:ln>
            <a:extLst>
              <a:ext uri="{909E8E84-426E-40DD-AFC4-6F175D3DCCD1}">
                <a14:hiddenFill xmlns:a14="http://schemas.microsoft.com/office/drawing/2010/main">
                  <a:noFill/>
                </a14:hiddenFill>
              </a:ext>
            </a:extLst>
          </p:spPr>
        </p:cxnSp>
      </p:grpSp>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50E0C4D3-C158-4B4A-9EF5-EB45346C0ACE}"/>
                  </a:ext>
                </a:extLst>
              </p14:cNvPr>
              <p14:cNvContentPartPr/>
              <p14:nvPr/>
            </p14:nvContentPartPr>
            <p14:xfrm>
              <a:off x="7772181" y="1125830"/>
              <a:ext cx="22680" cy="8640"/>
            </p14:xfrm>
          </p:contentPart>
        </mc:Choice>
        <mc:Fallback xmlns="">
          <p:pic>
            <p:nvPicPr>
              <p:cNvPr id="11" name="墨迹 10">
                <a:extLst>
                  <a:ext uri="{FF2B5EF4-FFF2-40B4-BE49-F238E27FC236}">
                    <a16:creationId xmlns:a16="http://schemas.microsoft.com/office/drawing/2014/main" id="{50E0C4D3-C158-4B4A-9EF5-EB45346C0ACE}"/>
                  </a:ext>
                </a:extLst>
              </p:cNvPr>
              <p:cNvPicPr/>
              <p:nvPr/>
            </p:nvPicPr>
            <p:blipFill>
              <a:blip r:embed="rId11"/>
              <a:stretch>
                <a:fillRect/>
              </a:stretch>
            </p:blipFill>
            <p:spPr>
              <a:xfrm>
                <a:off x="7763181" y="1116830"/>
                <a:ext cx="40320" cy="26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
                                        <p:tgtEl>
                                          <p:spTgt spid="15"/>
                                        </p:tgtEl>
                                      </p:cBhvr>
                                    </p:animEffect>
                                  </p:childTnLst>
                                </p:cTn>
                              </p:par>
                            </p:childTnLst>
                          </p:cTn>
                        </p:par>
                        <p:par>
                          <p:cTn id="43" fill="hold">
                            <p:stCondLst>
                              <p:cond delay="10"/>
                            </p:stCondLst>
                            <p:childTnLst>
                              <p:par>
                                <p:cTn id="44" presetID="2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8680"/>
                                        </p:tgtEl>
                                        <p:attrNameLst>
                                          <p:attrName>style.visibility</p:attrName>
                                        </p:attrNameLst>
                                      </p:cBhvr>
                                      <p:to>
                                        <p:strVal val="visible"/>
                                      </p:to>
                                    </p:set>
                                    <p:animEffect transition="in" filter="wipe(left)">
                                      <p:cBhvr>
                                        <p:cTn id="51"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28680" grpId="0"/>
      <p:bldP spid="2" grpId="0"/>
      <p:bldP spid="17" grpId="0"/>
      <p:bldP spid="3" grpId="0"/>
      <p:bldP spid="18" grpId="0"/>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pic>
        <p:nvPicPr>
          <p:cNvPr id="3" name="Picture 7"/>
          <p:cNvPicPr>
            <a:picLocks noChangeAspect="1"/>
          </p:cNvPicPr>
          <p:nvPr/>
        </p:nvPicPr>
        <p:blipFill>
          <a:blip r:embed="rId2"/>
          <a:stretch>
            <a:fillRect/>
          </a:stretch>
        </p:blipFill>
        <p:spPr>
          <a:xfrm>
            <a:off x="571500" y="428625"/>
            <a:ext cx="2143125" cy="3167063"/>
          </a:xfrm>
          <a:prstGeom prst="rect">
            <a:avLst/>
          </a:prstGeom>
          <a:noFill/>
          <a:ln w="9525">
            <a:noFill/>
          </a:ln>
        </p:spPr>
      </p:pic>
      <p:pic>
        <p:nvPicPr>
          <p:cNvPr id="4" name="Picture 2" descr="I:\本科2011\电子工程物理课件\插图\D13.tif"/>
          <p:cNvPicPr>
            <a:picLocks noChangeAspect="1"/>
          </p:cNvPicPr>
          <p:nvPr/>
        </p:nvPicPr>
        <p:blipFill>
          <a:blip r:embed="rId3"/>
          <a:stretch>
            <a:fillRect/>
          </a:stretch>
        </p:blipFill>
        <p:spPr>
          <a:xfrm>
            <a:off x="500063" y="3643313"/>
            <a:ext cx="2286000" cy="2449512"/>
          </a:xfrm>
          <a:prstGeom prst="rect">
            <a:avLst/>
          </a:prstGeom>
          <a:noFill/>
          <a:ln w="9525">
            <a:noFill/>
          </a:ln>
        </p:spPr>
      </p:pic>
      <p:sp>
        <p:nvSpPr>
          <p:cNvPr id="35845" name="TextBox 8"/>
          <p:cNvSpPr txBox="1"/>
          <p:nvPr/>
        </p:nvSpPr>
        <p:spPr>
          <a:xfrm>
            <a:off x="0" y="371475"/>
            <a:ext cx="1000125" cy="5857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None/>
            </a:pPr>
            <a:r>
              <a:rPr lang="en-US" altLang="zh-CN" sz="3200" b="1" dirty="0">
                <a:solidFill>
                  <a:srgbClr val="FF0000"/>
                </a:solidFill>
                <a:latin typeface="Times New Roman" panose="02020603050405020304" pitchFamily="18" charset="0"/>
                <a:cs typeface="Times New Roman" panose="02020603050405020304" pitchFamily="18" charset="0"/>
              </a:rPr>
              <a:t>Si:</a:t>
            </a:r>
            <a:endParaRPr lang="zh-CN" altLang="en-US" sz="3200" b="1" dirty="0">
              <a:solidFill>
                <a:srgbClr val="FF0000"/>
              </a:solidFill>
              <a:latin typeface="Times New Roman" panose="02020603050405020304" pitchFamily="18" charset="0"/>
              <a:ea typeface="Times New Roman" panose="02020603050405020304" pitchFamily="18" charset="0"/>
            </a:endParaRPr>
          </a:p>
        </p:txBody>
      </p:sp>
      <p:sp>
        <p:nvSpPr>
          <p:cNvPr id="10" name="TextBox 9"/>
          <p:cNvSpPr txBox="1">
            <a:spLocks noChangeArrowheads="1"/>
          </p:cNvSpPr>
          <p:nvPr/>
        </p:nvSpPr>
        <p:spPr bwMode="auto">
          <a:xfrm>
            <a:off x="2857500" y="476250"/>
            <a:ext cx="4572000" cy="523875"/>
          </a:xfrm>
          <a:prstGeom prst="rect">
            <a:avLst/>
          </a:prstGeom>
          <a:noFill/>
          <a:ln>
            <a:noFill/>
          </a:ln>
        </p:spPr>
        <p:txBody>
          <a:bodyPr>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导带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(Conduction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a:spLocks noChangeArrowheads="1"/>
          </p:cNvSpPr>
          <p:nvPr/>
        </p:nvSpPr>
        <p:spPr bwMode="auto">
          <a:xfrm>
            <a:off x="2857500" y="2943225"/>
            <a:ext cx="3946748" cy="523875"/>
          </a:xfrm>
          <a:prstGeom prst="rect">
            <a:avLst/>
          </a:prstGeom>
          <a:noFill/>
          <a:ln>
            <a:noFill/>
          </a:ln>
        </p:spPr>
        <p:txBody>
          <a:bodyPr wrap="square">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价带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(Valence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p:cNvSpPr txBox="1"/>
          <p:nvPr/>
        </p:nvSpPr>
        <p:spPr>
          <a:xfrm>
            <a:off x="3214688" y="1071563"/>
            <a:ext cx="5857875" cy="4302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Minimum</a:t>
            </a:r>
            <a:r>
              <a:rPr lang="zh-CN" altLang="en-US" sz="2200" b="1" dirty="0">
                <a:latin typeface="Times New Roman" panose="02020603050405020304" pitchFamily="18" charset="0"/>
                <a:cs typeface="Times New Roman" panose="02020603050405020304" pitchFamily="18" charset="0"/>
              </a:rPr>
              <a:t>不在原点，在</a:t>
            </a:r>
            <a:r>
              <a:rPr lang="en-US" altLang="zh-CN" sz="2200" b="1" dirty="0">
                <a:latin typeface="Times New Roman" panose="02020603050405020304" pitchFamily="18" charset="0"/>
                <a:cs typeface="Times New Roman" panose="02020603050405020304" pitchFamily="18" charset="0"/>
              </a:rPr>
              <a:t>[100]</a:t>
            </a:r>
            <a:r>
              <a:rPr lang="zh-CN" altLang="en-US" sz="2200" b="1" dirty="0">
                <a:latin typeface="Times New Roman" panose="02020603050405020304" pitchFamily="18" charset="0"/>
                <a:cs typeface="Times New Roman" panose="02020603050405020304" pitchFamily="18" charset="0"/>
              </a:rPr>
              <a:t>方向</a:t>
            </a:r>
            <a:r>
              <a:rPr lang="en-US" altLang="zh-CN" sz="2200" b="1" dirty="0">
                <a:latin typeface="Times New Roman" panose="02020603050405020304" pitchFamily="18" charset="0"/>
                <a:cs typeface="Times New Roman" panose="02020603050405020304" pitchFamily="18" charset="0"/>
              </a:rPr>
              <a:t>0.85</a:t>
            </a:r>
            <a:r>
              <a:rPr lang="zh-CN" altLang="en-US" sz="2200" b="1" dirty="0">
                <a:latin typeface="Times New Roman" panose="02020603050405020304" pitchFamily="18" charset="0"/>
                <a:cs typeface="Times New Roman" panose="02020603050405020304" pitchFamily="18" charset="0"/>
              </a:rPr>
              <a:t>倍处</a:t>
            </a:r>
            <a:endParaRPr lang="en-US" altLang="zh-CN" sz="2200" b="1" dirty="0">
              <a:latin typeface="Times New Roman" panose="02020603050405020304" pitchFamily="18" charset="0"/>
              <a:ea typeface="Times New Roman" panose="02020603050405020304" pitchFamily="18" charset="0"/>
            </a:endParaRPr>
          </a:p>
        </p:txBody>
      </p:sp>
      <p:sp>
        <p:nvSpPr>
          <p:cNvPr id="13" name="TextBox 12"/>
          <p:cNvSpPr txBox="1"/>
          <p:nvPr/>
        </p:nvSpPr>
        <p:spPr>
          <a:xfrm>
            <a:off x="3214688" y="1700213"/>
            <a:ext cx="3786187"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zh-CN" altLang="en-US" sz="2200" b="1" dirty="0">
                <a:latin typeface="Times New Roman" panose="02020603050405020304" pitchFamily="18" charset="0"/>
                <a:cs typeface="Times New Roman" panose="02020603050405020304" pitchFamily="18" charset="0"/>
              </a:rPr>
              <a:t>有</a:t>
            </a:r>
            <a:r>
              <a:rPr lang="en-US" altLang="zh-CN" sz="2200" b="1" dirty="0">
                <a:latin typeface="Times New Roman" panose="02020603050405020304" pitchFamily="18" charset="0"/>
                <a:cs typeface="Times New Roman" panose="02020603050405020304" pitchFamily="18" charset="0"/>
              </a:rPr>
              <a:t>6</a:t>
            </a:r>
            <a:r>
              <a:rPr lang="zh-CN" altLang="en-US" sz="2200" b="1" dirty="0">
                <a:latin typeface="Times New Roman" panose="02020603050405020304" pitchFamily="18" charset="0"/>
                <a:cs typeface="Times New Roman" panose="02020603050405020304" pitchFamily="18" charset="0"/>
              </a:rPr>
              <a:t>个</a:t>
            </a:r>
            <a:r>
              <a:rPr lang="en-US" altLang="zh-CN" sz="2200" b="1" dirty="0">
                <a:latin typeface="Times New Roman" panose="02020603050405020304" pitchFamily="18" charset="0"/>
                <a:cs typeface="Times New Roman" panose="02020603050405020304" pitchFamily="18" charset="0"/>
              </a:rPr>
              <a:t>minimum</a:t>
            </a:r>
            <a:endParaRPr lang="en-US" altLang="zh-CN" sz="22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a:off x="3214688" y="2312988"/>
                <a:ext cx="5857875" cy="43178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i="1" dirty="0">
                    <a:latin typeface="Times New Roman" panose="02020603050405020304" pitchFamily="18" charset="0"/>
                    <a:cs typeface="Times New Roman" panose="02020603050405020304" pitchFamily="18" charset="0"/>
                  </a:rPr>
                  <a:t>m</a:t>
                </a:r>
                <a:r>
                  <a:rPr lang="en-US" altLang="zh-CN" sz="2200" b="1" baseline="30000" dirty="0">
                    <a:latin typeface="Times New Roman" panose="02020603050405020304" pitchFamily="18" charset="0"/>
                    <a:cs typeface="Times New Roman" panose="02020603050405020304" pitchFamily="18" charset="0"/>
                  </a:rPr>
                  <a:t>*</a:t>
                </a:r>
                <a:r>
                  <a:rPr lang="zh-CN" altLang="en-US" sz="2200" b="1" dirty="0">
                    <a:latin typeface="Times New Roman" panose="02020603050405020304" pitchFamily="18" charset="0"/>
                    <a:cs typeface="Times New Roman" panose="02020603050405020304" pitchFamily="18" charset="0"/>
                  </a:rPr>
                  <a:t>各向异性</a:t>
                </a:r>
                <a:r>
                  <a:rPr lang="zh-CN" altLang="en-US" sz="22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b="1" dirty="0">
                    <a:latin typeface="Times New Roman" panose="02020603050405020304" pitchFamily="18" charset="0"/>
                    <a:cs typeface="Times New Roman" panose="02020603050405020304" pitchFamily="18" charset="0"/>
                    <a:sym typeface="Symbol" panose="05050102010706020507" pitchFamily="18" charset="2"/>
                  </a:rPr>
                  <a:t>6</a:t>
                </a:r>
                <a:r>
                  <a:rPr lang="zh-CN" altLang="en-US" sz="2200" b="1" dirty="0">
                    <a:latin typeface="Times New Roman" panose="02020603050405020304" pitchFamily="18" charset="0"/>
                    <a:cs typeface="Times New Roman" panose="02020603050405020304" pitchFamily="18" charset="0"/>
                    <a:sym typeface="Symbol" panose="05050102010706020507" pitchFamily="18" charset="2"/>
                  </a:rPr>
                  <a:t>个旋转椭球等能面</a:t>
                </a:r>
                <a14:m>
                  <m:oMath xmlns:m="http://schemas.openxmlformats.org/officeDocument/2006/math">
                    <m:d>
                      <m:dPr>
                        <m:ctrlPr>
                          <a:rPr lang="en-US" altLang="zh-CN" sz="2200" b="1" i="1" smtClean="0">
                            <a:latin typeface="Cambria Math" panose="02040503050406030204" pitchFamily="18" charset="0"/>
                            <a:cs typeface="Times New Roman" panose="02020603050405020304" pitchFamily="18" charset="0"/>
                            <a:sym typeface="Symbol" panose="05050102010706020507" pitchFamily="18" charset="2"/>
                          </a:rPr>
                        </m:ctrlPr>
                      </m:dPr>
                      <m:e>
                        <m:sSubSup>
                          <m:sSubSupPr>
                            <m:ctrlPr>
                              <a:rPr lang="en-US" altLang="zh-CN" sz="2200" i="1" smtClean="0">
                                <a:latin typeface="Cambria Math" panose="02040503050406030204" pitchFamily="18" charset="0"/>
                                <a:cs typeface="Times New Roman" panose="02020603050405020304" pitchFamily="18" charset="0"/>
                                <a:sym typeface="Symbol" panose="05050102010706020507" pitchFamily="18" charset="2"/>
                              </a:rPr>
                            </m:ctrlPr>
                          </m:sSubSupPr>
                          <m:e>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𝑚</m:t>
                            </m:r>
                          </m:e>
                          <m:sub>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𝑙</m:t>
                            </m:r>
                          </m:sub>
                          <m:sup>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m:t>
                            </m:r>
                          </m:sup>
                        </m:sSubSup>
                        <m:r>
                          <a:rPr lang="zh-CN" altLang="en-US" sz="2200" b="1" i="1">
                            <a:latin typeface="Cambria Math" panose="02040503050406030204" pitchFamily="18" charset="0"/>
                            <a:cs typeface="Times New Roman" panose="02020603050405020304" pitchFamily="18" charset="0"/>
                            <a:sym typeface="Symbol" panose="05050102010706020507" pitchFamily="18" charset="2"/>
                          </a:rPr>
                          <m:t>和</m:t>
                        </m:r>
                        <m:sSubSup>
                          <m:sSubSupPr>
                            <m:ctrlPr>
                              <a:rPr lang="en-US" altLang="zh-CN" sz="2200" i="1" smtClean="0">
                                <a:latin typeface="Cambria Math" panose="02040503050406030204" pitchFamily="18" charset="0"/>
                                <a:cs typeface="Times New Roman" panose="02020603050405020304" pitchFamily="18" charset="0"/>
                                <a:sym typeface="Symbol" panose="05050102010706020507" pitchFamily="18" charset="2"/>
                              </a:rPr>
                            </m:ctrlPr>
                          </m:sSubSupPr>
                          <m:e>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𝑚</m:t>
                            </m:r>
                          </m:e>
                          <m:sub>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𝑡</m:t>
                            </m:r>
                          </m:sub>
                          <m:sup>
                            <m:r>
                              <a:rPr lang="en-US" altLang="zh-CN" sz="2200" b="0" i="1" smtClean="0">
                                <a:latin typeface="Cambria Math" panose="02040503050406030204" pitchFamily="18" charset="0"/>
                                <a:cs typeface="Times New Roman" panose="02020603050405020304" pitchFamily="18" charset="0"/>
                                <a:sym typeface="Symbol" panose="05050102010706020507" pitchFamily="18" charset="2"/>
                              </a:rPr>
                              <m:t>∗</m:t>
                            </m:r>
                          </m:sup>
                        </m:sSubSup>
                      </m:e>
                    </m:d>
                  </m:oMath>
                </a14:m>
                <a:endParaRPr lang="en-US" altLang="zh-CN" sz="2200" b="1" dirty="0">
                  <a:latin typeface="Times New Roman" panose="02020603050405020304" pitchFamily="18" charset="0"/>
                  <a:ea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214688" y="2312988"/>
                <a:ext cx="5857875" cy="431785"/>
              </a:xfrm>
              <a:prstGeom prst="rect">
                <a:avLst/>
              </a:prstGeom>
              <a:blipFill>
                <a:blip r:embed="rId4"/>
                <a:stretch>
                  <a:fillRect l="-1145" t="-12676" b="-29577"/>
                </a:stretch>
              </a:blipFill>
              <a:ln w="9525">
                <a:noFill/>
              </a:ln>
            </p:spPr>
            <p:txBody>
              <a:bodyPr/>
              <a:lstStyle/>
              <a:p>
                <a:r>
                  <a:rPr lang="zh-CN" altLang="en-US">
                    <a:noFill/>
                  </a:rPr>
                  <a:t> </a:t>
                </a:r>
              </a:p>
            </p:txBody>
          </p:sp>
        </mc:Fallback>
      </mc:AlternateContent>
      <p:sp>
        <p:nvSpPr>
          <p:cNvPr id="16" name="TextBox 15"/>
          <p:cNvSpPr txBox="1"/>
          <p:nvPr/>
        </p:nvSpPr>
        <p:spPr>
          <a:xfrm>
            <a:off x="3214689" y="3608388"/>
            <a:ext cx="4741688" cy="4302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在原点，等能面为球面</a:t>
            </a:r>
            <a:endParaRPr lang="en-US" altLang="zh-CN" sz="2200" b="1" dirty="0">
              <a:latin typeface="Times New Roman" panose="02020603050405020304" pitchFamily="18" charset="0"/>
              <a:ea typeface="Times New Roman" panose="02020603050405020304" pitchFamily="18" charset="0"/>
            </a:endParaRPr>
          </a:p>
        </p:txBody>
      </p:sp>
      <p:sp>
        <p:nvSpPr>
          <p:cNvPr id="17" name="TextBox 16"/>
          <p:cNvSpPr txBox="1"/>
          <p:nvPr/>
        </p:nvSpPr>
        <p:spPr>
          <a:xfrm>
            <a:off x="3214688" y="4196591"/>
            <a:ext cx="2725464" cy="43088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三度简并</a:t>
            </a:r>
            <a:endParaRPr lang="en-US" altLang="zh-CN" sz="2200" b="1" dirty="0">
              <a:latin typeface="Times New Roman" panose="02020603050405020304" pitchFamily="18" charset="0"/>
              <a:ea typeface="Times New Roman" panose="02020603050405020304" pitchFamily="18" charset="0"/>
            </a:endParaRPr>
          </a:p>
        </p:txBody>
      </p:sp>
      <p:sp>
        <p:nvSpPr>
          <p:cNvPr id="26" name="TextBox 25"/>
          <p:cNvSpPr txBox="1"/>
          <p:nvPr/>
        </p:nvSpPr>
        <p:spPr>
          <a:xfrm>
            <a:off x="1143000" y="2725738"/>
            <a:ext cx="785813"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轻</a:t>
            </a:r>
            <a:endParaRPr lang="en-US" altLang="zh-CN" sz="2800" b="1" dirty="0">
              <a:solidFill>
                <a:srgbClr val="FF0000"/>
              </a:solidFill>
              <a:latin typeface="宋体" panose="02010600030101010101" pitchFamily="2" charset="-122"/>
            </a:endParaRPr>
          </a:p>
        </p:txBody>
      </p:sp>
      <p:sp>
        <p:nvSpPr>
          <p:cNvPr id="27" name="TextBox 26"/>
          <p:cNvSpPr txBox="1"/>
          <p:nvPr/>
        </p:nvSpPr>
        <p:spPr>
          <a:xfrm>
            <a:off x="785813" y="2500313"/>
            <a:ext cx="7858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重</a:t>
            </a:r>
            <a:endParaRPr lang="en-US" altLang="zh-CN" sz="2800" b="1" dirty="0">
              <a:solidFill>
                <a:srgbClr val="FF0000"/>
              </a:solidFill>
              <a:latin typeface="宋体" panose="02010600030101010101" pitchFamily="2" charset="-122"/>
            </a:endParaRPr>
          </a:p>
        </p:txBody>
      </p:sp>
      <p:sp>
        <p:nvSpPr>
          <p:cNvPr id="28" name="TextBox 27"/>
          <p:cNvSpPr txBox="1"/>
          <p:nvPr/>
        </p:nvSpPr>
        <p:spPr>
          <a:xfrm>
            <a:off x="2786063" y="5443538"/>
            <a:ext cx="5458345" cy="523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v"/>
            </a:pPr>
            <a:r>
              <a:rPr lang="zh-CN" altLang="en-US" b="1" dirty="0">
                <a:latin typeface="Times New Roman" panose="02020603050405020304" pitchFamily="18" charset="0"/>
                <a:cs typeface="Times New Roman" panose="02020603050405020304" pitchFamily="18" charset="0"/>
              </a:rPr>
              <a:t>间接带隙</a:t>
            </a:r>
            <a:r>
              <a:rPr lang="en-US" altLang="zh-CN" b="1" dirty="0">
                <a:latin typeface="Times New Roman" panose="02020603050405020304" pitchFamily="18" charset="0"/>
                <a:cs typeface="Times New Roman" panose="02020603050405020304" pitchFamily="18" charset="0"/>
              </a:rPr>
              <a:t>(indirect-gap)</a:t>
            </a:r>
            <a:r>
              <a:rPr lang="zh-CN" altLang="en-US" b="1" dirty="0">
                <a:latin typeface="Times New Roman" panose="02020603050405020304" pitchFamily="18" charset="0"/>
                <a:cs typeface="Times New Roman" panose="02020603050405020304" pitchFamily="18" charset="0"/>
              </a:rPr>
              <a:t>半导体</a:t>
            </a:r>
            <a:endParaRPr lang="zh-CN" altLang="en-US" b="1" dirty="0">
              <a:latin typeface="Times New Roman" panose="02020603050405020304" pitchFamily="18" charset="0"/>
              <a:ea typeface="Times New Roman" panose="02020603050405020304" pitchFamily="18" charset="0"/>
            </a:endParaRPr>
          </a:p>
        </p:txBody>
      </p:sp>
      <p:sp>
        <p:nvSpPr>
          <p:cNvPr id="30" name="TextBox 29"/>
          <p:cNvSpPr txBox="1"/>
          <p:nvPr/>
        </p:nvSpPr>
        <p:spPr>
          <a:xfrm>
            <a:off x="357188" y="6243638"/>
            <a:ext cx="8501062"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0"/>
              </a:spcBef>
              <a:buNone/>
            </a:pPr>
            <a:r>
              <a:rPr lang="zh-CN" altLang="en-US" sz="2000" b="1" dirty="0">
                <a:latin typeface="Times New Roman" panose="02020603050405020304" pitchFamily="18" charset="0"/>
                <a:cs typeface="Times New Roman" panose="02020603050405020304" pitchFamily="18" charset="0"/>
              </a:rPr>
              <a:t>间接带隙半导体</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在第</a:t>
            </a:r>
            <a:r>
              <a:rPr lang="en-US" altLang="zh-CN" sz="2000" b="1" dirty="0">
                <a:latin typeface="Times New Roman" panose="02020603050405020304" pitchFamily="18" charset="0"/>
                <a:cs typeface="Times New Roman" panose="02020603050405020304" pitchFamily="18" charset="0"/>
              </a:rPr>
              <a:t>1BZ</a:t>
            </a:r>
            <a:r>
              <a:rPr lang="zh-CN" altLang="en-US" sz="2000" b="1" dirty="0">
                <a:latin typeface="Times New Roman" panose="02020603050405020304" pitchFamily="18" charset="0"/>
                <a:cs typeface="Times New Roman" panose="02020603050405020304" pitchFamily="18" charset="0"/>
              </a:rPr>
              <a:t>中</a:t>
            </a:r>
            <a:r>
              <a:rPr lang="zh-CN" altLang="en-US" sz="2000" b="1" dirty="0">
                <a:solidFill>
                  <a:srgbClr val="FF0000"/>
                </a:solidFill>
                <a:latin typeface="Times New Roman" panose="02020603050405020304" pitchFamily="18" charset="0"/>
                <a:cs typeface="Times New Roman" panose="02020603050405020304" pitchFamily="18" charset="0"/>
              </a:rPr>
              <a:t>导带最小值</a:t>
            </a:r>
            <a:r>
              <a:rPr lang="zh-CN" altLang="en-US" sz="2000" b="1" dirty="0">
                <a:latin typeface="Times New Roman" panose="02020603050405020304" pitchFamily="18" charset="0"/>
                <a:cs typeface="Times New Roman" panose="02020603050405020304" pitchFamily="18" charset="0"/>
              </a:rPr>
              <a:t>和</a:t>
            </a:r>
            <a:r>
              <a:rPr lang="zh-CN" altLang="en-US" sz="2000" b="1" dirty="0">
                <a:solidFill>
                  <a:srgbClr val="FF0000"/>
                </a:solidFill>
                <a:latin typeface="Times New Roman" panose="02020603050405020304" pitchFamily="18" charset="0"/>
                <a:cs typeface="Times New Roman" panose="02020603050405020304" pitchFamily="18" charset="0"/>
              </a:rPr>
              <a:t>价带最大值</a:t>
            </a:r>
            <a:r>
              <a:rPr lang="zh-CN" altLang="en-US" sz="2000" b="1" dirty="0">
                <a:latin typeface="Times New Roman" panose="02020603050405020304" pitchFamily="18" charset="0"/>
                <a:cs typeface="Times New Roman" panose="02020603050405020304" pitchFamily="18" charset="0"/>
              </a:rPr>
              <a:t>位于</a:t>
            </a:r>
            <a:r>
              <a:rPr lang="zh-CN" altLang="en-US" sz="2000" b="1" dirty="0">
                <a:solidFill>
                  <a:srgbClr val="FF0000"/>
                </a:solidFill>
                <a:latin typeface="Times New Roman" panose="02020603050405020304" pitchFamily="18" charset="0"/>
                <a:cs typeface="Times New Roman" panose="02020603050405020304" pitchFamily="18" charset="0"/>
              </a:rPr>
              <a:t>不同</a:t>
            </a:r>
            <a:r>
              <a:rPr lang="en-US" altLang="zh-CN" sz="2000" b="1" i="1" dirty="0">
                <a:solidFill>
                  <a:srgbClr val="FF0000"/>
                </a:solidFill>
                <a:latin typeface="Times New Roman" panose="02020603050405020304" pitchFamily="18" charset="0"/>
                <a:cs typeface="Times New Roman" panose="02020603050405020304" pitchFamily="18" charset="0"/>
              </a:rPr>
              <a:t>k</a:t>
            </a:r>
            <a:r>
              <a:rPr lang="zh-CN" altLang="en-US" sz="2000" b="1" dirty="0">
                <a:solidFill>
                  <a:srgbClr val="FF0000"/>
                </a:solidFill>
                <a:latin typeface="Times New Roman" panose="02020603050405020304" pitchFamily="18" charset="0"/>
                <a:cs typeface="Times New Roman" panose="02020603050405020304" pitchFamily="18" charset="0"/>
              </a:rPr>
              <a:t>点</a:t>
            </a:r>
            <a:r>
              <a:rPr lang="zh-CN" altLang="en-US" sz="2000" b="1" dirty="0">
                <a:latin typeface="Times New Roman" panose="02020603050405020304" pitchFamily="18" charset="0"/>
                <a:cs typeface="Times New Roman" panose="02020603050405020304" pitchFamily="18" charset="0"/>
              </a:rPr>
              <a:t>处</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TextBox 20">
                <a:extLst>
                  <a:ext uri="{FF2B5EF4-FFF2-40B4-BE49-F238E27FC236}">
                    <a16:creationId xmlns:a16="http://schemas.microsoft.com/office/drawing/2014/main" id="{8475A583-C273-4CF5-BE12-9B97F5833B03}"/>
                  </a:ext>
                </a:extLst>
              </p:cNvPr>
              <p:cNvSpPr txBox="1"/>
              <p:nvPr/>
            </p:nvSpPr>
            <p:spPr>
              <a:xfrm>
                <a:off x="3214688" y="4797152"/>
                <a:ext cx="4597672" cy="53117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zh-CN" altLang="en-US" sz="2200" b="1" dirty="0">
                    <a:latin typeface="Times New Roman" panose="02020603050405020304" pitchFamily="18" charset="0"/>
                    <a:cs typeface="Times New Roman" panose="02020603050405020304" pitchFamily="18" charset="0"/>
                  </a:rPr>
                  <a:t>轻空穴带</a:t>
                </a:r>
                <a14:m>
                  <m:oMath xmlns:m="http://schemas.openxmlformats.org/officeDocument/2006/math">
                    <m:sSub>
                      <m:sSubPr>
                        <m:ctrlPr>
                          <a:rPr lang="en-US" altLang="zh-CN" sz="2200" i="1" smtClean="0">
                            <a:latin typeface="Cambria Math" panose="02040503050406030204" pitchFamily="18" charset="0"/>
                            <a:cs typeface="Times New Roman" panose="02020603050405020304" pitchFamily="18" charset="0"/>
                          </a:rPr>
                        </m:ctrlPr>
                      </m:sSubPr>
                      <m:e>
                        <m:d>
                          <m:dPr>
                            <m:ctrlPr>
                              <a:rPr lang="en-US" altLang="zh-CN" sz="2200" i="1" smtClean="0">
                                <a:latin typeface="Cambria Math" panose="02040503050406030204" pitchFamily="18" charset="0"/>
                                <a:cs typeface="Times New Roman" panose="02020603050405020304" pitchFamily="18" charset="0"/>
                              </a:rPr>
                            </m:ctrlPr>
                          </m:dPr>
                          <m:e>
                            <m:sSub>
                              <m:sSubPr>
                                <m:ctrlPr>
                                  <a:rPr lang="en-US" altLang="zh-CN" sz="220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𝑚</m:t>
                                </m:r>
                              </m:e>
                              <m:sub>
                                <m:r>
                                  <a:rPr lang="en-US" altLang="zh-CN" sz="2200" b="0" i="1" smtClean="0">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𝑙</m:t>
                        </m:r>
                      </m:sub>
                    </m:sSub>
                  </m:oMath>
                </a14:m>
                <a:r>
                  <a:rPr lang="zh-CN" altLang="en-US" sz="2200" b="1" dirty="0">
                    <a:latin typeface="Times New Roman" panose="02020603050405020304" pitchFamily="18" charset="0"/>
                    <a:cs typeface="Times New Roman" panose="02020603050405020304" pitchFamily="18" charset="0"/>
                  </a:rPr>
                  <a:t>和重空穴带</a:t>
                </a:r>
                <a14:m>
                  <m:oMath xmlns:m="http://schemas.openxmlformats.org/officeDocument/2006/math">
                    <m:sSub>
                      <m:sSubPr>
                        <m:ctrlPr>
                          <a:rPr lang="en-US" altLang="zh-CN" sz="2200" i="1">
                            <a:latin typeface="Cambria Math" panose="02040503050406030204" pitchFamily="18" charset="0"/>
                            <a:cs typeface="Times New Roman" panose="02020603050405020304" pitchFamily="18" charset="0"/>
                          </a:rPr>
                        </m:ctrlPr>
                      </m:sSubPr>
                      <m:e>
                        <m:d>
                          <m:dPr>
                            <m:ctrlPr>
                              <a:rPr lang="en-US" altLang="zh-CN" sz="2200" i="1">
                                <a:latin typeface="Cambria Math" panose="02040503050406030204" pitchFamily="18" charset="0"/>
                                <a:cs typeface="Times New Roman" panose="02020603050405020304" pitchFamily="18" charset="0"/>
                              </a:rPr>
                            </m:ctrlPr>
                          </m:dPr>
                          <m:e>
                            <m:sSub>
                              <m:sSubPr>
                                <m:ctrlPr>
                                  <a:rPr lang="en-US" altLang="zh-CN" sz="2200" i="1">
                                    <a:latin typeface="Cambria Math" panose="02040503050406030204" pitchFamily="18" charset="0"/>
                                    <a:cs typeface="Times New Roman" panose="02020603050405020304" pitchFamily="18" charset="0"/>
                                  </a:rPr>
                                </m:ctrlPr>
                              </m:sSubPr>
                              <m:e>
                                <m:r>
                                  <a:rPr lang="en-US" altLang="zh-CN" sz="2200" b="0" i="1">
                                    <a:latin typeface="Cambria Math" panose="02040503050406030204" pitchFamily="18" charset="0"/>
                                    <a:cs typeface="Times New Roman" panose="02020603050405020304" pitchFamily="18" charset="0"/>
                                  </a:rPr>
                                  <m:t>𝑚</m:t>
                                </m:r>
                              </m:e>
                              <m:sub>
                                <m:r>
                                  <a:rPr lang="en-US" altLang="zh-CN" sz="2200" b="0" i="1">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h</m:t>
                        </m:r>
                      </m:sub>
                    </m:sSub>
                  </m:oMath>
                </a14:m>
                <a:endParaRPr lang="en-US" altLang="zh-CN" sz="2200" dirty="0">
                  <a:latin typeface="Times New Roman" panose="02020603050405020304" pitchFamily="18" charset="0"/>
                  <a:ea typeface="Times New Roman" panose="02020603050405020304" pitchFamily="18" charset="0"/>
                </a:endParaRPr>
              </a:p>
            </p:txBody>
          </p:sp>
        </mc:Choice>
        <mc:Fallback xmlns="">
          <p:sp>
            <p:nvSpPr>
              <p:cNvPr id="29" name="TextBox 20">
                <a:extLst>
                  <a:ext uri="{FF2B5EF4-FFF2-40B4-BE49-F238E27FC236}">
                    <a16:creationId xmlns:a16="http://schemas.microsoft.com/office/drawing/2014/main" id="{8475A583-C273-4CF5-BE12-9B97F5833B03}"/>
                  </a:ext>
                </a:extLst>
              </p:cNvPr>
              <p:cNvSpPr txBox="1">
                <a:spLocks noRot="1" noChangeAspect="1" noMove="1" noResize="1" noEditPoints="1" noAdjustHandles="1" noChangeArrowheads="1" noChangeShapeType="1" noTextEdit="1"/>
              </p:cNvSpPr>
              <p:nvPr/>
            </p:nvSpPr>
            <p:spPr>
              <a:xfrm>
                <a:off x="3214688" y="4797152"/>
                <a:ext cx="4597672" cy="531171"/>
              </a:xfrm>
              <a:prstGeom prst="rect">
                <a:avLst/>
              </a:prstGeom>
              <a:blipFill>
                <a:blip r:embed="rId6"/>
                <a:stretch>
                  <a:fillRect l="-1457" t="-9195" b="-3448"/>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B435BB0-24B1-4479-BDBD-C4D7147E4C4F}"/>
                  </a:ext>
                </a:extLst>
              </p:cNvPr>
              <p:cNvSpPr txBox="1"/>
              <p:nvPr/>
            </p:nvSpPr>
            <p:spPr>
              <a:xfrm>
                <a:off x="5691876" y="4093279"/>
                <a:ext cx="2952328" cy="5480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14:m>
                  <m:oMath xmlns:m="http://schemas.openxmlformats.org/officeDocument/2006/math">
                    <m:groupChr>
                      <m:groupChrPr>
                        <m:chr m:val="→"/>
                        <m:vertJc m:val="bot"/>
                        <m:ctrlPr>
                          <a:rPr lang="en-US" altLang="zh-CN" sz="1800" i="1" smtClean="0">
                            <a:latin typeface="Cambria Math" panose="02040503050406030204" pitchFamily="18" charset="0"/>
                            <a:cs typeface="Times New Roman" panose="02020603050405020304" pitchFamily="18" charset="0"/>
                          </a:rPr>
                        </m:ctrlPr>
                      </m:groupChrPr>
                      <m:e>
                        <m:r>
                          <m:rPr>
                            <m:brk m:alnAt="2"/>
                          </m:rPr>
                          <a:rPr lang="en-US" altLang="zh-CN" sz="1800" b="0" i="1" smtClean="0">
                            <a:latin typeface="Cambria Math" panose="02040503050406030204" pitchFamily="18" charset="0"/>
                            <a:cs typeface="Times New Roman" panose="02020603050405020304" pitchFamily="18" charset="0"/>
                          </a:rPr>
                          <m:t> </m:t>
                        </m:r>
                        <m:r>
                          <m:rPr>
                            <m:nor/>
                            <m:brk m:alnAt="2"/>
                          </m:rPr>
                          <a:rPr lang="en-US" altLang="zh-CN" sz="1800" b="1" i="0" smtClean="0">
                            <a:latin typeface="Cambria Math" panose="02040503050406030204" pitchFamily="18" charset="0"/>
                            <a:cs typeface="Times New Roman" panose="02020603050405020304" pitchFamily="18" charset="0"/>
                          </a:rPr>
                          <m:t> </m:t>
                        </m:r>
                        <m:r>
                          <m:rPr>
                            <m:nor/>
                            <m:brk m:alnAt="2"/>
                          </m:rPr>
                          <a:rPr lang="zh-CN" altLang="en-US" sz="1800" b="1" i="0" smtClean="0">
                            <a:latin typeface="Cambria Math" panose="02040503050406030204" pitchFamily="18" charset="0"/>
                            <a:cs typeface="Times New Roman" panose="02020603050405020304" pitchFamily="18" charset="0"/>
                          </a:rPr>
                          <m:t>自</m:t>
                        </m:r>
                        <m:r>
                          <m:rPr>
                            <m:nor/>
                          </m:rPr>
                          <a:rPr lang="zh-CN" altLang="en-US" sz="1800" b="1" i="0" smtClean="0">
                            <a:latin typeface="Cambria Math" panose="02040503050406030204" pitchFamily="18" charset="0"/>
                            <a:cs typeface="Times New Roman" panose="02020603050405020304" pitchFamily="18" charset="0"/>
                          </a:rPr>
                          <m:t>旋轨道耦合</m:t>
                        </m:r>
                        <m:r>
                          <m:rPr>
                            <m:nor/>
                            <m:brk m:alnAt="2"/>
                          </m:rPr>
                          <a:rPr lang="en-US" altLang="zh-CN" sz="1800" b="1" i="0" smtClean="0">
                            <a:latin typeface="Cambria Math" panose="02040503050406030204" pitchFamily="18" charset="0"/>
                            <a:cs typeface="Times New Roman" panose="02020603050405020304" pitchFamily="18" charset="0"/>
                          </a:rPr>
                          <m:t> </m:t>
                        </m:r>
                        <m:r>
                          <m:rPr>
                            <m:brk m:alnAt="2"/>
                          </m:rPr>
                          <a:rPr lang="en-US" altLang="zh-CN" sz="1800" b="0" i="1" smtClean="0">
                            <a:latin typeface="Cambria Math" panose="02040503050406030204" pitchFamily="18" charset="0"/>
                            <a:cs typeface="Times New Roman" panose="02020603050405020304" pitchFamily="18" charset="0"/>
                          </a:rPr>
                          <m:t> </m:t>
                        </m:r>
                      </m:e>
                    </m:groupChr>
                  </m:oMath>
                </a14:m>
                <a:r>
                  <a:rPr lang="zh-CN" altLang="en-US" sz="2200" b="1" dirty="0">
                    <a:latin typeface="Times New Roman" panose="02020603050405020304" pitchFamily="18" charset="0"/>
                    <a:ea typeface="Times New Roman" panose="02020603050405020304" pitchFamily="18" charset="0"/>
                  </a:rPr>
                  <a:t>二度简并</a:t>
                </a:r>
                <a:endParaRPr lang="en-US" altLang="zh-CN" sz="2200" b="1" dirty="0">
                  <a:latin typeface="Times New Roman" panose="02020603050405020304" pitchFamily="18" charset="0"/>
                  <a:ea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1B435BB0-24B1-4479-BDBD-C4D7147E4C4F}"/>
                  </a:ext>
                </a:extLst>
              </p:cNvPr>
              <p:cNvSpPr txBox="1">
                <a:spLocks noRot="1" noChangeAspect="1" noMove="1" noResize="1" noEditPoints="1" noAdjustHandles="1" noChangeArrowheads="1" noChangeShapeType="1" noTextEdit="1"/>
              </p:cNvSpPr>
              <p:nvPr/>
            </p:nvSpPr>
            <p:spPr>
              <a:xfrm>
                <a:off x="5691876" y="4093279"/>
                <a:ext cx="2952328" cy="548035"/>
              </a:xfrm>
              <a:prstGeom prst="rect">
                <a:avLst/>
              </a:prstGeom>
              <a:blipFill>
                <a:blip r:embed="rId7"/>
                <a:stretch>
                  <a:fillRect r="-207" b="-18889"/>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wd">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mph" presetSubtype="0" fill="hold" grpId="1" nodeType="clickEffect">
                                  <p:stCondLst>
                                    <p:cond delay="0"/>
                                  </p:stCondLst>
                                  <p:childTnLst>
                                    <p:animClr clrSpc="hsl" dir="cw">
                                      <p:cBhvr override="childStyle">
                                        <p:cTn id="67" dur="1000" fill="hold"/>
                                        <p:tgtEl>
                                          <p:spTgt spid="27"/>
                                        </p:tgtEl>
                                        <p:attrNameLst>
                                          <p:attrName>style.color</p:attrName>
                                        </p:attrNameLst>
                                      </p:cBhvr>
                                      <p:by>
                                        <p:hsl h="-7200000" s="0" l="0"/>
                                      </p:by>
                                    </p:animClr>
                                    <p:animClr clrSpc="hsl" dir="cw">
                                      <p:cBhvr>
                                        <p:cTn id="68" dur="1000" fill="hold"/>
                                        <p:tgtEl>
                                          <p:spTgt spid="27"/>
                                        </p:tgtEl>
                                        <p:attrNameLst>
                                          <p:attrName>fillcolor</p:attrName>
                                        </p:attrNameLst>
                                      </p:cBhvr>
                                      <p:by>
                                        <p:hsl h="-7200000" s="0" l="0"/>
                                      </p:by>
                                    </p:animClr>
                                    <p:animClr clrSpc="hsl" dir="cw">
                                      <p:cBhvr>
                                        <p:cTn id="69" dur="1000" fill="hold"/>
                                        <p:tgtEl>
                                          <p:spTgt spid="27"/>
                                        </p:tgtEl>
                                        <p:attrNameLst>
                                          <p:attrName>stroke.color</p:attrName>
                                        </p:attrNameLst>
                                      </p:cBhvr>
                                      <p:by>
                                        <p:hsl h="-7200000" s="0" l="0"/>
                                      </p:by>
                                    </p:animClr>
                                    <p:set>
                                      <p:cBhvr>
                                        <p:cTn id="70" dur="1000" fill="hold"/>
                                        <p:tgtEl>
                                          <p:spTgt spid="27"/>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mph" presetSubtype="0" fill="hold" grpId="1" nodeType="clickEffect">
                                  <p:stCondLst>
                                    <p:cond delay="0"/>
                                  </p:stCondLst>
                                  <p:childTnLst>
                                    <p:animClr clrSpc="hsl" dir="cw">
                                      <p:cBhvr override="childStyle">
                                        <p:cTn id="80" dur="1000" fill="hold"/>
                                        <p:tgtEl>
                                          <p:spTgt spid="26"/>
                                        </p:tgtEl>
                                        <p:attrNameLst>
                                          <p:attrName>style.color</p:attrName>
                                        </p:attrNameLst>
                                      </p:cBhvr>
                                      <p:by>
                                        <p:hsl h="-7200000" s="0" l="0"/>
                                      </p:by>
                                    </p:animClr>
                                    <p:animClr clrSpc="hsl" dir="cw">
                                      <p:cBhvr>
                                        <p:cTn id="81" dur="1000" fill="hold"/>
                                        <p:tgtEl>
                                          <p:spTgt spid="26"/>
                                        </p:tgtEl>
                                        <p:attrNameLst>
                                          <p:attrName>fillcolor</p:attrName>
                                        </p:attrNameLst>
                                      </p:cBhvr>
                                      <p:by>
                                        <p:hsl h="-7200000" s="0" l="0"/>
                                      </p:by>
                                    </p:animClr>
                                    <p:animClr clrSpc="hsl" dir="cw">
                                      <p:cBhvr>
                                        <p:cTn id="82" dur="1000" fill="hold"/>
                                        <p:tgtEl>
                                          <p:spTgt spid="26"/>
                                        </p:tgtEl>
                                        <p:attrNameLst>
                                          <p:attrName>stroke.color</p:attrName>
                                        </p:attrNameLst>
                                      </p:cBhvr>
                                      <p:by>
                                        <p:hsl h="-7200000" s="0" l="0"/>
                                      </p:by>
                                    </p:animClr>
                                    <p:set>
                                      <p:cBhvr>
                                        <p:cTn id="83" dur="1000" fill="hold"/>
                                        <p:tgtEl>
                                          <p:spTgt spid="26"/>
                                        </p:tgtEl>
                                        <p:attrNameLst>
                                          <p:attrName>fill.type</p:attrName>
                                        </p:attrNameLst>
                                      </p:cBhvr>
                                      <p:to>
                                        <p:strVal val="solid"/>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left)">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6" grpId="0"/>
      <p:bldP spid="17" grpId="0"/>
      <p:bldP spid="26" grpId="0"/>
      <p:bldP spid="26" grpId="1"/>
      <p:bldP spid="27" grpId="0"/>
      <p:bldP spid="27" grpId="1"/>
      <p:bldP spid="28" grpId="0"/>
      <p:bldP spid="30" grpId="0"/>
      <p:bldP spid="29"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1"/>
          <p:cNvPicPr>
            <a:picLocks noChangeAspect="1"/>
          </p:cNvPicPr>
          <p:nvPr/>
        </p:nvPicPr>
        <p:blipFill>
          <a:blip r:embed="rId2"/>
          <a:stretch>
            <a:fillRect/>
          </a:stretch>
        </p:blipFill>
        <p:spPr>
          <a:xfrm>
            <a:off x="785813" y="500063"/>
            <a:ext cx="2071687" cy="3168650"/>
          </a:xfrm>
          <a:prstGeom prst="rect">
            <a:avLst/>
          </a:prstGeom>
          <a:noFill/>
          <a:ln w="9525">
            <a:noFill/>
          </a:ln>
        </p:spPr>
      </p:pic>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sp>
        <p:nvSpPr>
          <p:cNvPr id="9" name="TextBox 8"/>
          <p:cNvSpPr txBox="1"/>
          <p:nvPr/>
        </p:nvSpPr>
        <p:spPr>
          <a:xfrm>
            <a:off x="0" y="371475"/>
            <a:ext cx="1214438" cy="5857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None/>
            </a:pPr>
            <a:r>
              <a:rPr lang="en-US" altLang="zh-CN" sz="3200" b="1" dirty="0">
                <a:solidFill>
                  <a:srgbClr val="FF0000"/>
                </a:solidFill>
                <a:latin typeface="Times New Roman" panose="02020603050405020304" pitchFamily="18" charset="0"/>
                <a:cs typeface="Times New Roman" panose="02020603050405020304" pitchFamily="18" charset="0"/>
              </a:rPr>
              <a:t>Ge</a:t>
            </a:r>
            <a:r>
              <a:rPr lang="zh-CN" altLang="en-US" sz="3200" b="1" dirty="0">
                <a:solidFill>
                  <a:srgbClr val="FF0000"/>
                </a:solidFill>
                <a:latin typeface="Times New Roman" panose="02020603050405020304" pitchFamily="18" charset="0"/>
                <a:cs typeface="Times New Roman" panose="02020603050405020304" pitchFamily="18" charset="0"/>
              </a:rPr>
              <a:t>：</a:t>
            </a:r>
            <a:endParaRPr lang="zh-CN" altLang="en-US" sz="3200" b="1" dirty="0">
              <a:solidFill>
                <a:srgbClr val="FF0000"/>
              </a:solidFill>
              <a:latin typeface="Times New Roman" panose="02020603050405020304" pitchFamily="18" charset="0"/>
              <a:ea typeface="Times New Roman" panose="02020603050405020304" pitchFamily="18" charset="0"/>
            </a:endParaRPr>
          </a:p>
        </p:txBody>
      </p:sp>
      <p:sp>
        <p:nvSpPr>
          <p:cNvPr id="10" name="TextBox 9"/>
          <p:cNvSpPr txBox="1">
            <a:spLocks noChangeArrowheads="1"/>
          </p:cNvSpPr>
          <p:nvPr/>
        </p:nvSpPr>
        <p:spPr bwMode="auto">
          <a:xfrm>
            <a:off x="2857500" y="644525"/>
            <a:ext cx="4572000" cy="523875"/>
          </a:xfrm>
          <a:prstGeom prst="rect">
            <a:avLst/>
          </a:prstGeom>
          <a:noFill/>
          <a:ln>
            <a:noFill/>
          </a:ln>
        </p:spPr>
        <p:txBody>
          <a:bodyPr>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导带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(Conduction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a:spLocks noChangeArrowheads="1"/>
          </p:cNvSpPr>
          <p:nvPr/>
        </p:nvSpPr>
        <p:spPr bwMode="auto">
          <a:xfrm>
            <a:off x="2857500" y="3225800"/>
            <a:ext cx="4572000" cy="522288"/>
          </a:xfrm>
          <a:prstGeom prst="rect">
            <a:avLst/>
          </a:prstGeom>
          <a:noFill/>
          <a:ln>
            <a:noFill/>
          </a:ln>
        </p:spPr>
        <p:txBody>
          <a:bodyPr>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价带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(Valence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p:cNvSpPr txBox="1"/>
          <p:nvPr/>
        </p:nvSpPr>
        <p:spPr>
          <a:xfrm>
            <a:off x="3214688" y="1311275"/>
            <a:ext cx="6000750"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Minimum</a:t>
            </a:r>
            <a:r>
              <a:rPr lang="zh-CN" altLang="en-US" sz="2200" b="1" dirty="0">
                <a:latin typeface="Times New Roman" panose="02020603050405020304" pitchFamily="18" charset="0"/>
                <a:cs typeface="Times New Roman" panose="02020603050405020304" pitchFamily="18" charset="0"/>
              </a:rPr>
              <a:t>不在原点，在</a:t>
            </a:r>
            <a:r>
              <a:rPr lang="en-US" altLang="zh-CN" sz="2200" b="1" dirty="0">
                <a:latin typeface="Times New Roman" panose="02020603050405020304" pitchFamily="18" charset="0"/>
                <a:cs typeface="Times New Roman" panose="02020603050405020304" pitchFamily="18" charset="0"/>
              </a:rPr>
              <a:t>[111]</a:t>
            </a:r>
            <a:r>
              <a:rPr lang="zh-CN" altLang="en-US" sz="2200" b="1" dirty="0">
                <a:latin typeface="Times New Roman" panose="02020603050405020304" pitchFamily="18" charset="0"/>
                <a:cs typeface="Times New Roman" panose="02020603050405020304" pitchFamily="18" charset="0"/>
              </a:rPr>
              <a:t>方向</a:t>
            </a:r>
            <a:r>
              <a:rPr lang="en-US" altLang="zh-CN" sz="2200" b="1" dirty="0">
                <a:latin typeface="Times New Roman" panose="02020603050405020304" pitchFamily="18" charset="0"/>
                <a:cs typeface="Times New Roman" panose="02020603050405020304" pitchFamily="18" charset="0"/>
              </a:rPr>
              <a:t>BZ</a:t>
            </a:r>
            <a:r>
              <a:rPr lang="zh-CN" altLang="en-US" sz="2200" b="1" dirty="0">
                <a:latin typeface="Times New Roman" panose="02020603050405020304" pitchFamily="18" charset="0"/>
                <a:cs typeface="Times New Roman" panose="02020603050405020304" pitchFamily="18" charset="0"/>
              </a:rPr>
              <a:t>边界处</a:t>
            </a:r>
            <a:endParaRPr lang="en-US" altLang="zh-CN" sz="2200" b="1" dirty="0">
              <a:latin typeface="Times New Roman" panose="02020603050405020304" pitchFamily="18" charset="0"/>
              <a:ea typeface="Times New Roman" panose="02020603050405020304" pitchFamily="18" charset="0"/>
            </a:endParaRPr>
          </a:p>
        </p:txBody>
      </p:sp>
      <p:sp>
        <p:nvSpPr>
          <p:cNvPr id="13" name="TextBox 12"/>
          <p:cNvSpPr txBox="1"/>
          <p:nvPr/>
        </p:nvSpPr>
        <p:spPr>
          <a:xfrm>
            <a:off x="3214688" y="1939925"/>
            <a:ext cx="3786187"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zh-CN" altLang="en-US" sz="2200" b="1" dirty="0">
                <a:latin typeface="Times New Roman" panose="02020603050405020304" pitchFamily="18" charset="0"/>
                <a:cs typeface="Times New Roman" panose="02020603050405020304" pitchFamily="18" charset="0"/>
              </a:rPr>
              <a:t>有</a:t>
            </a:r>
            <a:r>
              <a:rPr lang="en-US" altLang="zh-CN" sz="2200" b="1" dirty="0">
                <a:latin typeface="Times New Roman" panose="02020603050405020304" pitchFamily="18" charset="0"/>
                <a:cs typeface="Times New Roman" panose="02020603050405020304" pitchFamily="18" charset="0"/>
              </a:rPr>
              <a:t>8</a:t>
            </a:r>
            <a:r>
              <a:rPr lang="zh-CN" altLang="en-US" sz="2200" b="1" dirty="0">
                <a:latin typeface="Times New Roman" panose="02020603050405020304" pitchFamily="18" charset="0"/>
                <a:cs typeface="Times New Roman" panose="02020603050405020304" pitchFamily="18" charset="0"/>
              </a:rPr>
              <a:t>个</a:t>
            </a:r>
            <a:r>
              <a:rPr lang="en-US" altLang="zh-CN" sz="2200" b="1" dirty="0">
                <a:latin typeface="Times New Roman" panose="02020603050405020304" pitchFamily="18" charset="0"/>
                <a:cs typeface="Times New Roman" panose="02020603050405020304" pitchFamily="18" charset="0"/>
              </a:rPr>
              <a:t>minimum</a:t>
            </a:r>
            <a:endParaRPr lang="en-US" altLang="zh-CN" sz="22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a:off x="3214688" y="2525713"/>
                <a:ext cx="5857875" cy="4302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i="1" dirty="0">
                    <a:latin typeface="Times New Roman" panose="02020603050405020304" pitchFamily="18" charset="0"/>
                    <a:cs typeface="Times New Roman" panose="02020603050405020304" pitchFamily="18" charset="0"/>
                  </a:rPr>
                  <a:t>m</a:t>
                </a:r>
                <a:r>
                  <a:rPr lang="en-US" altLang="zh-CN" sz="2200" b="1" baseline="30000" dirty="0">
                    <a:latin typeface="Times New Roman" panose="02020603050405020304" pitchFamily="18" charset="0"/>
                    <a:cs typeface="Times New Roman" panose="02020603050405020304" pitchFamily="18" charset="0"/>
                  </a:rPr>
                  <a:t>*</a:t>
                </a:r>
                <a:r>
                  <a:rPr lang="zh-CN" altLang="en-US" sz="2200" b="1" dirty="0">
                    <a:latin typeface="Times New Roman" panose="02020603050405020304" pitchFamily="18" charset="0"/>
                    <a:cs typeface="Times New Roman" panose="02020603050405020304" pitchFamily="18" charset="0"/>
                  </a:rPr>
                  <a:t>各向异性</a:t>
                </a:r>
                <a:r>
                  <a:rPr lang="zh-CN" altLang="en-US" sz="22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b="1" dirty="0">
                    <a:latin typeface="Times New Roman" panose="02020603050405020304" pitchFamily="18" charset="0"/>
                    <a:cs typeface="Times New Roman" panose="02020603050405020304" pitchFamily="18" charset="0"/>
                    <a:sym typeface="Symbol" panose="05050102010706020507" pitchFamily="18" charset="2"/>
                  </a:rPr>
                  <a:t>4</a:t>
                </a:r>
                <a:r>
                  <a:rPr lang="zh-CN" altLang="en-US" sz="2200" b="1" dirty="0">
                    <a:latin typeface="Times New Roman" panose="02020603050405020304" pitchFamily="18" charset="0"/>
                    <a:cs typeface="Times New Roman" panose="02020603050405020304" pitchFamily="18" charset="0"/>
                    <a:sym typeface="Symbol" panose="05050102010706020507" pitchFamily="18" charset="2"/>
                  </a:rPr>
                  <a:t>个旋转椭球等能面</a:t>
                </a:r>
                <a14:m>
                  <m:oMath xmlns:m="http://schemas.openxmlformats.org/officeDocument/2006/math">
                    <m:d>
                      <m:dPr>
                        <m:ctrlPr>
                          <a:rPr lang="en-US" altLang="zh-CN" sz="2200" b="1" i="1">
                            <a:latin typeface="Cambria Math" panose="02040503050406030204" pitchFamily="18" charset="0"/>
                            <a:cs typeface="Times New Roman" panose="02020603050405020304" pitchFamily="18" charset="0"/>
                            <a:sym typeface="Symbol" panose="05050102010706020507" pitchFamily="18" charset="2"/>
                          </a:rPr>
                        </m:ctrlPr>
                      </m:dPr>
                      <m:e>
                        <m:sSubSup>
                          <m:sSubSupPr>
                            <m:ctrlPr>
                              <a:rPr lang="en-US" altLang="zh-CN" sz="2200" i="1">
                                <a:latin typeface="Cambria Math" panose="02040503050406030204" pitchFamily="18" charset="0"/>
                                <a:cs typeface="Times New Roman" panose="02020603050405020304" pitchFamily="18" charset="0"/>
                                <a:sym typeface="Symbol" panose="05050102010706020507" pitchFamily="18" charset="2"/>
                              </a:rPr>
                            </m:ctrlPr>
                          </m:sSubSupPr>
                          <m:e>
                            <m:r>
                              <a:rPr lang="en-US" altLang="zh-CN" sz="2200" i="1">
                                <a:latin typeface="Cambria Math" panose="02040503050406030204" pitchFamily="18" charset="0"/>
                                <a:cs typeface="Times New Roman" panose="02020603050405020304" pitchFamily="18" charset="0"/>
                                <a:sym typeface="Symbol" panose="05050102010706020507" pitchFamily="18" charset="2"/>
                              </a:rPr>
                              <m:t>𝑚</m:t>
                            </m:r>
                          </m:e>
                          <m:sub>
                            <m:r>
                              <a:rPr lang="en-US" altLang="zh-CN" sz="2200" i="1">
                                <a:latin typeface="Cambria Math" panose="02040503050406030204" pitchFamily="18" charset="0"/>
                                <a:cs typeface="Times New Roman" panose="02020603050405020304" pitchFamily="18" charset="0"/>
                                <a:sym typeface="Symbol" panose="05050102010706020507" pitchFamily="18" charset="2"/>
                              </a:rPr>
                              <m:t>𝑙</m:t>
                            </m:r>
                          </m:sub>
                          <m:sup>
                            <m:r>
                              <a:rPr lang="en-US" altLang="zh-CN" sz="2200" i="1">
                                <a:latin typeface="Cambria Math" panose="02040503050406030204" pitchFamily="18" charset="0"/>
                                <a:cs typeface="Times New Roman" panose="02020603050405020304" pitchFamily="18" charset="0"/>
                                <a:sym typeface="Symbol" panose="05050102010706020507" pitchFamily="18" charset="2"/>
                              </a:rPr>
                              <m:t>∗</m:t>
                            </m:r>
                          </m:sup>
                        </m:sSubSup>
                        <m:r>
                          <a:rPr lang="zh-CN" altLang="en-US" sz="2200" b="1" i="1">
                            <a:latin typeface="Cambria Math" panose="02040503050406030204" pitchFamily="18" charset="0"/>
                            <a:cs typeface="Times New Roman" panose="02020603050405020304" pitchFamily="18" charset="0"/>
                            <a:sym typeface="Symbol" panose="05050102010706020507" pitchFamily="18" charset="2"/>
                          </a:rPr>
                          <m:t>和</m:t>
                        </m:r>
                        <m:sSubSup>
                          <m:sSubSupPr>
                            <m:ctrlPr>
                              <a:rPr lang="en-US" altLang="zh-CN" sz="2200" i="1">
                                <a:latin typeface="Cambria Math" panose="02040503050406030204" pitchFamily="18" charset="0"/>
                                <a:cs typeface="Times New Roman" panose="02020603050405020304" pitchFamily="18" charset="0"/>
                                <a:sym typeface="Symbol" panose="05050102010706020507" pitchFamily="18" charset="2"/>
                              </a:rPr>
                            </m:ctrlPr>
                          </m:sSubSupPr>
                          <m:e>
                            <m:r>
                              <a:rPr lang="en-US" altLang="zh-CN" sz="2200" i="1">
                                <a:latin typeface="Cambria Math" panose="02040503050406030204" pitchFamily="18" charset="0"/>
                                <a:cs typeface="Times New Roman" panose="02020603050405020304" pitchFamily="18" charset="0"/>
                                <a:sym typeface="Symbol" panose="05050102010706020507" pitchFamily="18" charset="2"/>
                              </a:rPr>
                              <m:t>𝑚</m:t>
                            </m:r>
                          </m:e>
                          <m:sub>
                            <m:r>
                              <a:rPr lang="en-US" altLang="zh-CN" sz="2200" i="1">
                                <a:latin typeface="Cambria Math" panose="02040503050406030204" pitchFamily="18" charset="0"/>
                                <a:cs typeface="Times New Roman" panose="02020603050405020304" pitchFamily="18" charset="0"/>
                                <a:sym typeface="Symbol" panose="05050102010706020507" pitchFamily="18" charset="2"/>
                              </a:rPr>
                              <m:t>𝑡</m:t>
                            </m:r>
                          </m:sub>
                          <m:sup>
                            <m:r>
                              <a:rPr lang="en-US" altLang="zh-CN" sz="2200" i="1">
                                <a:latin typeface="Cambria Math" panose="02040503050406030204" pitchFamily="18" charset="0"/>
                                <a:cs typeface="Times New Roman" panose="02020603050405020304" pitchFamily="18" charset="0"/>
                                <a:sym typeface="Symbol" panose="05050102010706020507" pitchFamily="18" charset="2"/>
                              </a:rPr>
                              <m:t>∗</m:t>
                            </m:r>
                          </m:sup>
                        </m:sSubSup>
                      </m:e>
                    </m:d>
                  </m:oMath>
                </a14:m>
                <a:endParaRPr lang="en-US" altLang="zh-CN" sz="2200" b="1" dirty="0">
                  <a:latin typeface="Times New Roman" panose="02020603050405020304" pitchFamily="18" charset="0"/>
                  <a:ea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214688" y="2525713"/>
                <a:ext cx="5857875" cy="430212"/>
              </a:xfrm>
              <a:prstGeom prst="rect">
                <a:avLst/>
              </a:prstGeom>
              <a:blipFill>
                <a:blip r:embed="rId3"/>
                <a:stretch>
                  <a:fillRect l="-1145" t="-12676" b="-29577"/>
                </a:stretch>
              </a:blipFill>
              <a:ln w="9525">
                <a:noFill/>
              </a:ln>
            </p:spPr>
            <p:txBody>
              <a:bodyPr/>
              <a:lstStyle/>
              <a:p>
                <a:r>
                  <a:rPr lang="zh-CN" altLang="en-US">
                    <a:noFill/>
                  </a:rPr>
                  <a:t> </a:t>
                </a:r>
              </a:p>
            </p:txBody>
          </p:sp>
        </mc:Fallback>
      </mc:AlternateContent>
      <p:sp>
        <p:nvSpPr>
          <p:cNvPr id="16" name="TextBox 15"/>
          <p:cNvSpPr txBox="1"/>
          <p:nvPr/>
        </p:nvSpPr>
        <p:spPr>
          <a:xfrm>
            <a:off x="3214688" y="3889375"/>
            <a:ext cx="5214937"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在原点，等能面为球面</a:t>
            </a:r>
            <a:endParaRPr lang="en-US" altLang="zh-CN" sz="2200" b="1" dirty="0">
              <a:latin typeface="Times New Roman" panose="02020603050405020304" pitchFamily="18" charset="0"/>
              <a:ea typeface="Times New Roman" panose="02020603050405020304" pitchFamily="18" charset="0"/>
            </a:endParaRPr>
          </a:p>
        </p:txBody>
      </p:sp>
      <p:sp>
        <p:nvSpPr>
          <p:cNvPr id="17" name="TextBox 16"/>
          <p:cNvSpPr txBox="1"/>
          <p:nvPr/>
        </p:nvSpPr>
        <p:spPr>
          <a:xfrm>
            <a:off x="3214688" y="4477578"/>
            <a:ext cx="4286250"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三度简并</a:t>
            </a:r>
            <a:endParaRPr lang="en-US" altLang="zh-CN" sz="22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6883" name="TextBox 20"/>
              <p:cNvSpPr txBox="1"/>
              <p:nvPr/>
            </p:nvSpPr>
            <p:spPr>
              <a:xfrm>
                <a:off x="3214688" y="5058069"/>
                <a:ext cx="4597672" cy="53117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zh-CN" altLang="en-US" sz="2200" b="1" dirty="0">
                    <a:latin typeface="Times New Roman" panose="02020603050405020304" pitchFamily="18" charset="0"/>
                    <a:cs typeface="Times New Roman" panose="02020603050405020304" pitchFamily="18" charset="0"/>
                  </a:rPr>
                  <a:t>轻空穴带</a:t>
                </a:r>
                <a14:m>
                  <m:oMath xmlns:m="http://schemas.openxmlformats.org/officeDocument/2006/math">
                    <m:sSub>
                      <m:sSubPr>
                        <m:ctrlPr>
                          <a:rPr lang="en-US" altLang="zh-CN" sz="2200" i="1" smtClean="0">
                            <a:latin typeface="Cambria Math" panose="02040503050406030204" pitchFamily="18" charset="0"/>
                            <a:cs typeface="Times New Roman" panose="02020603050405020304" pitchFamily="18" charset="0"/>
                          </a:rPr>
                        </m:ctrlPr>
                      </m:sSubPr>
                      <m:e>
                        <m:d>
                          <m:dPr>
                            <m:ctrlPr>
                              <a:rPr lang="en-US" altLang="zh-CN" sz="2200" i="1" smtClean="0">
                                <a:latin typeface="Cambria Math" panose="02040503050406030204" pitchFamily="18" charset="0"/>
                                <a:cs typeface="Times New Roman" panose="02020603050405020304" pitchFamily="18" charset="0"/>
                              </a:rPr>
                            </m:ctrlPr>
                          </m:dPr>
                          <m:e>
                            <m:sSub>
                              <m:sSubPr>
                                <m:ctrlPr>
                                  <a:rPr lang="en-US" altLang="zh-CN" sz="220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𝑚</m:t>
                                </m:r>
                              </m:e>
                              <m:sub>
                                <m:r>
                                  <a:rPr lang="en-US" altLang="zh-CN" sz="2200" b="0" i="1" smtClean="0">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𝑙</m:t>
                        </m:r>
                      </m:sub>
                    </m:sSub>
                  </m:oMath>
                </a14:m>
                <a:r>
                  <a:rPr lang="zh-CN" altLang="en-US" sz="2200" b="1" dirty="0">
                    <a:latin typeface="Times New Roman" panose="02020603050405020304" pitchFamily="18" charset="0"/>
                    <a:cs typeface="Times New Roman" panose="02020603050405020304" pitchFamily="18" charset="0"/>
                  </a:rPr>
                  <a:t>和重空穴带</a:t>
                </a:r>
                <a14:m>
                  <m:oMath xmlns:m="http://schemas.openxmlformats.org/officeDocument/2006/math">
                    <m:sSub>
                      <m:sSubPr>
                        <m:ctrlPr>
                          <a:rPr lang="en-US" altLang="zh-CN" sz="2200" i="1">
                            <a:latin typeface="Cambria Math" panose="02040503050406030204" pitchFamily="18" charset="0"/>
                            <a:cs typeface="Times New Roman" panose="02020603050405020304" pitchFamily="18" charset="0"/>
                          </a:rPr>
                        </m:ctrlPr>
                      </m:sSubPr>
                      <m:e>
                        <m:d>
                          <m:dPr>
                            <m:ctrlPr>
                              <a:rPr lang="en-US" altLang="zh-CN" sz="2200" i="1">
                                <a:latin typeface="Cambria Math" panose="02040503050406030204" pitchFamily="18" charset="0"/>
                                <a:cs typeface="Times New Roman" panose="02020603050405020304" pitchFamily="18" charset="0"/>
                              </a:rPr>
                            </m:ctrlPr>
                          </m:dPr>
                          <m:e>
                            <m:sSub>
                              <m:sSubPr>
                                <m:ctrlPr>
                                  <a:rPr lang="en-US" altLang="zh-CN" sz="2200" i="1">
                                    <a:latin typeface="Cambria Math" panose="02040503050406030204" pitchFamily="18" charset="0"/>
                                    <a:cs typeface="Times New Roman" panose="02020603050405020304" pitchFamily="18" charset="0"/>
                                  </a:rPr>
                                </m:ctrlPr>
                              </m:sSubPr>
                              <m:e>
                                <m:r>
                                  <a:rPr lang="en-US" altLang="zh-CN" sz="2200" b="0" i="1">
                                    <a:latin typeface="Cambria Math" panose="02040503050406030204" pitchFamily="18" charset="0"/>
                                    <a:cs typeface="Times New Roman" panose="02020603050405020304" pitchFamily="18" charset="0"/>
                                  </a:rPr>
                                  <m:t>𝑚</m:t>
                                </m:r>
                              </m:e>
                              <m:sub>
                                <m:r>
                                  <a:rPr lang="en-US" altLang="zh-CN" sz="2200" b="0" i="1">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h</m:t>
                        </m:r>
                      </m:sub>
                    </m:sSub>
                  </m:oMath>
                </a14:m>
                <a:endParaRPr lang="en-US" altLang="zh-CN" sz="2200" dirty="0">
                  <a:latin typeface="Times New Roman" panose="02020603050405020304" pitchFamily="18" charset="0"/>
                  <a:ea typeface="Times New Roman" panose="02020603050405020304" pitchFamily="18" charset="0"/>
                </a:endParaRPr>
              </a:p>
            </p:txBody>
          </p:sp>
        </mc:Choice>
        <mc:Fallback xmlns="">
          <p:sp>
            <p:nvSpPr>
              <p:cNvPr id="36883" name="TextBox 20"/>
              <p:cNvSpPr txBox="1">
                <a:spLocks noRot="1" noChangeAspect="1" noMove="1" noResize="1" noEditPoints="1" noAdjustHandles="1" noChangeArrowheads="1" noChangeShapeType="1" noTextEdit="1"/>
              </p:cNvSpPr>
              <p:nvPr/>
            </p:nvSpPr>
            <p:spPr>
              <a:xfrm>
                <a:off x="3214688" y="5058069"/>
                <a:ext cx="4597672" cy="531171"/>
              </a:xfrm>
              <a:prstGeom prst="rect">
                <a:avLst/>
              </a:prstGeom>
              <a:blipFill>
                <a:blip r:embed="rId4"/>
                <a:stretch>
                  <a:fillRect l="-1457" t="-9195" b="-3448"/>
                </a:stretch>
              </a:blipFill>
              <a:ln w="9525">
                <a:noFill/>
              </a:ln>
            </p:spPr>
            <p:txBody>
              <a:bodyPr/>
              <a:lstStyle/>
              <a:p>
                <a:r>
                  <a:rPr lang="zh-CN" altLang="en-US">
                    <a:noFill/>
                  </a:rPr>
                  <a:t> </a:t>
                </a:r>
              </a:p>
            </p:txBody>
          </p:sp>
        </mc:Fallback>
      </mc:AlternateContent>
      <p:sp>
        <p:nvSpPr>
          <p:cNvPr id="26" name="TextBox 25"/>
          <p:cNvSpPr txBox="1"/>
          <p:nvPr/>
        </p:nvSpPr>
        <p:spPr>
          <a:xfrm>
            <a:off x="1357313" y="2800350"/>
            <a:ext cx="64293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轻</a:t>
            </a:r>
            <a:endParaRPr lang="en-US" altLang="zh-CN" sz="2800" b="1" dirty="0">
              <a:solidFill>
                <a:srgbClr val="FF0000"/>
              </a:solidFill>
              <a:latin typeface="宋体" panose="02010600030101010101" pitchFamily="2" charset="-122"/>
            </a:endParaRPr>
          </a:p>
        </p:txBody>
      </p:sp>
      <p:sp>
        <p:nvSpPr>
          <p:cNvPr id="27" name="TextBox 26"/>
          <p:cNvSpPr txBox="1"/>
          <p:nvPr/>
        </p:nvSpPr>
        <p:spPr>
          <a:xfrm>
            <a:off x="1014413" y="2571750"/>
            <a:ext cx="63023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重</a:t>
            </a:r>
            <a:endParaRPr lang="en-US" altLang="zh-CN" sz="2800" b="1" dirty="0">
              <a:solidFill>
                <a:srgbClr val="FF0000"/>
              </a:solidFill>
              <a:latin typeface="宋体" panose="02010600030101010101" pitchFamily="2" charset="-122"/>
            </a:endParaRPr>
          </a:p>
        </p:txBody>
      </p:sp>
      <p:pic>
        <p:nvPicPr>
          <p:cNvPr id="22" name="Picture 21" descr="I:\本科2011\电子工程物理课件\插图\D14.tif"/>
          <p:cNvPicPr>
            <a:picLocks noChangeAspect="1"/>
          </p:cNvPicPr>
          <p:nvPr/>
        </p:nvPicPr>
        <p:blipFill>
          <a:blip r:embed="rId5"/>
          <a:stretch>
            <a:fillRect/>
          </a:stretch>
        </p:blipFill>
        <p:spPr>
          <a:xfrm>
            <a:off x="630238" y="3668713"/>
            <a:ext cx="2341562" cy="2571750"/>
          </a:xfrm>
          <a:prstGeom prst="rect">
            <a:avLst/>
          </a:prstGeom>
          <a:noFill/>
          <a:ln w="9525">
            <a:noFill/>
          </a:ln>
        </p:spPr>
      </p:pic>
      <p:sp>
        <p:nvSpPr>
          <p:cNvPr id="23" name="TextBox 22"/>
          <p:cNvSpPr txBox="1"/>
          <p:nvPr/>
        </p:nvSpPr>
        <p:spPr>
          <a:xfrm>
            <a:off x="2857500" y="5762625"/>
            <a:ext cx="607218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v"/>
            </a:pPr>
            <a:r>
              <a:rPr lang="zh-CN" altLang="en-US" b="1" dirty="0">
                <a:latin typeface="Times New Roman" panose="02020603050405020304" pitchFamily="18" charset="0"/>
                <a:cs typeface="Times New Roman" panose="02020603050405020304" pitchFamily="18" charset="0"/>
              </a:rPr>
              <a:t>间接带隙</a:t>
            </a:r>
            <a:r>
              <a:rPr lang="en-US" altLang="zh-CN" b="1" dirty="0">
                <a:latin typeface="Times New Roman" panose="02020603050405020304" pitchFamily="18" charset="0"/>
                <a:cs typeface="Times New Roman" panose="02020603050405020304" pitchFamily="18" charset="0"/>
              </a:rPr>
              <a:t>(indirect-gap)</a:t>
            </a:r>
            <a:r>
              <a:rPr lang="zh-CN" altLang="en-US" b="1" dirty="0">
                <a:latin typeface="Times New Roman" panose="02020603050405020304" pitchFamily="18" charset="0"/>
                <a:cs typeface="Times New Roman" panose="02020603050405020304" pitchFamily="18" charset="0"/>
              </a:rPr>
              <a:t>半导体</a:t>
            </a:r>
            <a:endParaRPr lang="zh-CN" altLang="en-US"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6D06FBA-62B3-4A64-B7CB-AFEDBB5AF3A7}"/>
                  </a:ext>
                </a:extLst>
              </p:cNvPr>
              <p:cNvSpPr txBox="1"/>
              <p:nvPr/>
            </p:nvSpPr>
            <p:spPr>
              <a:xfrm>
                <a:off x="5701815" y="4360881"/>
                <a:ext cx="2952328" cy="5480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14:m>
                  <m:oMath xmlns:m="http://schemas.openxmlformats.org/officeDocument/2006/math">
                    <m:groupChr>
                      <m:groupChrPr>
                        <m:chr m:val="→"/>
                        <m:vertJc m:val="bot"/>
                        <m:ctrlPr>
                          <a:rPr lang="en-US" altLang="zh-CN" sz="1800" i="1" smtClean="0">
                            <a:latin typeface="Cambria Math" panose="02040503050406030204" pitchFamily="18" charset="0"/>
                            <a:cs typeface="Times New Roman" panose="02020603050405020304" pitchFamily="18" charset="0"/>
                          </a:rPr>
                        </m:ctrlPr>
                      </m:groupChrPr>
                      <m:e>
                        <m:r>
                          <m:rPr>
                            <m:brk m:alnAt="2"/>
                          </m:rPr>
                          <a:rPr lang="en-US" altLang="zh-CN" sz="1800" b="0" i="1" smtClean="0">
                            <a:latin typeface="Cambria Math" panose="02040503050406030204" pitchFamily="18" charset="0"/>
                            <a:cs typeface="Times New Roman" panose="02020603050405020304" pitchFamily="18" charset="0"/>
                          </a:rPr>
                          <m:t> </m:t>
                        </m:r>
                        <m:r>
                          <m:rPr>
                            <m:nor/>
                            <m:brk m:alnAt="2"/>
                          </m:rPr>
                          <a:rPr lang="en-US" altLang="zh-CN" sz="1800" b="1" i="0" smtClean="0">
                            <a:latin typeface="Cambria Math" panose="02040503050406030204" pitchFamily="18" charset="0"/>
                            <a:cs typeface="Times New Roman" panose="02020603050405020304" pitchFamily="18" charset="0"/>
                          </a:rPr>
                          <m:t> </m:t>
                        </m:r>
                        <m:r>
                          <m:rPr>
                            <m:nor/>
                            <m:brk m:alnAt="2"/>
                          </m:rPr>
                          <a:rPr lang="zh-CN" altLang="en-US" sz="1800" b="1" i="0" smtClean="0">
                            <a:latin typeface="Cambria Math" panose="02040503050406030204" pitchFamily="18" charset="0"/>
                            <a:cs typeface="Times New Roman" panose="02020603050405020304" pitchFamily="18" charset="0"/>
                          </a:rPr>
                          <m:t>自</m:t>
                        </m:r>
                        <m:r>
                          <m:rPr>
                            <m:nor/>
                          </m:rPr>
                          <a:rPr lang="zh-CN" altLang="en-US" sz="1800" b="1" i="0" smtClean="0">
                            <a:latin typeface="Cambria Math" panose="02040503050406030204" pitchFamily="18" charset="0"/>
                            <a:cs typeface="Times New Roman" panose="02020603050405020304" pitchFamily="18" charset="0"/>
                          </a:rPr>
                          <m:t>旋轨道耦合</m:t>
                        </m:r>
                        <m:r>
                          <m:rPr>
                            <m:nor/>
                            <m:brk m:alnAt="2"/>
                          </m:rPr>
                          <a:rPr lang="en-US" altLang="zh-CN" sz="1800" b="1" i="0" smtClean="0">
                            <a:latin typeface="Cambria Math" panose="02040503050406030204" pitchFamily="18" charset="0"/>
                            <a:cs typeface="Times New Roman" panose="02020603050405020304" pitchFamily="18" charset="0"/>
                          </a:rPr>
                          <m:t> </m:t>
                        </m:r>
                        <m:r>
                          <m:rPr>
                            <m:brk m:alnAt="2"/>
                          </m:rPr>
                          <a:rPr lang="en-US" altLang="zh-CN" sz="1800" b="0" i="1" smtClean="0">
                            <a:latin typeface="Cambria Math" panose="02040503050406030204" pitchFamily="18" charset="0"/>
                            <a:cs typeface="Times New Roman" panose="02020603050405020304" pitchFamily="18" charset="0"/>
                          </a:rPr>
                          <m:t> </m:t>
                        </m:r>
                      </m:e>
                    </m:groupChr>
                  </m:oMath>
                </a14:m>
                <a:r>
                  <a:rPr lang="zh-CN" altLang="en-US" sz="2200" b="1" dirty="0">
                    <a:latin typeface="Times New Roman" panose="02020603050405020304" pitchFamily="18" charset="0"/>
                    <a:ea typeface="Times New Roman" panose="02020603050405020304" pitchFamily="18" charset="0"/>
                  </a:rPr>
                  <a:t>二度简并</a:t>
                </a:r>
                <a:endParaRPr lang="en-US" altLang="zh-CN" sz="2200" b="1" dirty="0">
                  <a:latin typeface="Times New Roman" panose="02020603050405020304" pitchFamily="18" charset="0"/>
                  <a:ea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6D06FBA-62B3-4A64-B7CB-AFEDBB5AF3A7}"/>
                  </a:ext>
                </a:extLst>
              </p:cNvPr>
              <p:cNvSpPr txBox="1">
                <a:spLocks noRot="1" noChangeAspect="1" noMove="1" noResize="1" noEditPoints="1" noAdjustHandles="1" noChangeArrowheads="1" noChangeShapeType="1" noTextEdit="1"/>
              </p:cNvSpPr>
              <p:nvPr/>
            </p:nvSpPr>
            <p:spPr>
              <a:xfrm>
                <a:off x="5701815" y="4360881"/>
                <a:ext cx="2952328" cy="548035"/>
              </a:xfrm>
              <a:prstGeom prst="rect">
                <a:avLst/>
              </a:prstGeom>
              <a:blipFill>
                <a:blip r:embed="rId6"/>
                <a:stretch>
                  <a:fillRect b="-18889"/>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wd">
                                    <p:tmPct val="10000"/>
                                  </p:iterate>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883"/>
                                        </p:tgtEl>
                                        <p:attrNameLst>
                                          <p:attrName>style.visibility</p:attrName>
                                        </p:attrNameLst>
                                      </p:cBhvr>
                                      <p:to>
                                        <p:strVal val="visible"/>
                                      </p:to>
                                    </p:set>
                                    <p:animEffect transition="in" filter="wipe(left)">
                                      <p:cBhvr>
                                        <p:cTn id="62" dur="500"/>
                                        <p:tgtEl>
                                          <p:spTgt spid="3688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mph" presetSubtype="0" fill="hold" grpId="1" nodeType="clickEffect">
                                  <p:stCondLst>
                                    <p:cond delay="0"/>
                                  </p:stCondLst>
                                  <p:childTnLst>
                                    <p:animClr clrSpc="hsl" dir="cw">
                                      <p:cBhvr override="childStyle">
                                        <p:cTn id="72" dur="1000" fill="hold"/>
                                        <p:tgtEl>
                                          <p:spTgt spid="27"/>
                                        </p:tgtEl>
                                        <p:attrNameLst>
                                          <p:attrName>style.color</p:attrName>
                                        </p:attrNameLst>
                                      </p:cBhvr>
                                      <p:by>
                                        <p:hsl h="-7200000" s="0" l="0"/>
                                      </p:by>
                                    </p:animClr>
                                    <p:animClr clrSpc="hsl" dir="cw">
                                      <p:cBhvr>
                                        <p:cTn id="73" dur="1000" fill="hold"/>
                                        <p:tgtEl>
                                          <p:spTgt spid="27"/>
                                        </p:tgtEl>
                                        <p:attrNameLst>
                                          <p:attrName>fillcolor</p:attrName>
                                        </p:attrNameLst>
                                      </p:cBhvr>
                                      <p:by>
                                        <p:hsl h="-7200000" s="0" l="0"/>
                                      </p:by>
                                    </p:animClr>
                                    <p:animClr clrSpc="hsl" dir="cw">
                                      <p:cBhvr>
                                        <p:cTn id="74" dur="1000" fill="hold"/>
                                        <p:tgtEl>
                                          <p:spTgt spid="27"/>
                                        </p:tgtEl>
                                        <p:attrNameLst>
                                          <p:attrName>stroke.color</p:attrName>
                                        </p:attrNameLst>
                                      </p:cBhvr>
                                      <p:by>
                                        <p:hsl h="-7200000" s="0" l="0"/>
                                      </p:by>
                                    </p:animClr>
                                    <p:set>
                                      <p:cBhvr>
                                        <p:cTn id="75" dur="1000" fill="hold"/>
                                        <p:tgtEl>
                                          <p:spTgt spid="27"/>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1"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mph" presetSubtype="0" fill="hold" grpId="1" nodeType="clickEffect">
                                  <p:stCondLst>
                                    <p:cond delay="0"/>
                                  </p:stCondLst>
                                  <p:childTnLst>
                                    <p:animClr clrSpc="hsl" dir="cw">
                                      <p:cBhvr override="childStyle">
                                        <p:cTn id="85" dur="1000" fill="hold"/>
                                        <p:tgtEl>
                                          <p:spTgt spid="26"/>
                                        </p:tgtEl>
                                        <p:attrNameLst>
                                          <p:attrName>style.color</p:attrName>
                                        </p:attrNameLst>
                                      </p:cBhvr>
                                      <p:by>
                                        <p:hsl h="-7200000" s="0" l="0"/>
                                      </p:by>
                                    </p:animClr>
                                    <p:animClr clrSpc="hsl" dir="cw">
                                      <p:cBhvr>
                                        <p:cTn id="86" dur="1000" fill="hold"/>
                                        <p:tgtEl>
                                          <p:spTgt spid="26"/>
                                        </p:tgtEl>
                                        <p:attrNameLst>
                                          <p:attrName>fillcolor</p:attrName>
                                        </p:attrNameLst>
                                      </p:cBhvr>
                                      <p:by>
                                        <p:hsl h="-7200000" s="0" l="0"/>
                                      </p:by>
                                    </p:animClr>
                                    <p:animClr clrSpc="hsl" dir="cw">
                                      <p:cBhvr>
                                        <p:cTn id="87" dur="1000" fill="hold"/>
                                        <p:tgtEl>
                                          <p:spTgt spid="26"/>
                                        </p:tgtEl>
                                        <p:attrNameLst>
                                          <p:attrName>stroke.color</p:attrName>
                                        </p:attrNameLst>
                                      </p:cBhvr>
                                      <p:by>
                                        <p:hsl h="-7200000" s="0" l="0"/>
                                      </p:by>
                                    </p:animClr>
                                    <p:set>
                                      <p:cBhvr>
                                        <p:cTn id="88" dur="1000" fill="hold"/>
                                        <p:tgtEl>
                                          <p:spTgt spid="26"/>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P spid="16" grpId="0"/>
      <p:bldP spid="17" grpId="0"/>
      <p:bldP spid="36883" grpId="0"/>
      <p:bldP spid="26" grpId="0"/>
      <p:bldP spid="26" grpId="1"/>
      <p:bldP spid="27" grpId="0"/>
      <p:bldP spid="27" grpId="1"/>
      <p:bldP spid="23"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sp>
        <p:nvSpPr>
          <p:cNvPr id="9" name="TextBox 8"/>
          <p:cNvSpPr txBox="1"/>
          <p:nvPr/>
        </p:nvSpPr>
        <p:spPr>
          <a:xfrm>
            <a:off x="0" y="500063"/>
            <a:ext cx="1785938"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None/>
            </a:pPr>
            <a:r>
              <a:rPr lang="en-US" altLang="zh-CN" sz="3200" b="1" dirty="0">
                <a:solidFill>
                  <a:srgbClr val="FF0000"/>
                </a:solidFill>
                <a:latin typeface="Times New Roman" panose="02020603050405020304" pitchFamily="18" charset="0"/>
                <a:cs typeface="Times New Roman" panose="02020603050405020304" pitchFamily="18" charset="0"/>
              </a:rPr>
              <a:t>GaAs</a:t>
            </a:r>
            <a:r>
              <a:rPr lang="zh-CN" altLang="en-US" sz="3200" b="1" dirty="0">
                <a:solidFill>
                  <a:srgbClr val="FF0000"/>
                </a:solidFill>
                <a:latin typeface="Times New Roman" panose="02020603050405020304" pitchFamily="18" charset="0"/>
                <a:cs typeface="Times New Roman" panose="02020603050405020304" pitchFamily="18" charset="0"/>
              </a:rPr>
              <a:t>：</a:t>
            </a:r>
            <a:endParaRPr lang="zh-CN" altLang="en-US" sz="3200" b="1" dirty="0">
              <a:solidFill>
                <a:srgbClr val="FF0000"/>
              </a:solidFill>
              <a:latin typeface="Times New Roman" panose="02020603050405020304" pitchFamily="18" charset="0"/>
              <a:ea typeface="Times New Roman" panose="02020603050405020304" pitchFamily="18" charset="0"/>
            </a:endParaRPr>
          </a:p>
        </p:txBody>
      </p:sp>
      <p:sp>
        <p:nvSpPr>
          <p:cNvPr id="10" name="TextBox 9"/>
          <p:cNvSpPr txBox="1">
            <a:spLocks noChangeArrowheads="1"/>
          </p:cNvSpPr>
          <p:nvPr/>
        </p:nvSpPr>
        <p:spPr bwMode="auto">
          <a:xfrm>
            <a:off x="2643188" y="1247775"/>
            <a:ext cx="4572000" cy="523875"/>
          </a:xfrm>
          <a:prstGeom prst="rect">
            <a:avLst/>
          </a:prstGeom>
          <a:noFill/>
          <a:ln>
            <a:noFill/>
          </a:ln>
        </p:spPr>
        <p:txBody>
          <a:bodyPr>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导带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(Conduction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a:spLocks noChangeArrowheads="1"/>
          </p:cNvSpPr>
          <p:nvPr/>
        </p:nvSpPr>
        <p:spPr bwMode="auto">
          <a:xfrm>
            <a:off x="2643188" y="2714625"/>
            <a:ext cx="4572000" cy="523875"/>
          </a:xfrm>
          <a:prstGeom prst="rect">
            <a:avLst/>
          </a:prstGeom>
          <a:noFill/>
          <a:ln>
            <a:noFill/>
          </a:ln>
        </p:spPr>
        <p:txBody>
          <a:bodyPr>
            <a:spAutoFit/>
          </a:bodyPr>
          <a:lstStyle>
            <a:lvl1pPr marL="342900" indent="-342900" eaLnBrk="0" hangingPunct="0">
              <a:defRPr kumimoji="1" sz="3200" b="1">
                <a:solidFill>
                  <a:schemeClr val="tx1"/>
                </a:solidFill>
                <a:latin typeface="Times New Roman" panose="02020603050405020304" pitchFamily="18" charset="0"/>
                <a:ea typeface="楷体_GB2312" pitchFamily="49" charset="-122"/>
              </a:defRPr>
            </a:lvl1pPr>
            <a:lvl2pPr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价带</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(Valence band)</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p:cNvSpPr txBox="1"/>
          <p:nvPr/>
        </p:nvSpPr>
        <p:spPr>
          <a:xfrm>
            <a:off x="3000375" y="1997075"/>
            <a:ext cx="5786438"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Minimum</a:t>
            </a:r>
            <a:r>
              <a:rPr lang="zh-CN" altLang="en-US" sz="2200" b="1" dirty="0">
                <a:latin typeface="Times New Roman" panose="02020603050405020304" pitchFamily="18" charset="0"/>
                <a:cs typeface="Times New Roman" panose="02020603050405020304" pitchFamily="18" charset="0"/>
              </a:rPr>
              <a:t>在原点</a:t>
            </a:r>
            <a:r>
              <a:rPr lang="en-US" altLang="zh-CN" sz="2200" b="1" dirty="0">
                <a:latin typeface="Times New Roman" panose="02020603050405020304" pitchFamily="18" charset="0"/>
                <a:cs typeface="Times New Roman" panose="02020603050405020304" pitchFamily="18" charset="0"/>
              </a:rPr>
              <a:t>k=0</a:t>
            </a:r>
            <a:r>
              <a:rPr lang="zh-CN" altLang="en-US" sz="2200" b="1" dirty="0">
                <a:latin typeface="Times New Roman" panose="02020603050405020304" pitchFamily="18" charset="0"/>
                <a:cs typeface="Times New Roman" panose="02020603050405020304" pitchFamily="18" charset="0"/>
              </a:rPr>
              <a:t>处，等能面为球面</a:t>
            </a:r>
            <a:endParaRPr lang="en-US" altLang="zh-CN" sz="2200" b="1" dirty="0">
              <a:latin typeface="Times New Roman" panose="02020603050405020304" pitchFamily="18" charset="0"/>
              <a:ea typeface="Times New Roman" panose="02020603050405020304" pitchFamily="18" charset="0"/>
            </a:endParaRPr>
          </a:p>
        </p:txBody>
      </p:sp>
      <p:sp>
        <p:nvSpPr>
          <p:cNvPr id="16" name="TextBox 15"/>
          <p:cNvSpPr txBox="1"/>
          <p:nvPr/>
        </p:nvSpPr>
        <p:spPr>
          <a:xfrm>
            <a:off x="3000375" y="3378200"/>
            <a:ext cx="5786438"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在原点</a:t>
            </a:r>
            <a:r>
              <a:rPr lang="en-US" altLang="zh-CN" sz="2200" b="1" dirty="0">
                <a:latin typeface="Times New Roman" panose="02020603050405020304" pitchFamily="18" charset="0"/>
                <a:cs typeface="Times New Roman" panose="02020603050405020304" pitchFamily="18" charset="0"/>
              </a:rPr>
              <a:t>k=0</a:t>
            </a:r>
            <a:r>
              <a:rPr lang="zh-CN" altLang="en-US" sz="2200" b="1" dirty="0">
                <a:latin typeface="Times New Roman" panose="02020603050405020304" pitchFamily="18" charset="0"/>
                <a:cs typeface="Times New Roman" panose="02020603050405020304" pitchFamily="18" charset="0"/>
              </a:rPr>
              <a:t>处，等能面为球面</a:t>
            </a:r>
            <a:endParaRPr lang="en-US" altLang="zh-CN" sz="2200" b="1" dirty="0">
              <a:latin typeface="Times New Roman" panose="02020603050405020304" pitchFamily="18" charset="0"/>
              <a:ea typeface="Times New Roman" panose="02020603050405020304" pitchFamily="18" charset="0"/>
            </a:endParaRPr>
          </a:p>
        </p:txBody>
      </p:sp>
      <p:sp>
        <p:nvSpPr>
          <p:cNvPr id="17" name="TextBox 16"/>
          <p:cNvSpPr txBox="1"/>
          <p:nvPr/>
        </p:nvSpPr>
        <p:spPr>
          <a:xfrm>
            <a:off x="3000375" y="3992198"/>
            <a:ext cx="4286250"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en-US" altLang="zh-CN" sz="2200" b="1" dirty="0">
                <a:latin typeface="Times New Roman" panose="02020603050405020304" pitchFamily="18" charset="0"/>
                <a:cs typeface="Times New Roman" panose="02020603050405020304" pitchFamily="18" charset="0"/>
              </a:rPr>
              <a:t>Maximum</a:t>
            </a:r>
            <a:r>
              <a:rPr lang="zh-CN" altLang="en-US" sz="2200" b="1" dirty="0">
                <a:latin typeface="Times New Roman" panose="02020603050405020304" pitchFamily="18" charset="0"/>
                <a:cs typeface="Times New Roman" panose="02020603050405020304" pitchFamily="18" charset="0"/>
              </a:rPr>
              <a:t>三度简并</a:t>
            </a:r>
            <a:endParaRPr lang="en-US" altLang="zh-CN" sz="2200" b="1" dirty="0">
              <a:latin typeface="Times New Roman" panose="02020603050405020304" pitchFamily="18" charset="0"/>
              <a:ea typeface="Times New Roman" panose="02020603050405020304" pitchFamily="18" charset="0"/>
            </a:endParaRPr>
          </a:p>
        </p:txBody>
      </p:sp>
      <p:pic>
        <p:nvPicPr>
          <p:cNvPr id="19" name="Picture 4"/>
          <p:cNvPicPr>
            <a:picLocks noChangeAspect="1"/>
          </p:cNvPicPr>
          <p:nvPr/>
        </p:nvPicPr>
        <p:blipFill>
          <a:blip r:embed="rId2"/>
          <a:stretch>
            <a:fillRect/>
          </a:stretch>
        </p:blipFill>
        <p:spPr>
          <a:xfrm>
            <a:off x="285750" y="1312863"/>
            <a:ext cx="2263775" cy="3887787"/>
          </a:xfrm>
          <a:prstGeom prst="rect">
            <a:avLst/>
          </a:prstGeom>
          <a:noFill/>
          <a:ln w="9525">
            <a:noFill/>
          </a:ln>
        </p:spPr>
      </p:pic>
      <p:sp>
        <p:nvSpPr>
          <p:cNvPr id="23" name="TextBox 22"/>
          <p:cNvSpPr txBox="1">
            <a:spLocks noChangeArrowheads="1"/>
          </p:cNvSpPr>
          <p:nvPr/>
        </p:nvSpPr>
        <p:spPr bwMode="auto">
          <a:xfrm>
            <a:off x="1000125" y="4071938"/>
            <a:ext cx="6429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轻</a:t>
            </a:r>
            <a:endPar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582613" y="3857625"/>
            <a:ext cx="6318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solidFill>
                  <a:srgbClr val="FF0000"/>
                </a:solidFill>
                <a:latin typeface="宋体" panose="02010600030101010101" pitchFamily="2" charset="-122"/>
              </a:rPr>
              <a:t>重</a:t>
            </a:r>
            <a:endParaRPr lang="en-US" altLang="zh-CN" sz="2800" b="1" dirty="0">
              <a:solidFill>
                <a:srgbClr val="FF0000"/>
              </a:solidFill>
              <a:latin typeface="宋体" panose="02010600030101010101" pitchFamily="2" charset="-122"/>
            </a:endParaRPr>
          </a:p>
        </p:txBody>
      </p:sp>
      <p:sp>
        <p:nvSpPr>
          <p:cNvPr id="25" name="TextBox 24"/>
          <p:cNvSpPr txBox="1"/>
          <p:nvPr/>
        </p:nvSpPr>
        <p:spPr>
          <a:xfrm>
            <a:off x="2643188" y="5334000"/>
            <a:ext cx="650081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0"/>
              </a:spcBef>
              <a:buFont typeface="Wingdings" panose="05000000000000000000" pitchFamily="2" charset="2"/>
              <a:buChar char="v"/>
            </a:pPr>
            <a:r>
              <a:rPr lang="zh-CN" altLang="en-US" b="1" dirty="0">
                <a:latin typeface="Times New Roman" panose="02020603050405020304" pitchFamily="18" charset="0"/>
                <a:cs typeface="Times New Roman" panose="02020603050405020304" pitchFamily="18" charset="0"/>
              </a:rPr>
              <a:t>直接带隙半导体</a:t>
            </a:r>
            <a:r>
              <a:rPr lang="en-US" altLang="zh-CN" sz="2200" b="1" dirty="0">
                <a:latin typeface="Times New Roman" panose="02020603050405020304" pitchFamily="18" charset="0"/>
                <a:cs typeface="Times New Roman" panose="02020603050405020304" pitchFamily="18" charset="0"/>
              </a:rPr>
              <a:t>(direct-gap semiconductor)</a:t>
            </a:r>
            <a:endParaRPr lang="zh-CN" altLang="en-US" sz="2200" b="1" dirty="0">
              <a:latin typeface="Times New Roman" panose="02020603050405020304" pitchFamily="18" charset="0"/>
              <a:ea typeface="Times New Roman" panose="02020603050405020304" pitchFamily="18" charset="0"/>
            </a:endParaRPr>
          </a:p>
        </p:txBody>
      </p:sp>
      <p:sp>
        <p:nvSpPr>
          <p:cNvPr id="28" name="TextBox 27"/>
          <p:cNvSpPr txBox="1"/>
          <p:nvPr/>
        </p:nvSpPr>
        <p:spPr>
          <a:xfrm>
            <a:off x="142875" y="6172200"/>
            <a:ext cx="8501063"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0"/>
              </a:spcBef>
              <a:buNone/>
            </a:pPr>
            <a:r>
              <a:rPr lang="zh-CN" altLang="en-US" sz="2000" b="1" dirty="0">
                <a:latin typeface="Times New Roman" panose="02020603050405020304" pitchFamily="18" charset="0"/>
                <a:cs typeface="Times New Roman" panose="02020603050405020304" pitchFamily="18" charset="0"/>
              </a:rPr>
              <a:t>直接带隙半导体</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在第</a:t>
            </a:r>
            <a:r>
              <a:rPr lang="en-US" altLang="zh-CN" sz="2000" b="1" dirty="0">
                <a:latin typeface="Times New Roman" panose="02020603050405020304" pitchFamily="18" charset="0"/>
                <a:cs typeface="Times New Roman" panose="02020603050405020304" pitchFamily="18" charset="0"/>
              </a:rPr>
              <a:t>1BZ</a:t>
            </a:r>
            <a:r>
              <a:rPr lang="zh-CN" altLang="en-US" sz="2000" b="1" dirty="0">
                <a:latin typeface="Times New Roman" panose="02020603050405020304" pitchFamily="18" charset="0"/>
                <a:cs typeface="Times New Roman" panose="02020603050405020304" pitchFamily="18" charset="0"/>
              </a:rPr>
              <a:t>中</a:t>
            </a:r>
            <a:r>
              <a:rPr lang="zh-CN" altLang="en-US" sz="2000" b="1" dirty="0">
                <a:solidFill>
                  <a:srgbClr val="FF0000"/>
                </a:solidFill>
                <a:latin typeface="Times New Roman" panose="02020603050405020304" pitchFamily="18" charset="0"/>
                <a:cs typeface="Times New Roman" panose="02020603050405020304" pitchFamily="18" charset="0"/>
              </a:rPr>
              <a:t>导带最小值</a:t>
            </a:r>
            <a:r>
              <a:rPr lang="zh-CN" altLang="en-US" sz="2000" b="1" dirty="0">
                <a:latin typeface="Times New Roman" panose="02020603050405020304" pitchFamily="18" charset="0"/>
                <a:cs typeface="Times New Roman" panose="02020603050405020304" pitchFamily="18" charset="0"/>
              </a:rPr>
              <a:t>和</a:t>
            </a:r>
            <a:r>
              <a:rPr lang="zh-CN" altLang="en-US" sz="2000" b="1" dirty="0">
                <a:solidFill>
                  <a:srgbClr val="FF0000"/>
                </a:solidFill>
                <a:latin typeface="Times New Roman" panose="02020603050405020304" pitchFamily="18" charset="0"/>
                <a:cs typeface="Times New Roman" panose="02020603050405020304" pitchFamily="18" charset="0"/>
              </a:rPr>
              <a:t>价带最大值</a:t>
            </a:r>
            <a:r>
              <a:rPr lang="zh-CN" altLang="en-US" sz="2000" b="1" dirty="0">
                <a:latin typeface="Times New Roman" panose="02020603050405020304" pitchFamily="18" charset="0"/>
                <a:cs typeface="Times New Roman" panose="02020603050405020304" pitchFamily="18" charset="0"/>
              </a:rPr>
              <a:t>位于</a:t>
            </a:r>
            <a:r>
              <a:rPr lang="zh-CN" altLang="en-US" sz="2000" b="1" dirty="0">
                <a:solidFill>
                  <a:srgbClr val="FF0000"/>
                </a:solidFill>
                <a:latin typeface="Times New Roman" panose="02020603050405020304" pitchFamily="18" charset="0"/>
                <a:cs typeface="Times New Roman" panose="02020603050405020304" pitchFamily="18" charset="0"/>
              </a:rPr>
              <a:t>同一</a:t>
            </a:r>
            <a:r>
              <a:rPr lang="en-US" altLang="zh-CN" sz="2000" b="1" i="1" dirty="0">
                <a:solidFill>
                  <a:srgbClr val="FF0000"/>
                </a:solidFill>
                <a:latin typeface="Times New Roman" panose="02020603050405020304" pitchFamily="18" charset="0"/>
                <a:cs typeface="Times New Roman" panose="02020603050405020304" pitchFamily="18" charset="0"/>
              </a:rPr>
              <a:t>k</a:t>
            </a:r>
            <a:r>
              <a:rPr lang="zh-CN" altLang="en-US" sz="2000" b="1" dirty="0">
                <a:solidFill>
                  <a:srgbClr val="FF0000"/>
                </a:solidFill>
                <a:latin typeface="Times New Roman" panose="02020603050405020304" pitchFamily="18" charset="0"/>
                <a:cs typeface="Times New Roman" panose="02020603050405020304" pitchFamily="18" charset="0"/>
              </a:rPr>
              <a:t>点</a:t>
            </a:r>
            <a:r>
              <a:rPr lang="zh-CN" altLang="en-US" sz="2000" b="1" dirty="0">
                <a:latin typeface="Times New Roman" panose="02020603050405020304" pitchFamily="18" charset="0"/>
                <a:cs typeface="Times New Roman" panose="02020603050405020304" pitchFamily="18" charset="0"/>
              </a:rPr>
              <a:t>处</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ea typeface="Times New Roman" panose="02020603050405020304" pitchFamily="18" charset="0"/>
            </a:endParaRPr>
          </a:p>
        </p:txBody>
      </p:sp>
      <p:sp>
        <p:nvSpPr>
          <p:cNvPr id="18" name="TextBox 22"/>
          <p:cNvSpPr txBox="1">
            <a:spLocks noChangeArrowheads="1"/>
          </p:cNvSpPr>
          <p:nvPr/>
        </p:nvSpPr>
        <p:spPr bwMode="auto">
          <a:xfrm>
            <a:off x="1260475" y="1824038"/>
            <a:ext cx="614363" cy="901700"/>
          </a:xfrm>
          <a:prstGeom prst="rect">
            <a:avLst/>
          </a:prstGeom>
          <a:noFill/>
          <a:ln>
            <a:noFill/>
          </a:ln>
        </p:spPr>
        <p:txBody>
          <a:bodyPr vert="eaVert">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中心</a:t>
            </a:r>
            <a:endPar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20" name="TextBox 22"/>
          <p:cNvSpPr txBox="1">
            <a:spLocks noChangeArrowheads="1"/>
          </p:cNvSpPr>
          <p:nvPr/>
        </p:nvSpPr>
        <p:spPr bwMode="auto">
          <a:xfrm>
            <a:off x="496888" y="1782763"/>
            <a:ext cx="615950" cy="901700"/>
          </a:xfrm>
          <a:prstGeom prst="rect">
            <a:avLst/>
          </a:prstGeom>
          <a:noFill/>
          <a:ln>
            <a:noFill/>
          </a:ln>
        </p:spPr>
        <p:txBody>
          <a:bodyPr vert="eaVert">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卫星</a:t>
            </a:r>
            <a:endPar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0">
                <a:extLst>
                  <a:ext uri="{FF2B5EF4-FFF2-40B4-BE49-F238E27FC236}">
                    <a16:creationId xmlns:a16="http://schemas.microsoft.com/office/drawing/2014/main" id="{5E5FD431-EA1C-43F5-B282-5FFFEEC5F31C}"/>
                  </a:ext>
                </a:extLst>
              </p:cNvPr>
              <p:cNvSpPr txBox="1"/>
              <p:nvPr/>
            </p:nvSpPr>
            <p:spPr>
              <a:xfrm>
                <a:off x="2997763" y="4554013"/>
                <a:ext cx="4382549" cy="53117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pPr>
                <a:r>
                  <a:rPr lang="zh-CN" altLang="en-US" sz="2200" b="1" dirty="0">
                    <a:latin typeface="Times New Roman" panose="02020603050405020304" pitchFamily="18" charset="0"/>
                    <a:cs typeface="Times New Roman" panose="02020603050405020304" pitchFamily="18" charset="0"/>
                  </a:rPr>
                  <a:t>轻空穴带</a:t>
                </a:r>
                <a14:m>
                  <m:oMath xmlns:m="http://schemas.openxmlformats.org/officeDocument/2006/math">
                    <m:sSub>
                      <m:sSubPr>
                        <m:ctrlPr>
                          <a:rPr lang="en-US" altLang="zh-CN" sz="2200" i="1" smtClean="0">
                            <a:latin typeface="Cambria Math" panose="02040503050406030204" pitchFamily="18" charset="0"/>
                            <a:cs typeface="Times New Roman" panose="02020603050405020304" pitchFamily="18" charset="0"/>
                          </a:rPr>
                        </m:ctrlPr>
                      </m:sSubPr>
                      <m:e>
                        <m:d>
                          <m:dPr>
                            <m:ctrlPr>
                              <a:rPr lang="en-US" altLang="zh-CN" sz="2200" i="1" smtClean="0">
                                <a:latin typeface="Cambria Math" panose="02040503050406030204" pitchFamily="18" charset="0"/>
                                <a:cs typeface="Times New Roman" panose="02020603050405020304" pitchFamily="18" charset="0"/>
                              </a:rPr>
                            </m:ctrlPr>
                          </m:dPr>
                          <m:e>
                            <m:sSub>
                              <m:sSubPr>
                                <m:ctrlPr>
                                  <a:rPr lang="en-US" altLang="zh-CN" sz="220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𝑚</m:t>
                                </m:r>
                              </m:e>
                              <m:sub>
                                <m:r>
                                  <a:rPr lang="en-US" altLang="zh-CN" sz="2200" b="0" i="1" smtClean="0">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𝑙</m:t>
                        </m:r>
                      </m:sub>
                    </m:sSub>
                  </m:oMath>
                </a14:m>
                <a:r>
                  <a:rPr lang="zh-CN" altLang="en-US" sz="2200" b="1" dirty="0">
                    <a:latin typeface="Times New Roman" panose="02020603050405020304" pitchFamily="18" charset="0"/>
                    <a:cs typeface="Times New Roman" panose="02020603050405020304" pitchFamily="18" charset="0"/>
                  </a:rPr>
                  <a:t>和重空穴带</a:t>
                </a:r>
                <a14:m>
                  <m:oMath xmlns:m="http://schemas.openxmlformats.org/officeDocument/2006/math">
                    <m:sSub>
                      <m:sSubPr>
                        <m:ctrlPr>
                          <a:rPr lang="en-US" altLang="zh-CN" sz="2200" i="1">
                            <a:latin typeface="Cambria Math" panose="02040503050406030204" pitchFamily="18" charset="0"/>
                            <a:cs typeface="Times New Roman" panose="02020603050405020304" pitchFamily="18" charset="0"/>
                          </a:rPr>
                        </m:ctrlPr>
                      </m:sSubPr>
                      <m:e>
                        <m:d>
                          <m:dPr>
                            <m:ctrlPr>
                              <a:rPr lang="en-US" altLang="zh-CN" sz="2200" i="1">
                                <a:latin typeface="Cambria Math" panose="02040503050406030204" pitchFamily="18" charset="0"/>
                                <a:cs typeface="Times New Roman" panose="02020603050405020304" pitchFamily="18" charset="0"/>
                              </a:rPr>
                            </m:ctrlPr>
                          </m:dPr>
                          <m:e>
                            <m:sSub>
                              <m:sSubPr>
                                <m:ctrlPr>
                                  <a:rPr lang="en-US" altLang="zh-CN" sz="2200" i="1">
                                    <a:latin typeface="Cambria Math" panose="02040503050406030204" pitchFamily="18" charset="0"/>
                                    <a:cs typeface="Times New Roman" panose="02020603050405020304" pitchFamily="18" charset="0"/>
                                  </a:rPr>
                                </m:ctrlPr>
                              </m:sSubPr>
                              <m:e>
                                <m:r>
                                  <a:rPr lang="en-US" altLang="zh-CN" sz="2200" b="0" i="1">
                                    <a:latin typeface="Cambria Math" panose="02040503050406030204" pitchFamily="18" charset="0"/>
                                    <a:cs typeface="Times New Roman" panose="02020603050405020304" pitchFamily="18" charset="0"/>
                                  </a:rPr>
                                  <m:t>𝑚</m:t>
                                </m:r>
                              </m:e>
                              <m:sub>
                                <m:r>
                                  <a:rPr lang="en-US" altLang="zh-CN" sz="2200" b="0" i="1">
                                    <a:latin typeface="Cambria Math" panose="02040503050406030204" pitchFamily="18" charset="0"/>
                                    <a:cs typeface="Times New Roman" panose="02020603050405020304" pitchFamily="18" charset="0"/>
                                  </a:rPr>
                                  <m:t>𝑝</m:t>
                                </m:r>
                              </m:sub>
                            </m:sSub>
                          </m:e>
                        </m:d>
                      </m:e>
                      <m:sub>
                        <m:r>
                          <a:rPr lang="en-US" altLang="zh-CN" sz="2200" b="0" i="1" smtClean="0">
                            <a:latin typeface="Cambria Math" panose="02040503050406030204" pitchFamily="18" charset="0"/>
                            <a:cs typeface="Times New Roman" panose="02020603050405020304" pitchFamily="18" charset="0"/>
                          </a:rPr>
                          <m:t>h</m:t>
                        </m:r>
                      </m:sub>
                    </m:sSub>
                  </m:oMath>
                </a14:m>
                <a:endParaRPr lang="en-US" altLang="zh-CN" sz="2200" dirty="0">
                  <a:latin typeface="Times New Roman" panose="02020603050405020304" pitchFamily="18" charset="0"/>
                  <a:ea typeface="Times New Roman" panose="02020603050405020304" pitchFamily="18" charset="0"/>
                </a:endParaRPr>
              </a:p>
            </p:txBody>
          </p:sp>
        </mc:Choice>
        <mc:Fallback xmlns="">
          <p:sp>
            <p:nvSpPr>
              <p:cNvPr id="26" name="TextBox 20">
                <a:extLst>
                  <a:ext uri="{FF2B5EF4-FFF2-40B4-BE49-F238E27FC236}">
                    <a16:creationId xmlns:a16="http://schemas.microsoft.com/office/drawing/2014/main" id="{5E5FD431-EA1C-43F5-B282-5FFFEEC5F31C}"/>
                  </a:ext>
                </a:extLst>
              </p:cNvPr>
              <p:cNvSpPr txBox="1">
                <a:spLocks noRot="1" noChangeAspect="1" noMove="1" noResize="1" noEditPoints="1" noAdjustHandles="1" noChangeArrowheads="1" noChangeShapeType="1" noTextEdit="1"/>
              </p:cNvSpPr>
              <p:nvPr/>
            </p:nvSpPr>
            <p:spPr>
              <a:xfrm>
                <a:off x="2997763" y="4554013"/>
                <a:ext cx="4382549" cy="531171"/>
              </a:xfrm>
              <a:prstGeom prst="rect">
                <a:avLst/>
              </a:prstGeom>
              <a:blipFill>
                <a:blip r:embed="rId3"/>
                <a:stretch>
                  <a:fillRect l="-1530" t="-9195" b="-4598"/>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0">
                <a:extLst>
                  <a:ext uri="{FF2B5EF4-FFF2-40B4-BE49-F238E27FC236}">
                    <a16:creationId xmlns:a16="http://schemas.microsoft.com/office/drawing/2014/main" id="{0FA318FB-B2D3-4072-BF75-09B33F512A74}"/>
                  </a:ext>
                </a:extLst>
              </p:cNvPr>
              <p:cNvSpPr txBox="1"/>
              <p:nvPr/>
            </p:nvSpPr>
            <p:spPr>
              <a:xfrm>
                <a:off x="5465913" y="3883298"/>
                <a:ext cx="2952328" cy="5480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14:m>
                  <m:oMath xmlns:m="http://schemas.openxmlformats.org/officeDocument/2006/math">
                    <m:groupChr>
                      <m:groupChrPr>
                        <m:chr m:val="→"/>
                        <m:vertJc m:val="bot"/>
                        <m:ctrlPr>
                          <a:rPr lang="en-US" altLang="zh-CN" sz="1800" i="1" smtClean="0">
                            <a:latin typeface="Cambria Math" panose="02040503050406030204" pitchFamily="18" charset="0"/>
                            <a:cs typeface="Times New Roman" panose="02020603050405020304" pitchFamily="18" charset="0"/>
                          </a:rPr>
                        </m:ctrlPr>
                      </m:groupChrPr>
                      <m:e>
                        <m:r>
                          <m:rPr>
                            <m:brk m:alnAt="2"/>
                          </m:rPr>
                          <a:rPr lang="en-US" altLang="zh-CN" sz="1800" b="0" i="1" smtClean="0">
                            <a:latin typeface="Cambria Math" panose="02040503050406030204" pitchFamily="18" charset="0"/>
                            <a:cs typeface="Times New Roman" panose="02020603050405020304" pitchFamily="18" charset="0"/>
                          </a:rPr>
                          <m:t> </m:t>
                        </m:r>
                        <m:r>
                          <m:rPr>
                            <m:nor/>
                            <m:brk m:alnAt="2"/>
                          </m:rPr>
                          <a:rPr lang="en-US" altLang="zh-CN" sz="1800" b="1" i="0" smtClean="0">
                            <a:latin typeface="Cambria Math" panose="02040503050406030204" pitchFamily="18" charset="0"/>
                            <a:cs typeface="Times New Roman" panose="02020603050405020304" pitchFamily="18" charset="0"/>
                          </a:rPr>
                          <m:t> </m:t>
                        </m:r>
                        <m:r>
                          <m:rPr>
                            <m:nor/>
                            <m:brk m:alnAt="2"/>
                          </m:rPr>
                          <a:rPr lang="zh-CN" altLang="en-US" sz="1800" b="1" i="0" smtClean="0">
                            <a:latin typeface="Cambria Math" panose="02040503050406030204" pitchFamily="18" charset="0"/>
                            <a:cs typeface="Times New Roman" panose="02020603050405020304" pitchFamily="18" charset="0"/>
                          </a:rPr>
                          <m:t>自</m:t>
                        </m:r>
                        <m:r>
                          <m:rPr>
                            <m:nor/>
                          </m:rPr>
                          <a:rPr lang="zh-CN" altLang="en-US" sz="1800" b="1" i="0" smtClean="0">
                            <a:latin typeface="Cambria Math" panose="02040503050406030204" pitchFamily="18" charset="0"/>
                            <a:cs typeface="Times New Roman" panose="02020603050405020304" pitchFamily="18" charset="0"/>
                          </a:rPr>
                          <m:t>旋轨道耦合</m:t>
                        </m:r>
                        <m:r>
                          <m:rPr>
                            <m:nor/>
                            <m:brk m:alnAt="2"/>
                          </m:rPr>
                          <a:rPr lang="en-US" altLang="zh-CN" sz="1800" b="1" i="0" smtClean="0">
                            <a:latin typeface="Cambria Math" panose="02040503050406030204" pitchFamily="18" charset="0"/>
                            <a:cs typeface="Times New Roman" panose="02020603050405020304" pitchFamily="18" charset="0"/>
                          </a:rPr>
                          <m:t> </m:t>
                        </m:r>
                        <m:r>
                          <m:rPr>
                            <m:brk m:alnAt="2"/>
                          </m:rPr>
                          <a:rPr lang="en-US" altLang="zh-CN" sz="1800" b="0" i="1" smtClean="0">
                            <a:latin typeface="Cambria Math" panose="02040503050406030204" pitchFamily="18" charset="0"/>
                            <a:cs typeface="Times New Roman" panose="02020603050405020304" pitchFamily="18" charset="0"/>
                          </a:rPr>
                          <m:t> </m:t>
                        </m:r>
                      </m:e>
                    </m:groupChr>
                  </m:oMath>
                </a14:m>
                <a:r>
                  <a:rPr lang="zh-CN" altLang="en-US" sz="2200" b="1" dirty="0">
                    <a:latin typeface="Times New Roman" panose="02020603050405020304" pitchFamily="18" charset="0"/>
                    <a:ea typeface="Times New Roman" panose="02020603050405020304" pitchFamily="18" charset="0"/>
                  </a:rPr>
                  <a:t>二度简并</a:t>
                </a:r>
                <a:endParaRPr lang="en-US" altLang="zh-CN" sz="2200" b="1" dirty="0">
                  <a:latin typeface="Times New Roman" panose="02020603050405020304" pitchFamily="18" charset="0"/>
                  <a:ea typeface="Times New Roman" panose="02020603050405020304" pitchFamily="18" charset="0"/>
                </a:endParaRPr>
              </a:p>
            </p:txBody>
          </p:sp>
        </mc:Choice>
        <mc:Fallback xmlns="">
          <p:sp>
            <p:nvSpPr>
              <p:cNvPr id="22" name="TextBox 20">
                <a:extLst>
                  <a:ext uri="{FF2B5EF4-FFF2-40B4-BE49-F238E27FC236}">
                    <a16:creationId xmlns:a16="http://schemas.microsoft.com/office/drawing/2014/main" id="{0FA318FB-B2D3-4072-BF75-09B33F512A74}"/>
                  </a:ext>
                </a:extLst>
              </p:cNvPr>
              <p:cNvSpPr txBox="1">
                <a:spLocks noRot="1" noChangeAspect="1" noMove="1" noResize="1" noEditPoints="1" noAdjustHandles="1" noChangeArrowheads="1" noChangeShapeType="1" noTextEdit="1"/>
              </p:cNvSpPr>
              <p:nvPr/>
            </p:nvSpPr>
            <p:spPr>
              <a:xfrm>
                <a:off x="5465913" y="3883298"/>
                <a:ext cx="2952328" cy="548035"/>
              </a:xfrm>
              <a:prstGeom prst="rect">
                <a:avLst/>
              </a:prstGeom>
              <a:blipFill>
                <a:blip r:embed="rId4"/>
                <a:stretch>
                  <a:fillRect r="-207" b="-18889"/>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iterate type="lt">
                                    <p:tmPct val="0"/>
                                  </p:iterate>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mph" presetSubtype="0" fill="hold" grpId="1" nodeType="clickEffect">
                                  <p:stCondLst>
                                    <p:cond delay="0"/>
                                  </p:stCondLst>
                                  <p:iterate type="lt">
                                    <p:tmPct val="0"/>
                                  </p:iterate>
                                  <p:childTnLst>
                                    <p:animClr clrSpc="hsl" dir="cw">
                                      <p:cBhvr override="childStyle">
                                        <p:cTn id="57" dur="1000" fill="hold"/>
                                        <p:tgtEl>
                                          <p:spTgt spid="24"/>
                                        </p:tgtEl>
                                        <p:attrNameLst>
                                          <p:attrName>style.color</p:attrName>
                                        </p:attrNameLst>
                                      </p:cBhvr>
                                      <p:by>
                                        <p:hsl h="-7200000" s="0" l="0"/>
                                      </p:by>
                                    </p:animClr>
                                    <p:animClr clrSpc="hsl" dir="cw">
                                      <p:cBhvr>
                                        <p:cTn id="58" dur="1000" fill="hold"/>
                                        <p:tgtEl>
                                          <p:spTgt spid="24"/>
                                        </p:tgtEl>
                                        <p:attrNameLst>
                                          <p:attrName>fillcolor</p:attrName>
                                        </p:attrNameLst>
                                      </p:cBhvr>
                                      <p:by>
                                        <p:hsl h="-7200000" s="0" l="0"/>
                                      </p:by>
                                    </p:animClr>
                                    <p:animClr clrSpc="hsl" dir="cw">
                                      <p:cBhvr>
                                        <p:cTn id="59" dur="1000" fill="hold"/>
                                        <p:tgtEl>
                                          <p:spTgt spid="24"/>
                                        </p:tgtEl>
                                        <p:attrNameLst>
                                          <p:attrName>stroke.color</p:attrName>
                                        </p:attrNameLst>
                                      </p:cBhvr>
                                      <p:by>
                                        <p:hsl h="-7200000" s="0" l="0"/>
                                      </p:by>
                                    </p:animClr>
                                    <p:set>
                                      <p:cBhvr>
                                        <p:cTn id="60" dur="1000" fill="hold"/>
                                        <p:tgtEl>
                                          <p:spTgt spid="24"/>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mph" presetSubtype="0" fill="hold" grpId="1" nodeType="clickEffect">
                                  <p:stCondLst>
                                    <p:cond delay="0"/>
                                  </p:stCondLst>
                                  <p:childTnLst>
                                    <p:animClr clrSpc="hsl" dir="cw">
                                      <p:cBhvr override="childStyle">
                                        <p:cTn id="70" dur="1000" fill="hold"/>
                                        <p:tgtEl>
                                          <p:spTgt spid="23"/>
                                        </p:tgtEl>
                                        <p:attrNameLst>
                                          <p:attrName>style.color</p:attrName>
                                        </p:attrNameLst>
                                      </p:cBhvr>
                                      <p:by>
                                        <p:hsl h="-7200000" s="0" l="0"/>
                                      </p:by>
                                    </p:animClr>
                                    <p:animClr clrSpc="hsl" dir="cw">
                                      <p:cBhvr>
                                        <p:cTn id="71" dur="1000" fill="hold"/>
                                        <p:tgtEl>
                                          <p:spTgt spid="23"/>
                                        </p:tgtEl>
                                        <p:attrNameLst>
                                          <p:attrName>fillcolor</p:attrName>
                                        </p:attrNameLst>
                                      </p:cBhvr>
                                      <p:by>
                                        <p:hsl h="-7200000" s="0" l="0"/>
                                      </p:by>
                                    </p:animClr>
                                    <p:animClr clrSpc="hsl" dir="cw">
                                      <p:cBhvr>
                                        <p:cTn id="72" dur="1000" fill="hold"/>
                                        <p:tgtEl>
                                          <p:spTgt spid="23"/>
                                        </p:tgtEl>
                                        <p:attrNameLst>
                                          <p:attrName>stroke.color</p:attrName>
                                        </p:attrNameLst>
                                      </p:cBhvr>
                                      <p:by>
                                        <p:hsl h="-7200000" s="0" l="0"/>
                                      </p:by>
                                    </p:animClr>
                                    <p:set>
                                      <p:cBhvr>
                                        <p:cTn id="73" dur="1000" fill="hold"/>
                                        <p:tgtEl>
                                          <p:spTgt spid="23"/>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1"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fill="hold"/>
                                        <p:tgtEl>
                                          <p:spTgt spid="18"/>
                                        </p:tgtEl>
                                        <p:attrNameLst>
                                          <p:attrName>ppt_x</p:attrName>
                                        </p:attrNameLst>
                                      </p:cBhvr>
                                      <p:tavLst>
                                        <p:tav tm="0">
                                          <p:val>
                                            <p:strVal val="#ppt_x"/>
                                          </p:val>
                                        </p:tav>
                                        <p:tav tm="100000">
                                          <p:val>
                                            <p:strVal val="#ppt_x"/>
                                          </p:val>
                                        </p:tav>
                                      </p:tavLst>
                                    </p:anim>
                                    <p:anim calcmode="lin" valueType="num">
                                      <p:cBhvr additive="base">
                                        <p:cTn id="89"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mph" presetSubtype="0" fill="hold" grpId="1" nodeType="clickEffect">
                                  <p:stCondLst>
                                    <p:cond delay="0"/>
                                  </p:stCondLst>
                                  <p:childTnLst>
                                    <p:animClr clrSpc="hsl" dir="cw">
                                      <p:cBhvr override="childStyle">
                                        <p:cTn id="93" dur="1000" fill="hold"/>
                                        <p:tgtEl>
                                          <p:spTgt spid="18"/>
                                        </p:tgtEl>
                                        <p:attrNameLst>
                                          <p:attrName>style.color</p:attrName>
                                        </p:attrNameLst>
                                      </p:cBhvr>
                                      <p:by>
                                        <p:hsl h="-7200000" s="0" l="0"/>
                                      </p:by>
                                    </p:animClr>
                                    <p:animClr clrSpc="hsl" dir="cw">
                                      <p:cBhvr>
                                        <p:cTn id="94" dur="1000" fill="hold"/>
                                        <p:tgtEl>
                                          <p:spTgt spid="18"/>
                                        </p:tgtEl>
                                        <p:attrNameLst>
                                          <p:attrName>fillcolor</p:attrName>
                                        </p:attrNameLst>
                                      </p:cBhvr>
                                      <p:by>
                                        <p:hsl h="-7200000" s="0" l="0"/>
                                      </p:by>
                                    </p:animClr>
                                    <p:animClr clrSpc="hsl" dir="cw">
                                      <p:cBhvr>
                                        <p:cTn id="95" dur="1000" fill="hold"/>
                                        <p:tgtEl>
                                          <p:spTgt spid="18"/>
                                        </p:tgtEl>
                                        <p:attrNameLst>
                                          <p:attrName>stroke.color</p:attrName>
                                        </p:attrNameLst>
                                      </p:cBhvr>
                                      <p:by>
                                        <p:hsl h="-7200000" s="0" l="0"/>
                                      </p:by>
                                    </p:animClr>
                                    <p:set>
                                      <p:cBhvr>
                                        <p:cTn id="96" dur="1000" fill="hold"/>
                                        <p:tgtEl>
                                          <p:spTgt spid="18"/>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additive="base">
                                        <p:cTn id="101" dur="500" fill="hold"/>
                                        <p:tgtEl>
                                          <p:spTgt spid="20"/>
                                        </p:tgtEl>
                                        <p:attrNameLst>
                                          <p:attrName>ppt_x</p:attrName>
                                        </p:attrNameLst>
                                      </p:cBhvr>
                                      <p:tavLst>
                                        <p:tav tm="0">
                                          <p:val>
                                            <p:strVal val="#ppt_x"/>
                                          </p:val>
                                        </p:tav>
                                        <p:tav tm="100000">
                                          <p:val>
                                            <p:strVal val="#ppt_x"/>
                                          </p:val>
                                        </p:tav>
                                      </p:tavLst>
                                    </p:anim>
                                    <p:anim calcmode="lin" valueType="num">
                                      <p:cBhvr additive="base">
                                        <p:cTn id="10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mph" presetSubtype="0" fill="hold" grpId="1" nodeType="clickEffect">
                                  <p:stCondLst>
                                    <p:cond delay="0"/>
                                  </p:stCondLst>
                                  <p:childTnLst>
                                    <p:animClr clrSpc="hsl" dir="cw">
                                      <p:cBhvr override="childStyle">
                                        <p:cTn id="106" dur="1000" fill="hold"/>
                                        <p:tgtEl>
                                          <p:spTgt spid="20"/>
                                        </p:tgtEl>
                                        <p:attrNameLst>
                                          <p:attrName>style.color</p:attrName>
                                        </p:attrNameLst>
                                      </p:cBhvr>
                                      <p:by>
                                        <p:hsl h="-7200000" s="0" l="0"/>
                                      </p:by>
                                    </p:animClr>
                                    <p:animClr clrSpc="hsl" dir="cw">
                                      <p:cBhvr>
                                        <p:cTn id="107" dur="1000" fill="hold"/>
                                        <p:tgtEl>
                                          <p:spTgt spid="20"/>
                                        </p:tgtEl>
                                        <p:attrNameLst>
                                          <p:attrName>fillcolor</p:attrName>
                                        </p:attrNameLst>
                                      </p:cBhvr>
                                      <p:by>
                                        <p:hsl h="-7200000" s="0" l="0"/>
                                      </p:by>
                                    </p:animClr>
                                    <p:animClr clrSpc="hsl" dir="cw">
                                      <p:cBhvr>
                                        <p:cTn id="108" dur="1000" fill="hold"/>
                                        <p:tgtEl>
                                          <p:spTgt spid="20"/>
                                        </p:tgtEl>
                                        <p:attrNameLst>
                                          <p:attrName>stroke.color</p:attrName>
                                        </p:attrNameLst>
                                      </p:cBhvr>
                                      <p:by>
                                        <p:hsl h="-7200000" s="0" l="0"/>
                                      </p:by>
                                    </p:animClr>
                                    <p:set>
                                      <p:cBhvr>
                                        <p:cTn id="109" dur="10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6" grpId="0"/>
      <p:bldP spid="17" grpId="0"/>
      <p:bldP spid="23" grpId="0"/>
      <p:bldP spid="23" grpId="1"/>
      <p:bldP spid="24" grpId="0"/>
      <p:bldP spid="24" grpId="1"/>
      <p:bldP spid="25" grpId="0"/>
      <p:bldP spid="28" grpId="0"/>
      <p:bldP spid="18" grpId="0"/>
      <p:bldP spid="18" grpId="1"/>
      <p:bldP spid="20" grpId="0"/>
      <p:bldP spid="20" grpId="1"/>
      <p:bldP spid="26"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pic>
        <p:nvPicPr>
          <p:cNvPr id="12" name="Picture 16"/>
          <p:cNvPicPr>
            <a:picLocks noChangeAspect="1"/>
          </p:cNvPicPr>
          <p:nvPr/>
        </p:nvPicPr>
        <p:blipFill>
          <a:blip r:embed="rId2"/>
          <a:stretch>
            <a:fillRect/>
          </a:stretch>
        </p:blipFill>
        <p:spPr>
          <a:xfrm>
            <a:off x="142875" y="2492896"/>
            <a:ext cx="2428875" cy="3786188"/>
          </a:xfrm>
          <a:prstGeom prst="rect">
            <a:avLst/>
          </a:prstGeom>
          <a:noFill/>
          <a:ln w="9525">
            <a:noFill/>
          </a:ln>
        </p:spPr>
      </p:pic>
      <p:sp>
        <p:nvSpPr>
          <p:cNvPr id="4" name="TextBox 3"/>
          <p:cNvSpPr txBox="1"/>
          <p:nvPr/>
        </p:nvSpPr>
        <p:spPr>
          <a:xfrm>
            <a:off x="522288" y="500063"/>
            <a:ext cx="642937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sz="3200" b="1" dirty="0">
                <a:solidFill>
                  <a:srgbClr val="FF0000"/>
                </a:solidFill>
                <a:latin typeface="Times New Roman" panose="02020603050405020304" pitchFamily="18" charset="0"/>
                <a:cs typeface="Times New Roman" panose="02020603050405020304" pitchFamily="18" charset="0"/>
              </a:rPr>
              <a:t>态密度</a:t>
            </a:r>
            <a:r>
              <a:rPr lang="en-US" altLang="zh-CN" sz="3200" b="1" dirty="0">
                <a:solidFill>
                  <a:srgbClr val="FF0000"/>
                </a:solidFill>
                <a:latin typeface="Times New Roman" panose="02020603050405020304" pitchFamily="18" charset="0"/>
                <a:cs typeface="Times New Roman" panose="02020603050405020304" pitchFamily="18" charset="0"/>
              </a:rPr>
              <a:t>(density of states or DOS)</a:t>
            </a:r>
            <a:endParaRPr lang="zh-CN" altLang="en-US" sz="32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90823" name="Object 7"/>
              <p:cNvSpPr txBox="1"/>
              <p:nvPr/>
            </p:nvSpPr>
            <p:spPr>
              <a:xfrm>
                <a:off x="2598738" y="1270000"/>
                <a:ext cx="6534150" cy="11588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mn-ea"/>
                          <a:ea typeface="+mn-ea"/>
                        </a:rPr>
                        <m:t>金属</m:t>
                      </m:r>
                      <m:r>
                        <a:rPr lang="zh-CN" altLang="en-US" i="1" smtClean="0">
                          <a:solidFill>
                            <a:srgbClr val="000000"/>
                          </a:solidFill>
                          <a:latin typeface="Cambria Math" panose="02040503050406030204" pitchFamily="18" charset="0"/>
                          <a:ea typeface="+mn-ea"/>
                        </a:rPr>
                        <m:t>：</m:t>
                      </m:r>
                      <m:r>
                        <a:rPr lang="zh-CN" altLang="en-US" i="1" smtClean="0">
                          <a:solidFill>
                            <a:srgbClr val="000000"/>
                          </a:solidFill>
                          <a:latin typeface="Cambria Math" panose="02040503050406030204" pitchFamily="18" charset="0"/>
                          <a:ea typeface="+mn-ea"/>
                        </a:rPr>
                        <m:t>𝑔</m:t>
                      </m:r>
                      <m:d>
                        <m:dPr>
                          <m:ctrlPr>
                            <a:rPr lang="zh-CN" altLang="en-US" i="1">
                              <a:solidFill>
                                <a:srgbClr val="000000"/>
                              </a:solidFill>
                              <a:latin typeface="Cambria Math" panose="02040503050406030204" pitchFamily="18" charset="0"/>
                              <a:ea typeface="+mn-ea"/>
                            </a:rPr>
                          </m:ctrlPr>
                        </m:dPr>
                        <m:e>
                          <m:r>
                            <a:rPr lang="zh-CN" altLang="en-US" i="1">
                              <a:solidFill>
                                <a:srgbClr val="000000"/>
                              </a:solidFill>
                              <a:latin typeface="Cambria Math" panose="02040503050406030204" pitchFamily="18" charset="0"/>
                              <a:ea typeface="+mn-ea"/>
                            </a:rPr>
                            <m:t>𝐸</m:t>
                          </m:r>
                        </m:e>
                      </m:d>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num>
                        <m:den>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𝜋</m:t>
                              </m:r>
                            </m:e>
                            <m:sup>
                              <m:r>
                                <a:rPr lang="zh-CN" altLang="en-US" i="1">
                                  <a:solidFill>
                                    <a:srgbClr val="000000"/>
                                  </a:solidFill>
                                  <a:latin typeface="Cambria Math" panose="02040503050406030204" pitchFamily="18" charset="0"/>
                                  <a:ea typeface="+mn-ea"/>
                                </a:rPr>
                                <m:t>2</m:t>
                              </m:r>
                            </m:sup>
                          </m:sSup>
                        </m:den>
                      </m:f>
                      <m:sSup>
                        <m:sSupPr>
                          <m:ctrlPr>
                            <a:rPr lang="zh-CN" altLang="en-US" i="1">
                              <a:solidFill>
                                <a:srgbClr val="000000"/>
                              </a:solidFill>
                              <a:latin typeface="Cambria Math" panose="02040503050406030204" pitchFamily="18" charset="0"/>
                              <a:ea typeface="+mn-ea"/>
                            </a:rPr>
                          </m:ctrlPr>
                        </m:sSupPr>
                        <m:e>
                          <m:d>
                            <m:dPr>
                              <m:ctrlPr>
                                <a:rPr lang="zh-CN" altLang="en-US" i="1">
                                  <a:solidFill>
                                    <a:srgbClr val="000000"/>
                                  </a:solidFill>
                                  <a:latin typeface="Cambria Math" panose="02040503050406030204" pitchFamily="18" charset="0"/>
                                  <a:ea typeface="+mn-ea"/>
                                </a:rPr>
                              </m:ctrlPr>
                            </m:dPr>
                            <m:e>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2</m:t>
                                  </m:r>
                                  <m:sSub>
                                    <m:sSubPr>
                                      <m:ctrlPr>
                                        <a:rPr lang="en-US" altLang="zh-CN" b="0" i="1" smtClean="0">
                                          <a:solidFill>
                                            <a:srgbClr val="000000"/>
                                          </a:solidFill>
                                          <a:latin typeface="Cambria Math" panose="02040503050406030204" pitchFamily="18" charset="0"/>
                                          <a:ea typeface="+mn-ea"/>
                                        </a:rPr>
                                      </m:ctrlPr>
                                    </m:sSubPr>
                                    <m:e>
                                      <m:r>
                                        <a:rPr lang="en-US" altLang="zh-CN" b="0" i="1" smtClean="0">
                                          <a:solidFill>
                                            <a:srgbClr val="000000"/>
                                          </a:solidFill>
                                          <a:latin typeface="Cambria Math" panose="02040503050406030204" pitchFamily="18" charset="0"/>
                                          <a:ea typeface="+mn-ea"/>
                                        </a:rPr>
                                        <m:t>𝑚</m:t>
                                      </m:r>
                                    </m:e>
                                    <m:sub>
                                      <m:r>
                                        <a:rPr lang="en-US" altLang="zh-CN" b="0" i="1" smtClean="0">
                                          <a:solidFill>
                                            <a:srgbClr val="000000"/>
                                          </a:solidFill>
                                          <a:latin typeface="Cambria Math" panose="02040503050406030204" pitchFamily="18" charset="0"/>
                                          <a:ea typeface="+mn-ea"/>
                                        </a:rPr>
                                        <m:t>0</m:t>
                                      </m:r>
                                    </m:sub>
                                  </m:sSub>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ℏ</m:t>
                                      </m:r>
                                    </m:e>
                                    <m:sup>
                                      <m:r>
                                        <a:rPr lang="zh-CN" altLang="en-US" i="1">
                                          <a:solidFill>
                                            <a:srgbClr val="000000"/>
                                          </a:solidFill>
                                          <a:latin typeface="Cambria Math" panose="02040503050406030204" pitchFamily="18" charset="0"/>
                                          <a:ea typeface="+mn-ea"/>
                                        </a:rPr>
                                        <m:t>2</m:t>
                                      </m:r>
                                    </m:sup>
                                  </m:sSup>
                                </m:den>
                              </m:f>
                            </m:e>
                          </m:d>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𝐸</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d>
                                <m:dPr>
                                  <m:ctrlPr>
                                    <a:rPr lang="zh-CN" altLang="en-US" i="1">
                                      <a:solidFill>
                                        <a:srgbClr val="000000"/>
                                      </a:solidFill>
                                      <a:latin typeface="Cambria Math" panose="02040503050406030204" pitchFamily="18" charset="0"/>
                                      <a:ea typeface="+mn-ea"/>
                                    </a:rPr>
                                  </m:ctrlPr>
                                </m:dPr>
                                <m:e>
                                  <m:r>
                                    <a:rPr lang="zh-CN" altLang="en-US" i="1">
                                      <a:solidFill>
                                        <a:srgbClr val="000000"/>
                                      </a:solidFill>
                                      <a:latin typeface="Cambria Math" panose="02040503050406030204" pitchFamily="18" charset="0"/>
                                      <a:ea typeface="+mn-ea"/>
                                    </a:rPr>
                                    <m:t>2</m:t>
                                  </m:r>
                                  <m:sSub>
                                    <m:sSubPr>
                                      <m:ctrlPr>
                                        <a:rPr lang="en-US" altLang="zh-CN" b="0" i="1">
                                          <a:solidFill>
                                            <a:srgbClr val="000000"/>
                                          </a:solidFill>
                                          <a:latin typeface="Cambria Math" panose="02040503050406030204" pitchFamily="18" charset="0"/>
                                          <a:ea typeface="+mn-ea"/>
                                        </a:rPr>
                                      </m:ctrlPr>
                                    </m:sSubPr>
                                    <m:e>
                                      <m:r>
                                        <a:rPr lang="en-US" altLang="zh-CN" b="0" i="1">
                                          <a:solidFill>
                                            <a:srgbClr val="000000"/>
                                          </a:solidFill>
                                          <a:latin typeface="Cambria Math" panose="02040503050406030204" pitchFamily="18" charset="0"/>
                                          <a:ea typeface="+mn-ea"/>
                                        </a:rPr>
                                        <m:t>𝑚</m:t>
                                      </m:r>
                                    </m:e>
                                    <m:sub>
                                      <m:r>
                                        <a:rPr lang="en-US" altLang="zh-CN" b="0" i="1">
                                          <a:solidFill>
                                            <a:srgbClr val="000000"/>
                                          </a:solidFill>
                                          <a:latin typeface="Cambria Math" panose="02040503050406030204" pitchFamily="18" charset="0"/>
                                          <a:ea typeface="+mn-ea"/>
                                        </a:rPr>
                                        <m:t>0</m:t>
                                      </m:r>
                                    </m:sub>
                                  </m:sSub>
                                </m:e>
                              </m:d>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h</m:t>
                              </m:r>
                            </m:e>
                            <m:sup>
                              <m:r>
                                <a:rPr lang="zh-CN" altLang="en-US" i="1">
                                  <a:solidFill>
                                    <a:srgbClr val="000000"/>
                                  </a:solidFill>
                                  <a:latin typeface="Cambria Math" panose="02040503050406030204" pitchFamily="18" charset="0"/>
                                  <a:ea typeface="+mn-ea"/>
                                </a:rPr>
                                <m:t>3</m:t>
                              </m:r>
                            </m:sup>
                          </m:sSup>
                        </m:den>
                      </m:f>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𝐸</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oMath>
                  </m:oMathPara>
                </a14:m>
                <a:endParaRPr lang="zh-CN" altLang="en-US" dirty="0">
                  <a:latin typeface="+mn-ea"/>
                  <a:ea typeface="+mn-ea"/>
                </a:endParaRPr>
              </a:p>
            </p:txBody>
          </p:sp>
        </mc:Choice>
        <mc:Fallback xmlns="">
          <p:sp>
            <p:nvSpPr>
              <p:cNvPr id="290823" name="Object 7"/>
              <p:cNvSpPr txBox="1">
                <a:spLocks noRot="1" noChangeAspect="1" noMove="1" noResize="1" noEditPoints="1" noAdjustHandles="1" noChangeArrowheads="1" noChangeShapeType="1" noTextEdit="1"/>
              </p:cNvSpPr>
              <p:nvPr/>
            </p:nvSpPr>
            <p:spPr>
              <a:xfrm>
                <a:off x="2598738" y="1270000"/>
                <a:ext cx="6534150" cy="11588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3"/>
              <p:cNvSpPr txBox="1"/>
              <p:nvPr/>
            </p:nvSpPr>
            <p:spPr>
              <a:xfrm>
                <a:off x="2652713" y="4443413"/>
                <a:ext cx="5985295" cy="11588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mn-ea"/>
                          <a:ea typeface="+mn-ea"/>
                        </a:rPr>
                        <m:t>半导体价带</m:t>
                      </m:r>
                      <m:r>
                        <a:rPr lang="zh-CN" altLang="en-US" i="1" smtClean="0">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𝑣</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(2</m:t>
                          </m:r>
                          <m:sSubSup>
                            <m:sSubSupPr>
                              <m:ctrlPr>
                                <a:rPr lang="en-US" altLang="zh-CN" b="0" i="1">
                                  <a:solidFill>
                                    <a:srgbClr val="000000"/>
                                  </a:solidFill>
                                  <a:latin typeface="Cambria Math" panose="02040503050406030204" pitchFamily="18" charset="0"/>
                                  <a:ea typeface="+mn-ea"/>
                                </a:rPr>
                              </m:ctrlPr>
                            </m:sSubSupPr>
                            <m:e>
                              <m:r>
                                <a:rPr lang="en-US" altLang="zh-CN" b="0" i="1">
                                  <a:solidFill>
                                    <a:srgbClr val="000000"/>
                                  </a:solidFill>
                                  <a:latin typeface="Cambria Math" panose="02040503050406030204" pitchFamily="18" charset="0"/>
                                  <a:ea typeface="+mn-ea"/>
                                </a:rPr>
                                <m:t>𝑚</m:t>
                              </m:r>
                            </m:e>
                            <m:sub>
                              <m:r>
                                <a:rPr lang="en-US" altLang="zh-CN" b="0" i="1" smtClean="0">
                                  <a:solidFill>
                                    <a:srgbClr val="000000"/>
                                  </a:solidFill>
                                  <a:latin typeface="Cambria Math" panose="02040503050406030204" pitchFamily="18" charset="0"/>
                                  <a:ea typeface="+mn-ea"/>
                                </a:rPr>
                                <m:t>𝑝</m:t>
                              </m:r>
                            </m:sub>
                            <m:sup>
                              <m:r>
                                <a:rPr lang="en-US" altLang="zh-CN" b="0" i="1">
                                  <a:solidFill>
                                    <a:srgbClr val="000000"/>
                                  </a:solidFill>
                                  <a:latin typeface="Cambria Math" panose="02040503050406030204" pitchFamily="18" charset="0"/>
                                  <a:ea typeface="+mn-ea"/>
                                </a:rPr>
                                <m:t>∗</m:t>
                              </m:r>
                            </m:sup>
                          </m:sSub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h</m:t>
                              </m:r>
                            </m:e>
                            <m:sup>
                              <m:r>
                                <a:rPr lang="zh-CN" altLang="en-US" i="1">
                                  <a:solidFill>
                                    <a:srgbClr val="000000"/>
                                  </a:solidFill>
                                  <a:latin typeface="Cambria Math" panose="02040503050406030204" pitchFamily="18" charset="0"/>
                                  <a:ea typeface="+mn-ea"/>
                                </a:rPr>
                                <m:t>3</m:t>
                              </m:r>
                            </m:sup>
                          </m:sSup>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oMath>
                  </m:oMathPara>
                </a14:m>
                <a:endParaRPr lang="zh-CN" altLang="en-US" dirty="0">
                  <a:latin typeface="+mn-ea"/>
                  <a:ea typeface="+mn-ea"/>
                </a:endParaRPr>
              </a:p>
            </p:txBody>
          </p:sp>
        </mc:Choice>
        <mc:Fallback xmlns="">
          <p:sp>
            <p:nvSpPr>
              <p:cNvPr id="2" name="Object 13"/>
              <p:cNvSpPr txBox="1">
                <a:spLocks noRot="1" noChangeAspect="1" noMove="1" noResize="1" noEditPoints="1" noAdjustHandles="1" noChangeArrowheads="1" noChangeShapeType="1" noTextEdit="1"/>
              </p:cNvSpPr>
              <p:nvPr/>
            </p:nvSpPr>
            <p:spPr>
              <a:xfrm>
                <a:off x="2652713" y="4443413"/>
                <a:ext cx="5985295" cy="1158875"/>
              </a:xfrm>
              <a:prstGeom prst="rect">
                <a:avLst/>
              </a:prstGeom>
              <a:blipFill>
                <a:blip r:embed="rId4"/>
                <a:stretch>
                  <a:fillRect/>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1B4D6377-2324-4AFA-BC12-1081B5CA93A8}"/>
              </a:ext>
            </a:extLst>
          </p:cNvPr>
          <p:cNvGrpSpPr/>
          <p:nvPr/>
        </p:nvGrpSpPr>
        <p:grpSpPr>
          <a:xfrm>
            <a:off x="2651125" y="2288282"/>
            <a:ext cx="6097339" cy="2228156"/>
            <a:chOff x="2651125" y="2288282"/>
            <a:chExt cx="6097339" cy="2228156"/>
          </a:xfrm>
        </p:grpSpPr>
        <mc:AlternateContent xmlns:mc="http://schemas.openxmlformats.org/markup-compatibility/2006" xmlns:a14="http://schemas.microsoft.com/office/drawing/2010/main">
          <mc:Choice Requires="a14">
            <p:sp>
              <p:nvSpPr>
                <p:cNvPr id="333832" name="Object 8"/>
                <p:cNvSpPr txBox="1"/>
                <p:nvPr/>
              </p:nvSpPr>
              <p:spPr>
                <a:xfrm>
                  <a:off x="2651125" y="3357563"/>
                  <a:ext cx="6097339" cy="11588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mn-ea"/>
                            <a:ea typeface="+mn-ea"/>
                          </a:rPr>
                          <m:t>半导体导带</m:t>
                        </m:r>
                        <m:r>
                          <a:rPr lang="zh-CN" altLang="en-US" i="1" smtClean="0">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(2</m:t>
                            </m:r>
                            <m:sSubSup>
                              <m:sSubSupPr>
                                <m:ctrlPr>
                                  <a:rPr lang="en-US" altLang="zh-CN" b="0" i="1" smtClean="0">
                                    <a:solidFill>
                                      <a:srgbClr val="000000"/>
                                    </a:solidFill>
                                    <a:latin typeface="Cambria Math" panose="02040503050406030204" pitchFamily="18" charset="0"/>
                                    <a:ea typeface="+mn-ea"/>
                                  </a:rPr>
                                </m:ctrlPr>
                              </m:sSubSupPr>
                              <m:e>
                                <m:r>
                                  <a:rPr lang="en-US" altLang="zh-CN" b="0" i="1" smtClean="0">
                                    <a:solidFill>
                                      <a:srgbClr val="000000"/>
                                    </a:solidFill>
                                    <a:latin typeface="Cambria Math" panose="02040503050406030204" pitchFamily="18" charset="0"/>
                                    <a:ea typeface="+mn-ea"/>
                                  </a:rPr>
                                  <m:t>𝑚</m:t>
                                </m:r>
                              </m:e>
                              <m:sub>
                                <m:r>
                                  <a:rPr lang="en-US" altLang="zh-CN" b="0" i="1" smtClean="0">
                                    <a:solidFill>
                                      <a:srgbClr val="000000"/>
                                    </a:solidFill>
                                    <a:latin typeface="Cambria Math" panose="02040503050406030204" pitchFamily="18" charset="0"/>
                                    <a:ea typeface="+mn-ea"/>
                                  </a:rPr>
                                  <m:t>𝑛</m:t>
                                </m:r>
                              </m:sub>
                              <m:sup>
                                <m:r>
                                  <a:rPr lang="en-US" altLang="zh-CN" b="0" i="1" smtClean="0">
                                    <a:solidFill>
                                      <a:srgbClr val="000000"/>
                                    </a:solidFill>
                                    <a:latin typeface="Cambria Math" panose="02040503050406030204" pitchFamily="18" charset="0"/>
                                    <a:ea typeface="+mn-ea"/>
                                  </a:rPr>
                                  <m:t>∗</m:t>
                                </m:r>
                              </m:sup>
                            </m:sSub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h</m:t>
                                </m:r>
                              </m:e>
                              <m:sup>
                                <m:r>
                                  <a:rPr lang="zh-CN" altLang="en-US" i="1">
                                    <a:solidFill>
                                      <a:srgbClr val="000000"/>
                                    </a:solidFill>
                                    <a:latin typeface="Cambria Math" panose="02040503050406030204" pitchFamily="18" charset="0"/>
                                    <a:ea typeface="+mn-ea"/>
                                  </a:rPr>
                                  <m:t>3</m:t>
                                </m:r>
                              </m:sup>
                            </m:sSup>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oMath>
                    </m:oMathPara>
                  </a14:m>
                  <a:endParaRPr lang="zh-CN" altLang="en-US" dirty="0">
                    <a:latin typeface="+mn-ea"/>
                    <a:ea typeface="+mn-ea"/>
                  </a:endParaRPr>
                </a:p>
              </p:txBody>
            </p:sp>
          </mc:Choice>
          <mc:Fallback xmlns="">
            <p:sp>
              <p:nvSpPr>
                <p:cNvPr id="333832" name="Object 8"/>
                <p:cNvSpPr txBox="1">
                  <a:spLocks noRot="1" noChangeAspect="1" noMove="1" noResize="1" noEditPoints="1" noAdjustHandles="1" noChangeArrowheads="1" noChangeShapeType="1" noTextEdit="1"/>
                </p:cNvSpPr>
                <p:nvPr/>
              </p:nvSpPr>
              <p:spPr>
                <a:xfrm>
                  <a:off x="2651125" y="3357563"/>
                  <a:ext cx="6097339" cy="1158875"/>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8" name="Down Arrow 7"/>
            <p:cNvSpPr/>
            <p:nvPr/>
          </p:nvSpPr>
          <p:spPr bwMode="auto">
            <a:xfrm>
              <a:off x="5553075" y="2288282"/>
              <a:ext cx="285750" cy="1428750"/>
            </a:xfrm>
            <a:prstGeom prst="downArrow">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sp>
        <p:nvSpPr>
          <p:cNvPr id="9" name="Rectangle 8"/>
          <p:cNvSpPr/>
          <p:nvPr/>
        </p:nvSpPr>
        <p:spPr>
          <a:xfrm>
            <a:off x="2643188" y="5805264"/>
            <a:ext cx="6500812"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500" b="1" dirty="0">
                <a:solidFill>
                  <a:srgbClr val="FF0000"/>
                </a:solidFill>
                <a:latin typeface="宋体" panose="02010600030101010101" pitchFamily="2" charset="-122"/>
              </a:rPr>
              <a:t>注意：</a:t>
            </a:r>
            <a:r>
              <a:rPr lang="zh-CN" altLang="en-US" sz="2500" b="1" dirty="0">
                <a:solidFill>
                  <a:schemeClr val="tx2"/>
                </a:solidFill>
                <a:latin typeface="宋体" panose="02010600030101010101" pitchFamily="2" charset="-122"/>
              </a:rPr>
              <a:t>在导带底和价带顶的能态密度都为</a:t>
            </a:r>
            <a:r>
              <a:rPr lang="en-US" altLang="zh-CN" sz="2500" b="1" dirty="0">
                <a:solidFill>
                  <a:schemeClr val="tx2"/>
                </a:solidFill>
                <a:latin typeface="宋体" panose="02010600030101010101" pitchFamily="2" charset="-122"/>
              </a:rPr>
              <a:t>0</a:t>
            </a:r>
            <a:r>
              <a:rPr lang="zh-CN" altLang="en-US" sz="2500" b="1" dirty="0">
                <a:solidFill>
                  <a:schemeClr val="tx2"/>
                </a:solidFill>
                <a:latin typeface="宋体" panose="02010600030101010101" pitchFamily="2" charset="-122"/>
              </a:rPr>
              <a:t>！</a:t>
            </a:r>
          </a:p>
        </p:txBody>
      </p:sp>
      <mc:AlternateContent xmlns:mc="http://schemas.openxmlformats.org/markup-compatibility/2006" xmlns:a14="http://schemas.microsoft.com/office/drawing/2010/main">
        <mc:Choice Requires="a14">
          <p:sp>
            <p:nvSpPr>
              <p:cNvPr id="290824" name="Object 8"/>
              <p:cNvSpPr txBox="1"/>
              <p:nvPr/>
            </p:nvSpPr>
            <p:spPr>
              <a:xfrm>
                <a:off x="6660232" y="398463"/>
                <a:ext cx="1977776" cy="771525"/>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𝑔</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nor/>
                            </m:rPr>
                            <a:rPr lang="zh-CN" altLang="en-US" i="0">
                              <a:solidFill>
                                <a:srgbClr val="000000"/>
                              </a:solidFill>
                              <a:latin typeface="+mn-ea"/>
                              <a:ea typeface="+mn-ea"/>
                            </a:rPr>
                            <m:t>状态数</m:t>
                          </m:r>
                        </m:num>
                        <m:den>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𝐸</m:t>
                          </m:r>
                        </m:den>
                      </m:f>
                    </m:oMath>
                  </m:oMathPara>
                </a14:m>
                <a:endParaRPr lang="zh-CN" altLang="en-US" dirty="0">
                  <a:latin typeface="+mn-ea"/>
                  <a:ea typeface="+mn-ea"/>
                </a:endParaRPr>
              </a:p>
            </p:txBody>
          </p:sp>
        </mc:Choice>
        <mc:Fallback xmlns="">
          <p:sp>
            <p:nvSpPr>
              <p:cNvPr id="290824" name="Object 8"/>
              <p:cNvSpPr txBox="1">
                <a:spLocks noRot="1" noChangeAspect="1" noMove="1" noResize="1" noEditPoints="1" noAdjustHandles="1" noChangeArrowheads="1" noChangeShapeType="1" noTextEdit="1"/>
              </p:cNvSpPr>
              <p:nvPr/>
            </p:nvSpPr>
            <p:spPr>
              <a:xfrm>
                <a:off x="6660232" y="398463"/>
                <a:ext cx="1977776" cy="771525"/>
              </a:xfrm>
              <a:prstGeom prst="rect">
                <a:avLst/>
              </a:prstGeom>
              <a:blipFill>
                <a:blip r:embed="rId6"/>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0824"/>
                                        </p:tgtEl>
                                        <p:attrNameLst>
                                          <p:attrName>style.visibility</p:attrName>
                                        </p:attrNameLst>
                                      </p:cBhvr>
                                      <p:to>
                                        <p:strVal val="visible"/>
                                      </p:to>
                                    </p:set>
                                    <p:animEffect transition="in" filter="wipe(left)">
                                      <p:cBhvr>
                                        <p:cTn id="12" dur="500"/>
                                        <p:tgtEl>
                                          <p:spTgt spid="2908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0823"/>
                                        </p:tgtEl>
                                        <p:attrNameLst>
                                          <p:attrName>style.visibility</p:attrName>
                                        </p:attrNameLst>
                                      </p:cBhvr>
                                      <p:to>
                                        <p:strVal val="visible"/>
                                      </p:to>
                                    </p:set>
                                    <p:animEffect transition="in" filter="wipe(left)">
                                      <p:cBhvr>
                                        <p:cTn id="17" dur="500"/>
                                        <p:tgtEl>
                                          <p:spTgt spid="2908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0823" grpId="0"/>
      <p:bldP spid="2" grpId="0"/>
      <p:bldP spid="9" grpId="0"/>
      <p:bldP spid="2908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半导体常识：载流子分布的影响因素：态密度</a:t>
            </a:r>
          </a:p>
        </p:txBody>
      </p:sp>
      <p:sp>
        <p:nvSpPr>
          <p:cNvPr id="3" name="TextBox 2"/>
          <p:cNvSpPr txBox="1"/>
          <p:nvPr/>
        </p:nvSpPr>
        <p:spPr>
          <a:xfrm>
            <a:off x="71438" y="500063"/>
            <a:ext cx="1928812"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None/>
            </a:pPr>
            <a:r>
              <a:rPr lang="en-US" altLang="zh-CN" sz="3200" b="1" dirty="0">
                <a:latin typeface="Times New Roman" panose="02020603050405020304" pitchFamily="18" charset="0"/>
                <a:cs typeface="Times New Roman" panose="02020603050405020304" pitchFamily="18" charset="0"/>
              </a:rPr>
              <a:t>Si or Ge</a:t>
            </a:r>
            <a:r>
              <a:rPr lang="zh-CN" altLang="en-US" sz="3200" b="1" dirty="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33832" name="Object 8"/>
              <p:cNvSpPr txBox="1"/>
              <p:nvPr/>
            </p:nvSpPr>
            <p:spPr>
              <a:xfrm>
                <a:off x="1031875" y="1282700"/>
                <a:ext cx="4721225" cy="93186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𝑑𝑛</m:t>
                                  </m:r>
                                </m:sub>
                              </m:sSub>
                            </m:e>
                            <m:sup>
                              <m:r>
                                <a:rPr lang="zh-CN" altLang="en-US" i="1">
                                  <a:solidFill>
                                    <a:srgbClr val="000000"/>
                                  </a:solidFill>
                                  <a:latin typeface="Cambria Math" panose="02040503050406030204" pitchFamily="18" charset="0"/>
                                  <a:ea typeface="+mn-ea"/>
                                </a:rPr>
                                <m:t>∗</m:t>
                              </m:r>
                            </m:sup>
                          </m:s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h</m:t>
                              </m:r>
                            </m:e>
                            <m:sup>
                              <m:r>
                                <a:rPr lang="zh-CN" altLang="en-US" i="1">
                                  <a:solidFill>
                                    <a:srgbClr val="000000"/>
                                  </a:solidFill>
                                  <a:latin typeface="Cambria Math" panose="02040503050406030204" pitchFamily="18" charset="0"/>
                                  <a:ea typeface="+mn-ea"/>
                                </a:rPr>
                                <m:t>3</m:t>
                              </m:r>
                            </m:sup>
                          </m:sSup>
                        </m:den>
                      </m:f>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oMath>
                  </m:oMathPara>
                </a14:m>
                <a:endParaRPr lang="zh-CN" altLang="en-US" dirty="0">
                  <a:ea typeface="+mn-ea"/>
                  <a:cs typeface="Times New Roman" panose="02020603050405020304" pitchFamily="18" charset="0"/>
                </a:endParaRPr>
              </a:p>
            </p:txBody>
          </p:sp>
        </mc:Choice>
        <mc:Fallback xmlns="">
          <p:sp>
            <p:nvSpPr>
              <p:cNvPr id="333832" name="Object 8"/>
              <p:cNvSpPr txBox="1">
                <a:spLocks noRot="1" noChangeAspect="1" noMove="1" noResize="1" noEditPoints="1" noAdjustHandles="1" noChangeArrowheads="1" noChangeShapeType="1" noTextEdit="1"/>
              </p:cNvSpPr>
              <p:nvPr/>
            </p:nvSpPr>
            <p:spPr>
              <a:xfrm>
                <a:off x="1031875" y="1282700"/>
                <a:ext cx="4721225" cy="93186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3"/>
              <p:cNvSpPr txBox="1"/>
              <p:nvPr/>
            </p:nvSpPr>
            <p:spPr>
              <a:xfrm>
                <a:off x="1033463" y="4429125"/>
                <a:ext cx="4683125" cy="93821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𝑔</m:t>
                          </m:r>
                        </m:e>
                        <m:sub>
                          <m:r>
                            <a:rPr lang="zh-CN" altLang="en-US" i="1">
                              <a:solidFill>
                                <a:srgbClr val="000000"/>
                              </a:solidFill>
                              <a:latin typeface="Cambria Math" panose="02040503050406030204" pitchFamily="18" charset="0"/>
                              <a:ea typeface="+mn-ea"/>
                            </a:rPr>
                            <m:t>𝑣</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𝑉</m:t>
                          </m:r>
                        </m:e>
                        <m:sub>
                          <m:r>
                            <a:rPr lang="zh-CN" altLang="en-US" i="1">
                              <a:solidFill>
                                <a:srgbClr val="000000"/>
                              </a:solidFill>
                              <a:latin typeface="Cambria Math" panose="02040503050406030204" pitchFamily="18" charset="0"/>
                              <a:ea typeface="+mn-ea"/>
                            </a:rPr>
                            <m:t>0</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𝑑𝑝</m:t>
                                  </m:r>
                                </m:sub>
                              </m:sSub>
                            </m:e>
                            <m:sup>
                              <m:r>
                                <a:rPr lang="zh-CN" altLang="en-US" i="1">
                                  <a:solidFill>
                                    <a:srgbClr val="000000"/>
                                  </a:solidFill>
                                  <a:latin typeface="Cambria Math" panose="02040503050406030204" pitchFamily="18" charset="0"/>
                                  <a:ea typeface="+mn-ea"/>
                                </a:rPr>
                                <m:t>∗</m:t>
                              </m:r>
                            </m:sup>
                          </m:s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num>
                                <m:den>
                                  <m:r>
                                    <a:rPr lang="zh-CN" altLang="en-US" i="1">
                                      <a:solidFill>
                                        <a:srgbClr val="000000"/>
                                      </a:solidFill>
                                      <a:latin typeface="Cambria Math" panose="02040503050406030204" pitchFamily="18" charset="0"/>
                                      <a:ea typeface="+mn-ea"/>
                                    </a:rPr>
                                    <m:t>2</m:t>
                                  </m:r>
                                </m:den>
                              </m:f>
                            </m:sup>
                          </m:sSup>
                        </m:num>
                        <m:den>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h</m:t>
                              </m:r>
                            </m:e>
                            <m:sup>
                              <m:r>
                                <a:rPr lang="zh-CN" altLang="en-US" i="1">
                                  <a:solidFill>
                                    <a:srgbClr val="000000"/>
                                  </a:solidFill>
                                  <a:latin typeface="Cambria Math" panose="02040503050406030204" pitchFamily="18" charset="0"/>
                                  <a:ea typeface="+mn-ea"/>
                                </a:rPr>
                                <m:t>3</m:t>
                              </m:r>
                            </m:sup>
                          </m:sSup>
                        </m:den>
                      </m:f>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1</m:t>
                              </m:r>
                            </m:num>
                            <m:den>
                              <m:r>
                                <a:rPr lang="zh-CN" altLang="en-US" i="1">
                                  <a:solidFill>
                                    <a:srgbClr val="000000"/>
                                  </a:solidFill>
                                  <a:latin typeface="Cambria Math" panose="02040503050406030204" pitchFamily="18" charset="0"/>
                                  <a:ea typeface="+mn-ea"/>
                                </a:rPr>
                                <m:t>2</m:t>
                              </m:r>
                            </m:den>
                          </m:f>
                        </m:sup>
                      </m:sSup>
                    </m:oMath>
                  </m:oMathPara>
                </a14:m>
                <a:endParaRPr lang="zh-CN" altLang="en-US">
                  <a:ea typeface="+mn-ea"/>
                  <a:cs typeface="Times New Roman" panose="02020603050405020304" pitchFamily="18" charset="0"/>
                </a:endParaRPr>
              </a:p>
            </p:txBody>
          </p:sp>
        </mc:Choice>
        <mc:Fallback xmlns="">
          <p:sp>
            <p:nvSpPr>
              <p:cNvPr id="2" name="Object 13"/>
              <p:cNvSpPr txBox="1">
                <a:spLocks noRot="1" noChangeAspect="1" noMove="1" noResize="1" noEditPoints="1" noAdjustHandles="1" noChangeArrowheads="1" noChangeShapeType="1" noTextEdit="1"/>
              </p:cNvSpPr>
              <p:nvPr/>
            </p:nvSpPr>
            <p:spPr>
              <a:xfrm>
                <a:off x="1033463" y="4429125"/>
                <a:ext cx="4683125" cy="938213"/>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5" name="Object 9"/>
              <p:cNvSpPr txBox="1"/>
              <p:nvPr/>
            </p:nvSpPr>
            <p:spPr>
              <a:xfrm>
                <a:off x="2062163" y="2603500"/>
                <a:ext cx="2670175" cy="53975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𝑑𝑛</m:t>
                          </m:r>
                        </m:sub>
                      </m:sSub>
                      <m:r>
                        <a:rPr lang="zh-CN" altLang="en-US" i="1">
                          <a:solidFill>
                            <a:srgbClr val="000000"/>
                          </a:solidFill>
                          <a:latin typeface="Cambria Math" panose="02040503050406030204" pitchFamily="18" charset="0"/>
                          <a:ea typeface="+mn-ea"/>
                        </a:rPr>
                        <m:t>=</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𝑠</m:t>
                          </m:r>
                        </m:e>
                        <m:sup>
                          <m:r>
                            <a:rPr lang="zh-CN" altLang="en-US" i="1">
                              <a:solidFill>
                                <a:srgbClr val="000000"/>
                              </a:solidFill>
                              <a:latin typeface="Cambria Math" panose="02040503050406030204" pitchFamily="18" charset="0"/>
                              <a:ea typeface="+mn-ea"/>
                            </a:rPr>
                            <m:t>2/3</m:t>
                          </m:r>
                        </m:sup>
                      </m:sSup>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𝑙</m:t>
                          </m:r>
                        </m:sub>
                      </m:sSub>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𝑡</m:t>
                          </m:r>
                        </m:sub>
                        <m:sup>
                          <m:r>
                            <a:rPr lang="zh-CN" altLang="en-US" i="1">
                              <a:solidFill>
                                <a:srgbClr val="000000"/>
                              </a:solidFill>
                              <a:latin typeface="Cambria Math" panose="02040503050406030204" pitchFamily="18" charset="0"/>
                              <a:ea typeface="+mn-ea"/>
                            </a:rPr>
                            <m:t>2</m:t>
                          </m:r>
                        </m:sup>
                      </m:sSub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1/3</m:t>
                          </m:r>
                        </m:sup>
                      </m:sSup>
                    </m:oMath>
                  </m:oMathPara>
                </a14:m>
                <a:endParaRPr lang="zh-CN" altLang="en-US">
                  <a:ea typeface="+mn-ea"/>
                  <a:cs typeface="Times New Roman" panose="02020603050405020304" pitchFamily="18" charset="0"/>
                </a:endParaRPr>
              </a:p>
            </p:txBody>
          </p:sp>
        </mc:Choice>
        <mc:Fallback xmlns="">
          <p:sp>
            <p:nvSpPr>
              <p:cNvPr id="35845" name="Object 9"/>
              <p:cNvSpPr txBox="1">
                <a:spLocks noRot="1" noChangeAspect="1" noMove="1" noResize="1" noEditPoints="1" noAdjustHandles="1" noChangeArrowheads="1" noChangeShapeType="1" noTextEdit="1"/>
              </p:cNvSpPr>
              <p:nvPr/>
            </p:nvSpPr>
            <p:spPr>
              <a:xfrm>
                <a:off x="2062163" y="2603500"/>
                <a:ext cx="2670175" cy="53975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6" name="Object 16"/>
              <p:cNvSpPr txBox="1"/>
              <p:nvPr/>
            </p:nvSpPr>
            <p:spPr>
              <a:xfrm>
                <a:off x="2062163" y="5641975"/>
                <a:ext cx="3714750" cy="78740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𝑑𝑝</m:t>
                          </m:r>
                        </m:sub>
                      </m:sSub>
                      <m:r>
                        <a:rPr lang="zh-CN" altLang="en-US" i="1">
                          <a:solidFill>
                            <a:srgbClr val="000000"/>
                          </a:solidFill>
                          <a:latin typeface="Cambria Math" panose="02040503050406030204" pitchFamily="18" charset="0"/>
                          <a:ea typeface="+mn-ea"/>
                        </a:rPr>
                        <m:t>=</m:t>
                      </m:r>
                      <m:sSup>
                        <m:sSupPr>
                          <m:ctrlPr>
                            <a:rPr lang="zh-CN" altLang="en-US" i="1">
                              <a:solidFill>
                                <a:srgbClr val="000000"/>
                              </a:solidFill>
                              <a:latin typeface="Cambria Math" panose="02040503050406030204" pitchFamily="18" charset="0"/>
                              <a:ea typeface="+mn-ea"/>
                            </a:rPr>
                          </m:ctrlPr>
                        </m:sSupPr>
                        <m:e>
                          <m:d>
                            <m:dPr>
                              <m:begChr m:val="["/>
                              <m:endChr m:val="]"/>
                              <m:ctrlPr>
                                <a:rPr lang="zh-CN" altLang="en-US" i="1">
                                  <a:solidFill>
                                    <a:srgbClr val="000000"/>
                                  </a:solidFill>
                                  <a:latin typeface="Cambria Math" panose="02040503050406030204" pitchFamily="18" charset="0"/>
                                  <a:ea typeface="+mn-ea"/>
                                </a:rPr>
                              </m:ctrlPr>
                            </m:dPr>
                            <m:e>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𝑝</m:t>
                                  </m:r>
                                </m:sub>
                              </m:sSub>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m:t>
                                  </m:r>
                                </m:e>
                                <m:sub>
                                  <m:r>
                                    <a:rPr lang="zh-CN" altLang="en-US" i="1">
                                      <a:solidFill>
                                        <a:srgbClr val="000000"/>
                                      </a:solidFill>
                                      <a:latin typeface="Cambria Math" panose="02040503050406030204" pitchFamily="18" charset="0"/>
                                      <a:ea typeface="+mn-ea"/>
                                    </a:rPr>
                                    <m:t>𝑙</m:t>
                                  </m:r>
                                </m:sub>
                                <m:sup>
                                  <m:r>
                                    <a:rPr lang="zh-CN" altLang="en-US" i="1">
                                      <a:solidFill>
                                        <a:srgbClr val="000000"/>
                                      </a:solidFill>
                                      <a:latin typeface="Cambria Math" panose="02040503050406030204" pitchFamily="18" charset="0"/>
                                      <a:ea typeface="+mn-ea"/>
                                    </a:rPr>
                                    <m:t>3/2</m:t>
                                  </m:r>
                                </m:sup>
                              </m:sSubSup>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𝑝</m:t>
                                  </m:r>
                                </m:sub>
                              </m:sSub>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m:t>
                                  </m:r>
                                </m:e>
                                <m:sub>
                                  <m:r>
                                    <a:rPr lang="zh-CN" altLang="en-US" i="1">
                                      <a:solidFill>
                                        <a:srgbClr val="000000"/>
                                      </a:solidFill>
                                      <a:latin typeface="Cambria Math" panose="02040503050406030204" pitchFamily="18" charset="0"/>
                                      <a:ea typeface="+mn-ea"/>
                                    </a:rPr>
                                    <m:t>h</m:t>
                                  </m:r>
                                </m:sub>
                                <m:sup>
                                  <m:r>
                                    <a:rPr lang="zh-CN" altLang="en-US" i="1">
                                      <a:solidFill>
                                        <a:srgbClr val="000000"/>
                                      </a:solidFill>
                                      <a:latin typeface="Cambria Math" panose="02040503050406030204" pitchFamily="18" charset="0"/>
                                      <a:ea typeface="+mn-ea"/>
                                    </a:rPr>
                                    <m:t>3/2</m:t>
                                  </m:r>
                                </m:sup>
                              </m:sSubSup>
                            </m:e>
                          </m:d>
                        </m:e>
                        <m:sup>
                          <m:r>
                            <a:rPr lang="zh-CN" altLang="en-US" i="1">
                              <a:solidFill>
                                <a:srgbClr val="000000"/>
                              </a:solidFill>
                              <a:latin typeface="Cambria Math" panose="02040503050406030204" pitchFamily="18" charset="0"/>
                              <a:ea typeface="+mn-ea"/>
                            </a:rPr>
                            <m:t>2/3</m:t>
                          </m:r>
                        </m:sup>
                      </m:sSup>
                    </m:oMath>
                  </m:oMathPara>
                </a14:m>
                <a:endParaRPr lang="zh-CN" altLang="en-US">
                  <a:ea typeface="+mn-ea"/>
                  <a:cs typeface="Times New Roman" panose="02020603050405020304" pitchFamily="18" charset="0"/>
                </a:endParaRPr>
              </a:p>
            </p:txBody>
          </p:sp>
        </mc:Choice>
        <mc:Fallback xmlns="">
          <p:sp>
            <p:nvSpPr>
              <p:cNvPr id="35846" name="Object 16"/>
              <p:cNvSpPr txBox="1">
                <a:spLocks noRot="1" noChangeAspect="1" noMove="1" noResize="1" noEditPoints="1" noAdjustHandles="1" noChangeArrowheads="1" noChangeShapeType="1" noTextEdit="1"/>
              </p:cNvSpPr>
              <p:nvPr/>
            </p:nvSpPr>
            <p:spPr>
              <a:xfrm>
                <a:off x="2062163" y="5641975"/>
                <a:ext cx="3714750" cy="787400"/>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9" name="Rectangle 8"/>
          <p:cNvSpPr/>
          <p:nvPr/>
        </p:nvSpPr>
        <p:spPr>
          <a:xfrm>
            <a:off x="2000250" y="3508375"/>
            <a:ext cx="5715000"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500" b="1" i="1" dirty="0">
                <a:latin typeface="Times New Roman" panose="02020603050405020304" pitchFamily="18" charset="0"/>
                <a:cs typeface="Times New Roman" panose="02020603050405020304" pitchFamily="18" charset="0"/>
              </a:rPr>
              <a:t>s</a:t>
            </a:r>
            <a:r>
              <a:rPr lang="en-US" altLang="zh-CN" sz="2500" b="1" dirty="0">
                <a:latin typeface="Times New Roman" panose="02020603050405020304" pitchFamily="18" charset="0"/>
                <a:cs typeface="Times New Roman" panose="02020603050405020304" pitchFamily="18" charset="0"/>
              </a:rPr>
              <a:t>: </a:t>
            </a:r>
            <a:r>
              <a:rPr lang="zh-CN" altLang="en-US" sz="2500" b="1" dirty="0">
                <a:latin typeface="Times New Roman" panose="02020603050405020304" pitchFamily="18" charset="0"/>
                <a:cs typeface="Times New Roman" panose="02020603050405020304" pitchFamily="18" charset="0"/>
              </a:rPr>
              <a:t>第一</a:t>
            </a:r>
            <a:r>
              <a:rPr lang="en-US" altLang="zh-CN" sz="2500" b="1" dirty="0">
                <a:latin typeface="Times New Roman" panose="02020603050405020304" pitchFamily="18" charset="0"/>
                <a:cs typeface="Times New Roman" panose="02020603050405020304" pitchFamily="18" charset="0"/>
              </a:rPr>
              <a:t>BZ</a:t>
            </a:r>
            <a:r>
              <a:rPr lang="zh-CN" altLang="en-US" sz="2500" b="1" dirty="0">
                <a:latin typeface="Times New Roman" panose="02020603050405020304" pitchFamily="18" charset="0"/>
                <a:cs typeface="Times New Roman" panose="02020603050405020304" pitchFamily="18" charset="0"/>
              </a:rPr>
              <a:t>中的能谷数</a:t>
            </a:r>
            <a:r>
              <a:rPr lang="en-US" altLang="zh-CN" sz="2500" b="1" dirty="0">
                <a:latin typeface="Times New Roman" panose="02020603050405020304" pitchFamily="18" charset="0"/>
                <a:cs typeface="Times New Roman" panose="02020603050405020304" pitchFamily="18" charset="0"/>
              </a:rPr>
              <a:t>,  </a:t>
            </a:r>
            <a:r>
              <a:rPr lang="en-US" altLang="zh-CN" sz="2500" b="1" i="1" dirty="0">
                <a:latin typeface="Times New Roman" panose="02020603050405020304" pitchFamily="18" charset="0"/>
                <a:cs typeface="Times New Roman" panose="02020603050405020304" pitchFamily="18" charset="0"/>
              </a:rPr>
              <a:t>s</a:t>
            </a:r>
            <a:r>
              <a:rPr lang="en-US" altLang="zh-CN" sz="2500" b="1" baseline="-25000" dirty="0">
                <a:latin typeface="Times New Roman" panose="02020603050405020304" pitchFamily="18" charset="0"/>
                <a:cs typeface="Times New Roman" panose="02020603050405020304" pitchFamily="18" charset="0"/>
              </a:rPr>
              <a:t>Si</a:t>
            </a:r>
            <a:r>
              <a:rPr lang="en-US" altLang="zh-CN" sz="2500" b="1" dirty="0">
                <a:latin typeface="Times New Roman" panose="02020603050405020304" pitchFamily="18" charset="0"/>
                <a:cs typeface="Times New Roman" panose="02020603050405020304" pitchFamily="18" charset="0"/>
              </a:rPr>
              <a:t>=6,  </a:t>
            </a:r>
            <a:r>
              <a:rPr lang="en-US" altLang="zh-CN" sz="2500" b="1" i="1" dirty="0">
                <a:latin typeface="Times New Roman" panose="02020603050405020304" pitchFamily="18" charset="0"/>
                <a:cs typeface="Times New Roman" panose="02020603050405020304" pitchFamily="18" charset="0"/>
              </a:rPr>
              <a:t>s</a:t>
            </a:r>
            <a:r>
              <a:rPr lang="en-US" altLang="zh-CN" sz="2500" b="1" baseline="-25000" dirty="0">
                <a:latin typeface="Times New Roman" panose="02020603050405020304" pitchFamily="18" charset="0"/>
                <a:cs typeface="Times New Roman" panose="02020603050405020304" pitchFamily="18" charset="0"/>
              </a:rPr>
              <a:t>Ge</a:t>
            </a:r>
            <a:r>
              <a:rPr lang="en-US" altLang="zh-CN" sz="2500" b="1" dirty="0">
                <a:latin typeface="Times New Roman" panose="02020603050405020304" pitchFamily="18" charset="0"/>
                <a:cs typeface="Times New Roman" panose="02020603050405020304" pitchFamily="18" charset="0"/>
              </a:rPr>
              <a:t>=4</a:t>
            </a:r>
            <a:endParaRPr lang="zh-CN" altLang="en-US" sz="2500" b="1" dirty="0">
              <a:latin typeface="Times New Roman" panose="02020603050405020304" pitchFamily="18" charset="0"/>
              <a:ea typeface="Times New Roman" panose="02020603050405020304" pitchFamily="18" charset="0"/>
            </a:endParaRPr>
          </a:p>
        </p:txBody>
      </p:sp>
      <p:grpSp>
        <p:nvGrpSpPr>
          <p:cNvPr id="4" name="Group 16"/>
          <p:cNvGrpSpPr/>
          <p:nvPr/>
        </p:nvGrpSpPr>
        <p:grpSpPr>
          <a:xfrm>
            <a:off x="4786313" y="1966913"/>
            <a:ext cx="3786187" cy="890587"/>
            <a:chOff x="5357818" y="1785926"/>
            <a:chExt cx="3786182" cy="890171"/>
          </a:xfrm>
        </p:grpSpPr>
        <p:sp>
          <p:nvSpPr>
            <p:cNvPr id="11" name="Cloud Callout 10"/>
            <p:cNvSpPr/>
            <p:nvPr/>
          </p:nvSpPr>
          <p:spPr bwMode="auto">
            <a:xfrm>
              <a:off x="5357818" y="1785926"/>
              <a:ext cx="3786182" cy="890171"/>
            </a:xfrm>
            <a:prstGeom prst="cloudCallout">
              <a:avLst>
                <a:gd name="adj1" fmla="val -57415"/>
                <a:gd name="adj2" fmla="val 54765"/>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9950" name="TextBox 21"/>
            <p:cNvSpPr txBox="1">
              <a:spLocks noChangeAspect="1"/>
            </p:cNvSpPr>
            <p:nvPr/>
          </p:nvSpPr>
          <p:spPr>
            <a:xfrm>
              <a:off x="5638855" y="1827384"/>
              <a:ext cx="3267908" cy="76944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导带底电子的状态密度有效质量</a:t>
              </a:r>
              <a:endParaRPr lang="en-US" altLang="zh-CN" sz="2200" b="1" dirty="0">
                <a:latin typeface="宋体" panose="02010600030101010101" pitchFamily="2" charset="-122"/>
              </a:endParaRPr>
            </a:p>
          </p:txBody>
        </p:sp>
      </p:grpSp>
      <p:grpSp>
        <p:nvGrpSpPr>
          <p:cNvPr id="5" name="Group 17"/>
          <p:cNvGrpSpPr/>
          <p:nvPr/>
        </p:nvGrpSpPr>
        <p:grpSpPr>
          <a:xfrm>
            <a:off x="5357813" y="4895850"/>
            <a:ext cx="3786187" cy="890588"/>
            <a:chOff x="5357818" y="1785926"/>
            <a:chExt cx="3786182" cy="890171"/>
          </a:xfrm>
        </p:grpSpPr>
        <p:sp>
          <p:nvSpPr>
            <p:cNvPr id="19" name="Cloud Callout 18"/>
            <p:cNvSpPr/>
            <p:nvPr/>
          </p:nvSpPr>
          <p:spPr bwMode="auto">
            <a:xfrm>
              <a:off x="5357818" y="1785926"/>
              <a:ext cx="3786182" cy="890171"/>
            </a:xfrm>
            <a:prstGeom prst="cloudCallout">
              <a:avLst>
                <a:gd name="adj1" fmla="val -46329"/>
                <a:gd name="adj2" fmla="val 83393"/>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9948" name="TextBox 21"/>
            <p:cNvSpPr txBox="1">
              <a:spLocks noChangeAspect="1"/>
            </p:cNvSpPr>
            <p:nvPr/>
          </p:nvSpPr>
          <p:spPr>
            <a:xfrm>
              <a:off x="5638855" y="1827384"/>
              <a:ext cx="3267908" cy="76944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价带顶空穴的状态密度有效质量</a:t>
              </a:r>
              <a:endParaRPr lang="en-US" altLang="zh-CN" sz="2200" b="1" dirty="0">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33832"/>
                                        </p:tgtEl>
                                        <p:attrNameLst>
                                          <p:attrName>style.visibility</p:attrName>
                                        </p:attrNameLst>
                                      </p:cBhvr>
                                      <p:to>
                                        <p:strVal val="visible"/>
                                      </p:to>
                                    </p:set>
                                    <p:animEffect transition="in" filter="wipe(left)">
                                      <p:cBhvr>
                                        <p:cTn id="13" dur="500"/>
                                        <p:tgtEl>
                                          <p:spTgt spid="33383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845"/>
                                        </p:tgtEl>
                                        <p:attrNameLst>
                                          <p:attrName>style.visibility</p:attrName>
                                        </p:attrNameLst>
                                      </p:cBhvr>
                                      <p:to>
                                        <p:strVal val="visible"/>
                                      </p:to>
                                    </p:set>
                                    <p:animEffect transition="in" filter="wipe(left)">
                                      <p:cBhvr>
                                        <p:cTn id="18" dur="500"/>
                                        <p:tgtEl>
                                          <p:spTgt spid="3584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846"/>
                                        </p:tgtEl>
                                        <p:attrNameLst>
                                          <p:attrName>style.visibility</p:attrName>
                                        </p:attrNameLst>
                                      </p:cBhvr>
                                      <p:to>
                                        <p:strVal val="visible"/>
                                      </p:to>
                                    </p:set>
                                    <p:animEffect transition="in" filter="wipe(left)">
                                      <p:cBhvr>
                                        <p:cTn id="39" dur="500"/>
                                        <p:tgtEl>
                                          <p:spTgt spid="3584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3832" grpId="0"/>
      <p:bldP spid="2" grpId="0"/>
      <p:bldP spid="35845" grpId="0"/>
      <p:bldP spid="35846"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半导体常识：载流子的浓度</a:t>
            </a:r>
          </a:p>
        </p:txBody>
      </p:sp>
      <mc:AlternateContent xmlns:mc="http://schemas.openxmlformats.org/markup-compatibility/2006" xmlns:a14="http://schemas.microsoft.com/office/drawing/2010/main">
        <mc:Choice Requires="a14">
          <p:sp>
            <p:nvSpPr>
              <p:cNvPr id="290824" name="Object 8"/>
              <p:cNvSpPr txBox="1"/>
              <p:nvPr/>
            </p:nvSpPr>
            <p:spPr>
              <a:xfrm>
                <a:off x="3976688" y="332865"/>
                <a:ext cx="1881187" cy="771525"/>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𝑔</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nor/>
                            </m:rPr>
                            <a:rPr lang="zh-CN" altLang="en-US" i="0">
                              <a:solidFill>
                                <a:srgbClr val="000000"/>
                              </a:solidFill>
                              <a:latin typeface="Cambria Math" panose="02040503050406030204" pitchFamily="18" charset="0"/>
                              <a:ea typeface="+mn-ea"/>
                            </a:rPr>
                            <m:t>状态数</m:t>
                          </m:r>
                        </m:num>
                        <m:den>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𝐸</m:t>
                          </m:r>
                        </m:den>
                      </m:f>
                    </m:oMath>
                  </m:oMathPara>
                </a14:m>
                <a:endParaRPr lang="zh-CN" altLang="en-US" dirty="0">
                  <a:ea typeface="+mn-ea"/>
                  <a:cs typeface="Times New Roman" panose="02020603050405020304" pitchFamily="18" charset="0"/>
                </a:endParaRPr>
              </a:p>
            </p:txBody>
          </p:sp>
        </mc:Choice>
        <mc:Fallback xmlns="">
          <p:sp>
            <p:nvSpPr>
              <p:cNvPr id="290824" name="Object 8"/>
              <p:cNvSpPr txBox="1">
                <a:spLocks noRot="1" noChangeAspect="1" noMove="1" noResize="1" noEditPoints="1" noAdjustHandles="1" noChangeArrowheads="1" noChangeShapeType="1" noTextEdit="1"/>
              </p:cNvSpPr>
              <p:nvPr/>
            </p:nvSpPr>
            <p:spPr>
              <a:xfrm>
                <a:off x="3976688" y="332865"/>
                <a:ext cx="1881187" cy="77152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8"/>
              <p:cNvSpPr txBox="1"/>
              <p:nvPr/>
            </p:nvSpPr>
            <p:spPr>
              <a:xfrm>
                <a:off x="2119139" y="1537926"/>
                <a:ext cx="1228725" cy="4667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𝑔</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𝐸</m:t>
                      </m:r>
                      <m:r>
                        <a:rPr lang="zh-CN" altLang="en-US" i="1">
                          <a:solidFill>
                            <a:srgbClr val="000000"/>
                          </a:solidFill>
                          <a:latin typeface="Cambria Math" panose="02040503050406030204" pitchFamily="18" charset="0"/>
                          <a:ea typeface="+mn-ea"/>
                        </a:rPr>
                        <m:t>)</m:t>
                      </m:r>
                      <m:r>
                        <m:rPr>
                          <m:nor/>
                        </m:rPr>
                        <a:rPr lang="zh-CN" altLang="en-US" b="0" i="1">
                          <a:solidFill>
                            <a:srgbClr val="000000"/>
                          </a:solidFill>
                          <a:ea typeface="+mn-ea"/>
                          <a:cs typeface="Times New Roman" panose="02020603050405020304" pitchFamily="18" charset="0"/>
                        </a:rPr>
                        <m:t>dE</m:t>
                      </m:r>
                    </m:oMath>
                  </m:oMathPara>
                </a14:m>
                <a:endParaRPr lang="zh-CN" altLang="en-US" b="0" i="1" dirty="0">
                  <a:ea typeface="+mn-ea"/>
                  <a:cs typeface="Times New Roman" panose="02020603050405020304" pitchFamily="18" charset="0"/>
                </a:endParaRPr>
              </a:p>
            </p:txBody>
          </p:sp>
        </mc:Choice>
        <mc:Fallback xmlns="">
          <p:sp>
            <p:nvSpPr>
              <p:cNvPr id="2" name="Object 8"/>
              <p:cNvSpPr txBox="1">
                <a:spLocks noRot="1" noChangeAspect="1" noMove="1" noResize="1" noEditPoints="1" noAdjustHandles="1" noChangeArrowheads="1" noChangeShapeType="1" noTextEdit="1"/>
              </p:cNvSpPr>
              <p:nvPr/>
            </p:nvSpPr>
            <p:spPr>
              <a:xfrm>
                <a:off x="2119139" y="1537926"/>
                <a:ext cx="1228725" cy="466725"/>
              </a:xfrm>
              <a:prstGeom prst="rect">
                <a:avLst/>
              </a:prstGeom>
              <a:blipFill>
                <a:blip r:embed="rId3"/>
                <a:stretch>
                  <a:fillRect l="-995" b="-7792"/>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8"/>
              <p:cNvSpPr txBox="1"/>
              <p:nvPr/>
            </p:nvSpPr>
            <p:spPr>
              <a:xfrm>
                <a:off x="1537725" y="1540351"/>
                <a:ext cx="817562" cy="46831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𝑓</m:t>
                      </m:r>
                      <m:r>
                        <a:rPr lang="zh-CN" altLang="en-US" i="1">
                          <a:solidFill>
                            <a:srgbClr val="000000"/>
                          </a:solidFill>
                          <a:latin typeface="Cambria Math" panose="02040503050406030204" pitchFamily="18" charset="0"/>
                          <a:ea typeface="+mn-ea"/>
                        </a:rPr>
                        <m:t>(</m:t>
                      </m:r>
                      <m:func>
                        <m:funcPr>
                          <m:ctrlPr>
                            <a:rPr lang="zh-CN" altLang="en-US" i="1">
                              <a:solidFill>
                                <a:srgbClr val="000000"/>
                              </a:solidFill>
                              <a:latin typeface="Cambria Math" panose="02040503050406030204" pitchFamily="18" charset="0"/>
                              <a:ea typeface="+mn-ea"/>
                            </a:rPr>
                          </m:ctrlPr>
                        </m:funcPr>
                        <m:fName>
                          <m:r>
                            <a:rPr lang="zh-CN" altLang="en-US" i="1">
                              <a:solidFill>
                                <a:srgbClr val="000000"/>
                              </a:solidFill>
                              <a:latin typeface="Cambria Math" panose="02040503050406030204" pitchFamily="18" charset="0"/>
                              <a:ea typeface="+mn-ea"/>
                            </a:rPr>
                            <m:t>𝐸</m:t>
                          </m:r>
                        </m:fName>
                        <m:e>
                          <m:r>
                            <a:rPr lang="zh-CN" altLang="en-US" i="1">
                              <a:solidFill>
                                <a:srgbClr val="000000"/>
                              </a:solidFill>
                              <a:latin typeface="Cambria Math" panose="02040503050406030204" pitchFamily="18" charset="0"/>
                              <a:ea typeface="+mn-ea"/>
                            </a:rPr>
                            <m:t>)</m:t>
                          </m:r>
                        </m:e>
                      </m:func>
                    </m:oMath>
                  </m:oMathPara>
                </a14:m>
                <a:endParaRPr lang="zh-CN" altLang="en-US" dirty="0">
                  <a:ea typeface="+mn-ea"/>
                  <a:cs typeface="Times New Roman" panose="02020603050405020304" pitchFamily="18" charset="0"/>
                </a:endParaRPr>
              </a:p>
            </p:txBody>
          </p:sp>
        </mc:Choice>
        <mc:Fallback xmlns="">
          <p:sp>
            <p:nvSpPr>
              <p:cNvPr id="4" name="Object 8"/>
              <p:cNvSpPr txBox="1">
                <a:spLocks noRot="1" noChangeAspect="1" noMove="1" noResize="1" noEditPoints="1" noAdjustHandles="1" noChangeArrowheads="1" noChangeShapeType="1" noTextEdit="1"/>
              </p:cNvSpPr>
              <p:nvPr/>
            </p:nvSpPr>
            <p:spPr>
              <a:xfrm>
                <a:off x="1537725" y="1540351"/>
                <a:ext cx="817562" cy="468313"/>
              </a:xfrm>
              <a:prstGeom prst="rect">
                <a:avLst/>
              </a:prstGeom>
              <a:blipFill>
                <a:blip r:embed="rId4"/>
                <a:stretch>
                  <a:fillRect l="-4478" b="-7792"/>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8"/>
              <p:cNvSpPr txBox="1"/>
              <p:nvPr/>
            </p:nvSpPr>
            <p:spPr>
              <a:xfrm>
                <a:off x="874118" y="1536244"/>
                <a:ext cx="817562" cy="407988"/>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𝑑𝑁</m:t>
                      </m:r>
                      <m:r>
                        <a:rPr lang="zh-CN" altLang="en-US" i="1">
                          <a:solidFill>
                            <a:srgbClr val="000000"/>
                          </a:solidFill>
                          <a:latin typeface="Cambria Math" panose="02040503050406030204" pitchFamily="18" charset="0"/>
                          <a:ea typeface="+mn-ea"/>
                        </a:rPr>
                        <m:t>=</m:t>
                      </m:r>
                    </m:oMath>
                  </m:oMathPara>
                </a14:m>
                <a:endParaRPr lang="zh-CN" altLang="en-US" dirty="0">
                  <a:ea typeface="+mn-ea"/>
                  <a:cs typeface="Times New Roman" panose="02020603050405020304" pitchFamily="18" charset="0"/>
                </a:endParaRPr>
              </a:p>
            </p:txBody>
          </p:sp>
        </mc:Choice>
        <mc:Fallback xmlns="">
          <p:sp>
            <p:nvSpPr>
              <p:cNvPr id="5" name="Object 8"/>
              <p:cNvSpPr txBox="1">
                <a:spLocks noRot="1" noChangeAspect="1" noMove="1" noResize="1" noEditPoints="1" noAdjustHandles="1" noChangeArrowheads="1" noChangeShapeType="1" noTextEdit="1"/>
              </p:cNvSpPr>
              <p:nvPr/>
            </p:nvSpPr>
            <p:spPr>
              <a:xfrm>
                <a:off x="874118" y="1536244"/>
                <a:ext cx="817562" cy="407988"/>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71" name="Object 7"/>
              <p:cNvSpPr txBox="1"/>
              <p:nvPr/>
            </p:nvSpPr>
            <p:spPr>
              <a:xfrm>
                <a:off x="3100719" y="1157795"/>
                <a:ext cx="5235575" cy="95889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=4</m:t>
                      </m:r>
                      <m:r>
                        <a:rPr lang="zh-CN" altLang="en-US" sz="2200" i="1">
                          <a:solidFill>
                            <a:srgbClr val="000000"/>
                          </a:solidFill>
                          <a:latin typeface="Cambria Math" panose="02040503050406030204" pitchFamily="18" charset="0"/>
                          <a:ea typeface="+mn-ea"/>
                        </a:rPr>
                        <m:t>𝜋</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𝑉</m:t>
                          </m:r>
                        </m:e>
                        <m:sub>
                          <m:r>
                            <a:rPr lang="zh-CN" altLang="en-US" sz="2200" i="1">
                              <a:solidFill>
                                <a:srgbClr val="000000"/>
                              </a:solidFill>
                              <a:latin typeface="Cambria Math" panose="02040503050406030204" pitchFamily="18" charset="0"/>
                              <a:ea typeface="+mn-ea"/>
                            </a:rPr>
                            <m:t>0</m:t>
                          </m:r>
                        </m:sub>
                      </m:s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𝑛</m:t>
                                  </m:r>
                                </m:sub>
                              </m:sSub>
                            </m:e>
                            <m:sup>
                              <m:r>
                                <a:rPr lang="zh-CN" altLang="en-US" sz="2200" i="1">
                                  <a:solidFill>
                                    <a:srgbClr val="000000"/>
                                  </a:solidFill>
                                  <a:latin typeface="Cambria Math" panose="02040503050406030204" pitchFamily="18" charset="0"/>
                                  <a:ea typeface="+mn-ea"/>
                                </a:rPr>
                                <m:t>∗</m:t>
                              </m:r>
                            </m:sup>
                          </m:sSup>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3</m:t>
                                  </m:r>
                                </m:num>
                                <m:den>
                                  <m:r>
                                    <a:rPr lang="zh-CN" altLang="en-US" sz="2200" i="1">
                                      <a:solidFill>
                                        <a:srgbClr val="000000"/>
                                      </a:solidFill>
                                      <a:latin typeface="Cambria Math" panose="02040503050406030204" pitchFamily="18" charset="0"/>
                                      <a:ea typeface="+mn-ea"/>
                                    </a:rPr>
                                    <m:t>2</m:t>
                                  </m:r>
                                </m:den>
                              </m:f>
                            </m:sup>
                          </m:sSup>
                        </m:num>
                        <m:den>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h</m:t>
                              </m:r>
                            </m:e>
                            <m:sup>
                              <m:r>
                                <a:rPr lang="zh-CN" altLang="en-US" sz="2200" i="1">
                                  <a:solidFill>
                                    <a:srgbClr val="000000"/>
                                  </a:solidFill>
                                  <a:latin typeface="Cambria Math" panose="02040503050406030204" pitchFamily="18" charset="0"/>
                                  <a:ea typeface="+mn-ea"/>
                                </a:rPr>
                                <m:t>3</m:t>
                              </m:r>
                            </m:sup>
                          </m:sSup>
                        </m:den>
                      </m:f>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e>
                              </m:d>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p>
                      </m:sSup>
                      <m:r>
                        <a:rPr lang="zh-CN" altLang="en-US" sz="2200" i="1">
                          <a:solidFill>
                            <a:srgbClr val="000000"/>
                          </a:solidFill>
                          <a:latin typeface="Cambria Math" panose="02040503050406030204" pitchFamily="18" charset="0"/>
                          <a:ea typeface="+mn-ea"/>
                        </a:rPr>
                        <m:t>𝑑𝐸</m:t>
                      </m:r>
                    </m:oMath>
                  </m:oMathPara>
                </a14:m>
                <a:endParaRPr lang="zh-CN" altLang="en-US" sz="2200" dirty="0">
                  <a:ea typeface="+mn-ea"/>
                  <a:cs typeface="Times New Roman" panose="02020603050405020304" pitchFamily="18" charset="0"/>
                </a:endParaRPr>
              </a:p>
            </p:txBody>
          </p:sp>
        </mc:Choice>
        <mc:Fallback xmlns="">
          <p:sp>
            <p:nvSpPr>
              <p:cNvPr id="36871" name="Object 7"/>
              <p:cNvSpPr txBox="1">
                <a:spLocks noRot="1" noChangeAspect="1" noMove="1" noResize="1" noEditPoints="1" noAdjustHandles="1" noChangeArrowheads="1" noChangeShapeType="1" noTextEdit="1"/>
              </p:cNvSpPr>
              <p:nvPr/>
            </p:nvSpPr>
            <p:spPr>
              <a:xfrm>
                <a:off x="3100719" y="1157795"/>
                <a:ext cx="5235575" cy="958893"/>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73" name="Object 9"/>
              <p:cNvSpPr txBox="1"/>
              <p:nvPr/>
            </p:nvSpPr>
            <p:spPr>
              <a:xfrm>
                <a:off x="855663" y="2276872"/>
                <a:ext cx="6145212" cy="9604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𝑑𝑛</m:t>
                      </m:r>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𝑑𝑁</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𝑉</m:t>
                              </m:r>
                            </m:e>
                            <m:sub>
                              <m:r>
                                <a:rPr lang="zh-CN" altLang="en-US" sz="2200" i="1">
                                  <a:solidFill>
                                    <a:srgbClr val="000000"/>
                                  </a:solidFill>
                                  <a:latin typeface="Cambria Math" panose="02040503050406030204" pitchFamily="18" charset="0"/>
                                  <a:ea typeface="+mn-ea"/>
                                </a:rPr>
                                <m:t>0</m:t>
                              </m:r>
                            </m:sub>
                          </m:sSub>
                        </m:den>
                      </m:f>
                      <m:r>
                        <a:rPr lang="zh-CN" altLang="en-US" sz="2200" i="1">
                          <a:solidFill>
                            <a:srgbClr val="000000"/>
                          </a:solidFill>
                          <a:latin typeface="Cambria Math" panose="02040503050406030204" pitchFamily="18" charset="0"/>
                          <a:ea typeface="+mn-ea"/>
                        </a:rPr>
                        <m:t>=4</m:t>
                      </m:r>
                      <m:r>
                        <a:rPr lang="zh-CN" altLang="en-US" sz="2200" i="1">
                          <a:solidFill>
                            <a:srgbClr val="000000"/>
                          </a:solidFill>
                          <a:latin typeface="Cambria Math" panose="02040503050406030204" pitchFamily="18" charset="0"/>
                          <a:ea typeface="+mn-ea"/>
                        </a:rPr>
                        <m:t>𝜋</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𝑛</m:t>
                                  </m:r>
                                </m:sub>
                              </m:sSub>
                            </m:e>
                            <m:sup>
                              <m:r>
                                <a:rPr lang="zh-CN" altLang="en-US" sz="2200" i="1">
                                  <a:solidFill>
                                    <a:srgbClr val="000000"/>
                                  </a:solidFill>
                                  <a:latin typeface="Cambria Math" panose="02040503050406030204" pitchFamily="18" charset="0"/>
                                  <a:ea typeface="+mn-ea"/>
                                </a:rPr>
                                <m:t>∗</m:t>
                              </m:r>
                            </m:sup>
                          </m:sSup>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3</m:t>
                                  </m:r>
                                </m:num>
                                <m:den>
                                  <m:r>
                                    <a:rPr lang="zh-CN" altLang="en-US" sz="2200" i="1">
                                      <a:solidFill>
                                        <a:srgbClr val="000000"/>
                                      </a:solidFill>
                                      <a:latin typeface="Cambria Math" panose="02040503050406030204" pitchFamily="18" charset="0"/>
                                      <a:ea typeface="+mn-ea"/>
                                    </a:rPr>
                                    <m:t>2</m:t>
                                  </m:r>
                                </m:den>
                              </m:f>
                            </m:sup>
                          </m:sSup>
                        </m:num>
                        <m:den>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h</m:t>
                              </m:r>
                            </m:e>
                            <m:sup>
                              <m:r>
                                <a:rPr lang="zh-CN" altLang="en-US" sz="2200" i="1">
                                  <a:solidFill>
                                    <a:srgbClr val="000000"/>
                                  </a:solidFill>
                                  <a:latin typeface="Cambria Math" panose="02040503050406030204" pitchFamily="18" charset="0"/>
                                  <a:ea typeface="+mn-ea"/>
                                </a:rPr>
                                <m:t>3</m:t>
                              </m:r>
                            </m:sup>
                          </m:sSup>
                        </m:den>
                      </m:f>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e>
                              </m:d>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p>
                      </m:sSup>
                      <m:r>
                        <a:rPr lang="zh-CN" altLang="en-US" sz="2200" i="1">
                          <a:solidFill>
                            <a:srgbClr val="000000"/>
                          </a:solidFill>
                          <a:latin typeface="Cambria Math" panose="02040503050406030204" pitchFamily="18" charset="0"/>
                          <a:ea typeface="+mn-ea"/>
                        </a:rPr>
                        <m:t>𝑑𝐸</m:t>
                      </m:r>
                    </m:oMath>
                  </m:oMathPara>
                </a14:m>
                <a:endParaRPr lang="zh-CN" altLang="en-US" sz="2200" dirty="0">
                  <a:ea typeface="+mn-ea"/>
                  <a:cs typeface="Times New Roman" panose="02020603050405020304" pitchFamily="18" charset="0"/>
                </a:endParaRPr>
              </a:p>
            </p:txBody>
          </p:sp>
        </mc:Choice>
        <mc:Fallback xmlns="">
          <p:sp>
            <p:nvSpPr>
              <p:cNvPr id="36873" name="Object 9"/>
              <p:cNvSpPr txBox="1">
                <a:spLocks noRot="1" noChangeAspect="1" noMove="1" noResize="1" noEditPoints="1" noAdjustHandles="1" noChangeArrowheads="1" noChangeShapeType="1" noTextEdit="1"/>
              </p:cNvSpPr>
              <p:nvPr/>
            </p:nvSpPr>
            <p:spPr>
              <a:xfrm>
                <a:off x="855663" y="2276872"/>
                <a:ext cx="6145212" cy="960438"/>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74" name="Object 10"/>
              <p:cNvSpPr txBox="1"/>
              <p:nvPr/>
            </p:nvSpPr>
            <p:spPr>
              <a:xfrm>
                <a:off x="857249" y="3929063"/>
                <a:ext cx="4847693" cy="106838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nary>
                        <m:naryPr>
                          <m:ctrlPr>
                            <a:rPr lang="zh-CN" altLang="en-US" sz="2200" i="1">
                              <a:solidFill>
                                <a:srgbClr val="000000"/>
                              </a:solidFill>
                              <a:latin typeface="Cambria Math" panose="02040503050406030204" pitchFamily="18" charset="0"/>
                              <a:ea typeface="+mn-ea"/>
                            </a:rPr>
                          </m:ctrlPr>
                        </m:naryPr>
                        <m: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sub>
                        <m:sup>
                          <m:r>
                            <a:rPr lang="zh-CN" altLang="en-US" sz="2200" i="1">
                              <a:solidFill>
                                <a:srgbClr val="000000"/>
                              </a:solidFill>
                              <a:latin typeface="Cambria Math" panose="02040503050406030204" pitchFamily="18" charset="0"/>
                              <a:ea typeface="+mn-ea"/>
                            </a:rPr>
                            <m:t>∞</m:t>
                          </m:r>
                        </m:sup>
                        <m:e>
                          <m:r>
                            <a:rPr lang="zh-CN" altLang="en-US" sz="2200" i="1">
                              <a:solidFill>
                                <a:srgbClr val="000000"/>
                              </a:solidFill>
                              <a:latin typeface="Cambria Math" panose="02040503050406030204" pitchFamily="18" charset="0"/>
                              <a:ea typeface="+mn-ea"/>
                            </a:rPr>
                            <m:t>𝑑𝑛</m:t>
                          </m:r>
                        </m:e>
                      </m:nary>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r>
                                    <a:rPr lang="zh-CN" altLang="en-US" sz="2200" i="1">
                                      <a:solidFill>
                                        <a:srgbClr val="000000"/>
                                      </a:solidFill>
                                      <a:latin typeface="Cambria Math" panose="02040503050406030204" pitchFamily="18" charset="0"/>
                                      <a:ea typeface="+mn-ea"/>
                                    </a:rPr>
                                    <m:t>𝜋</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𝑛</m:t>
                                      </m:r>
                                    </m:sub>
                                    <m:sup>
                                      <m:r>
                                        <a:rPr lang="zh-CN" altLang="en-US" sz="2200" i="1">
                                          <a:solidFill>
                                            <a:srgbClr val="000000"/>
                                          </a:solidFill>
                                          <a:latin typeface="Cambria Math" panose="02040503050406030204" pitchFamily="18" charset="0"/>
                                          <a:ea typeface="+mn-ea"/>
                                        </a:rPr>
                                        <m:t>∗</m:t>
                                      </m:r>
                                    </m:sup>
                                  </m:sSubSup>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num>
                                <m:den>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h</m:t>
                                      </m:r>
                                    </m:e>
                                    <m:sup>
                                      <m:r>
                                        <a:rPr lang="zh-CN" altLang="en-US" sz="2200" i="1">
                                          <a:solidFill>
                                            <a:srgbClr val="000000"/>
                                          </a:solidFill>
                                          <a:latin typeface="Cambria Math" panose="02040503050406030204" pitchFamily="18" charset="0"/>
                                          <a:ea typeface="+mn-ea"/>
                                        </a:rPr>
                                        <m:t>2</m:t>
                                      </m:r>
                                    </m:sup>
                                  </m:sSup>
                                </m:den>
                              </m:f>
                            </m:e>
                          </m:d>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3</m:t>
                              </m:r>
                            </m:num>
                            <m:den>
                              <m:r>
                                <a:rPr lang="zh-CN" altLang="en-US" sz="2200" i="1">
                                  <a:solidFill>
                                    <a:srgbClr val="000000"/>
                                  </a:solidFill>
                                  <a:latin typeface="Cambria Math" panose="02040503050406030204" pitchFamily="18" charset="0"/>
                                  <a:ea typeface="+mn-ea"/>
                                </a:rPr>
                                <m:t>2</m:t>
                              </m:r>
                            </m:den>
                          </m:f>
                        </m:sup>
                      </m:sSup>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ea typeface="+mn-ea"/>
                  <a:cs typeface="Times New Roman" panose="02020603050405020304" pitchFamily="18" charset="0"/>
                </a:endParaRPr>
              </a:p>
            </p:txBody>
          </p:sp>
        </mc:Choice>
        <mc:Fallback xmlns="">
          <p:sp>
            <p:nvSpPr>
              <p:cNvPr id="36874" name="Object 10"/>
              <p:cNvSpPr txBox="1">
                <a:spLocks noRot="1" noChangeAspect="1" noMove="1" noResize="1" noEditPoints="1" noAdjustHandles="1" noChangeArrowheads="1" noChangeShapeType="1" noTextEdit="1"/>
              </p:cNvSpPr>
              <p:nvPr/>
            </p:nvSpPr>
            <p:spPr>
              <a:xfrm>
                <a:off x="857249" y="3929063"/>
                <a:ext cx="4847693" cy="1068387"/>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76" name="Object 12"/>
              <p:cNvSpPr txBox="1"/>
              <p:nvPr/>
            </p:nvSpPr>
            <p:spPr>
              <a:xfrm>
                <a:off x="865565" y="5637213"/>
                <a:ext cx="5094465" cy="11493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nary>
                        <m:naryPr>
                          <m:ctrlPr>
                            <a:rPr lang="zh-CN" altLang="en-US" sz="2200" i="1">
                              <a:solidFill>
                                <a:srgbClr val="000000"/>
                              </a:solidFill>
                              <a:latin typeface="Cambria Math" panose="02040503050406030204" pitchFamily="18" charset="0"/>
                              <a:ea typeface="+mn-ea"/>
                            </a:rPr>
                          </m:ctrlPr>
                        </m:naryPr>
                        <m:sub>
                          <m:r>
                            <a:rPr lang="zh-CN" altLang="en-US" sz="2200" i="1">
                              <a:solidFill>
                                <a:srgbClr val="000000"/>
                              </a:solidFill>
                              <a:latin typeface="Cambria Math" panose="02040503050406030204" pitchFamily="18" charset="0"/>
                              <a:ea typeface="+mn-ea"/>
                            </a:rPr>
                            <m:t>0</m:t>
                          </m:r>
                        </m:sub>
                        <m:sup>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𝑣</m:t>
                              </m:r>
                            </m:sub>
                          </m:sSub>
                        </m:sup>
                        <m:e>
                          <m:r>
                            <a:rPr lang="zh-CN" altLang="en-US" sz="2200" i="1">
                              <a:solidFill>
                                <a:srgbClr val="000000"/>
                              </a:solidFill>
                              <a:latin typeface="Cambria Math" panose="02040503050406030204" pitchFamily="18" charset="0"/>
                              <a:ea typeface="+mn-ea"/>
                            </a:rPr>
                            <m:t>𝑑𝑝</m:t>
                          </m:r>
                        </m:e>
                      </m:nary>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r>
                                    <a:rPr lang="zh-CN" altLang="en-US" sz="2200" i="1">
                                      <a:solidFill>
                                        <a:srgbClr val="000000"/>
                                      </a:solidFill>
                                      <a:latin typeface="Cambria Math" panose="02040503050406030204" pitchFamily="18" charset="0"/>
                                      <a:ea typeface="+mn-ea"/>
                                    </a:rPr>
                                    <m:t>𝜋</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𝑝</m:t>
                                      </m:r>
                                    </m:sub>
                                    <m:sup>
                                      <m:r>
                                        <a:rPr lang="zh-CN" altLang="en-US" sz="2200" i="1">
                                          <a:solidFill>
                                            <a:srgbClr val="000000"/>
                                          </a:solidFill>
                                          <a:latin typeface="Cambria Math" panose="02040503050406030204" pitchFamily="18" charset="0"/>
                                          <a:ea typeface="+mn-ea"/>
                                        </a:rPr>
                                        <m:t>∗</m:t>
                                      </m:r>
                                    </m:sup>
                                  </m:sSubSup>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num>
                                <m:den>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h</m:t>
                                      </m:r>
                                    </m:e>
                                    <m:sup>
                                      <m:r>
                                        <a:rPr lang="zh-CN" altLang="en-US" sz="2200" i="1">
                                          <a:solidFill>
                                            <a:srgbClr val="000000"/>
                                          </a:solidFill>
                                          <a:latin typeface="Cambria Math" panose="02040503050406030204" pitchFamily="18" charset="0"/>
                                          <a:ea typeface="+mn-ea"/>
                                        </a:rPr>
                                        <m:t>2</m:t>
                                      </m:r>
                                    </m:sup>
                                  </m:sSup>
                                </m:den>
                              </m:f>
                            </m:e>
                          </m:d>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3</m:t>
                              </m:r>
                            </m:num>
                            <m:den>
                              <m:r>
                                <a:rPr lang="zh-CN" altLang="en-US" sz="2200" i="1">
                                  <a:solidFill>
                                    <a:srgbClr val="000000"/>
                                  </a:solidFill>
                                  <a:latin typeface="Cambria Math" panose="02040503050406030204" pitchFamily="18" charset="0"/>
                                  <a:ea typeface="+mn-ea"/>
                                </a:rPr>
                                <m:t>2</m:t>
                              </m:r>
                            </m:den>
                          </m:f>
                        </m:sup>
                      </m:sSup>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𝑣</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ea typeface="+mn-ea"/>
                  <a:cs typeface="Times New Roman" panose="02020603050405020304" pitchFamily="18" charset="0"/>
                </a:endParaRPr>
              </a:p>
            </p:txBody>
          </p:sp>
        </mc:Choice>
        <mc:Fallback xmlns="">
          <p:sp>
            <p:nvSpPr>
              <p:cNvPr id="36876" name="Object 12"/>
              <p:cNvSpPr txBox="1">
                <a:spLocks noRot="1" noChangeAspect="1" noMove="1" noResize="1" noEditPoints="1" noAdjustHandles="1" noChangeArrowheads="1" noChangeShapeType="1" noTextEdit="1"/>
              </p:cNvSpPr>
              <p:nvPr/>
            </p:nvSpPr>
            <p:spPr>
              <a:xfrm>
                <a:off x="865565" y="5637213"/>
                <a:ext cx="5094465" cy="1149350"/>
              </a:xfrm>
              <a:prstGeom prst="rect">
                <a:avLst/>
              </a:prstGeom>
              <a:blipFill>
                <a:blip r:embed="rId9"/>
                <a:stretch>
                  <a:fillRect/>
                </a:stretch>
              </a:blipFill>
              <a:ln w="38100">
                <a:noFill/>
                <a:miter/>
              </a:ln>
            </p:spPr>
            <p:txBody>
              <a:bodyPr/>
              <a:lstStyle/>
              <a:p>
                <a:r>
                  <a:rPr lang="zh-CN" altLang="en-US">
                    <a:noFill/>
                  </a:rPr>
                  <a:t> </a:t>
                </a:r>
              </a:p>
            </p:txBody>
          </p:sp>
        </mc:Fallback>
      </mc:AlternateContent>
      <p:grpSp>
        <p:nvGrpSpPr>
          <p:cNvPr id="40975" name="Group 11"/>
          <p:cNvGrpSpPr/>
          <p:nvPr/>
        </p:nvGrpSpPr>
        <p:grpSpPr>
          <a:xfrm>
            <a:off x="0" y="347663"/>
            <a:ext cx="3851275" cy="806450"/>
            <a:chOff x="0" y="315913"/>
            <a:chExt cx="2428860" cy="755633"/>
          </a:xfrm>
        </p:grpSpPr>
        <p:sp>
          <p:nvSpPr>
            <p:cNvPr id="16404"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mn-ea"/>
                <a:ea typeface="+mn-ea"/>
                <a:cs typeface="+mn-cs"/>
              </a:endParaRPr>
            </a:p>
          </p:txBody>
        </p:sp>
        <p:sp>
          <p:nvSpPr>
            <p:cNvPr id="16405" name="Rectangle 12"/>
            <p:cNvSpPr>
              <a:spLocks noChangeArrowheads="1"/>
            </p:cNvSpPr>
            <p:nvPr/>
          </p:nvSpPr>
          <p:spPr bwMode="auto">
            <a:xfrm>
              <a:off x="137162" y="411111"/>
              <a:ext cx="2239637" cy="547388"/>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mn-ea"/>
                  <a:ea typeface="+mn-ea"/>
                  <a:cs typeface="+mn-cs"/>
                </a:rPr>
                <a:t>载流子的浓度</a:t>
              </a:r>
            </a:p>
          </p:txBody>
        </p:sp>
      </p:grpSp>
      <p:grpSp>
        <p:nvGrpSpPr>
          <p:cNvPr id="58" name="Group 31">
            <a:extLst>
              <a:ext uri="{FF2B5EF4-FFF2-40B4-BE49-F238E27FC236}">
                <a16:creationId xmlns:a16="http://schemas.microsoft.com/office/drawing/2014/main" id="{5188D804-EEE8-42C6-8016-8A68CDCA2614}"/>
              </a:ext>
            </a:extLst>
          </p:cNvPr>
          <p:cNvGrpSpPr/>
          <p:nvPr/>
        </p:nvGrpSpPr>
        <p:grpSpPr>
          <a:xfrm>
            <a:off x="2697357" y="5048139"/>
            <a:ext cx="4931062" cy="1621221"/>
            <a:chOff x="2647642" y="3265900"/>
            <a:chExt cx="4930836" cy="1620981"/>
          </a:xfrm>
        </p:grpSpPr>
        <p:grpSp>
          <p:nvGrpSpPr>
            <p:cNvPr id="59" name="Group 28">
              <a:extLst>
                <a:ext uri="{FF2B5EF4-FFF2-40B4-BE49-F238E27FC236}">
                  <a16:creationId xmlns:a16="http://schemas.microsoft.com/office/drawing/2014/main" id="{C4911B28-1DBF-449B-A095-EBB7CDE040D4}"/>
                </a:ext>
              </a:extLst>
            </p:cNvPr>
            <p:cNvGrpSpPr/>
            <p:nvPr/>
          </p:nvGrpSpPr>
          <p:grpSpPr>
            <a:xfrm>
              <a:off x="2647642" y="3265900"/>
              <a:ext cx="4930836" cy="1620981"/>
              <a:chOff x="2647642" y="3295880"/>
              <a:chExt cx="4930836" cy="1620981"/>
            </a:xfrm>
          </p:grpSpPr>
          <p:sp>
            <p:nvSpPr>
              <p:cNvPr id="61" name="Rounded Rectangle 17">
                <a:extLst>
                  <a:ext uri="{FF2B5EF4-FFF2-40B4-BE49-F238E27FC236}">
                    <a16:creationId xmlns:a16="http://schemas.microsoft.com/office/drawing/2014/main" id="{F9FC7EE2-57DD-4D8B-AC2B-CB098AE6FBDA}"/>
                  </a:ext>
                </a:extLst>
              </p:cNvPr>
              <p:cNvSpPr/>
              <p:nvPr/>
            </p:nvSpPr>
            <p:spPr>
              <a:xfrm>
                <a:off x="2647642" y="3909010"/>
                <a:ext cx="1872123" cy="1007851"/>
              </a:xfrm>
              <a:prstGeom prst="roundRect">
                <a:avLst>
                  <a:gd name="adj" fmla="val 16667"/>
                </a:avLst>
              </a:prstGeom>
              <a:noFill/>
              <a:ln w="31750" cap="flat" cmpd="sng">
                <a:solidFill>
                  <a:srgbClr val="FFFF00"/>
                </a:solidFill>
                <a:prstDash val="solid"/>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62" name="Rounded Rectangular Callout 14">
                <a:extLst>
                  <a:ext uri="{FF2B5EF4-FFF2-40B4-BE49-F238E27FC236}">
                    <a16:creationId xmlns:a16="http://schemas.microsoft.com/office/drawing/2014/main" id="{AE96716B-28E7-44F2-9D5F-6D190AF590A7}"/>
                  </a:ext>
                </a:extLst>
              </p:cNvPr>
              <p:cNvSpPr/>
              <p:nvPr/>
            </p:nvSpPr>
            <p:spPr>
              <a:xfrm>
                <a:off x="4050478" y="3295880"/>
                <a:ext cx="3528000" cy="540000"/>
              </a:xfrm>
              <a:prstGeom prst="wedgeRoundRectCallout">
                <a:avLst>
                  <a:gd name="adj1" fmla="val -37870"/>
                  <a:gd name="adj2" fmla="val 83593"/>
                  <a:gd name="adj3" fmla="val 16667"/>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60" name="Object 8">
                  <a:extLst>
                    <a:ext uri="{FF2B5EF4-FFF2-40B4-BE49-F238E27FC236}">
                      <a16:creationId xmlns:a16="http://schemas.microsoft.com/office/drawing/2014/main" id="{8C0433D1-3788-4DF9-BBB2-786E133B38FD}"/>
                    </a:ext>
                  </a:extLst>
                </p:cNvPr>
                <p:cNvSpPr txBox="1"/>
                <p:nvPr/>
              </p:nvSpPr>
              <p:spPr>
                <a:xfrm>
                  <a:off x="4059259" y="3286478"/>
                  <a:ext cx="3441699" cy="494660"/>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b="0" i="1" smtClean="0">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𝑁</m:t>
                            </m:r>
                          </m:e>
                          <m:sub>
                            <m:r>
                              <a:rPr lang="en-US" altLang="zh-CN" b="0" i="1" smtClean="0">
                                <a:solidFill>
                                  <a:srgbClr val="000000"/>
                                </a:solidFill>
                                <a:latin typeface="Cambria Math" panose="02040503050406030204" pitchFamily="18" charset="0"/>
                                <a:ea typeface="+mn-ea"/>
                              </a:rPr>
                              <m:t>𝑣</m:t>
                            </m:r>
                          </m:sub>
                        </m:sSub>
                        <m:r>
                          <a:rPr lang="zh-CN" altLang="en-US" i="1">
                            <a:solidFill>
                              <a:srgbClr val="000000"/>
                            </a:solidFill>
                            <a:latin typeface="Cambria Math" panose="02040503050406030204" pitchFamily="18" charset="0"/>
                            <a:ea typeface="+mn-ea"/>
                          </a:rPr>
                          <m:t>：</m:t>
                        </m:r>
                        <m:r>
                          <m:rPr>
                            <m:nor/>
                          </m:rPr>
                          <a:rPr lang="zh-CN" altLang="en-US" i="0">
                            <a:solidFill>
                              <a:srgbClr val="000000"/>
                            </a:solidFill>
                            <a:latin typeface="Cambria Math" panose="02040503050406030204" pitchFamily="18" charset="0"/>
                            <a:ea typeface="+mn-ea"/>
                          </a:rPr>
                          <m:t>价带</m:t>
                        </m:r>
                        <m:r>
                          <m:rPr>
                            <m:nor/>
                          </m:rPr>
                          <a:rPr lang="zh-CN" altLang="en-US" b="1" i="0">
                            <a:solidFill>
                              <a:srgbClr val="000000"/>
                            </a:solidFill>
                            <a:latin typeface="Cambria Math" panose="02040503050406030204" pitchFamily="18" charset="0"/>
                            <a:ea typeface="+mn-ea"/>
                          </a:rPr>
                          <m:t>有效状态密度</m:t>
                        </m:r>
                      </m:oMath>
                    </m:oMathPara>
                  </a14:m>
                  <a:endParaRPr lang="zh-CN" altLang="en-US" dirty="0">
                    <a:ea typeface="+mn-ea"/>
                    <a:cs typeface="Times New Roman" panose="02020603050405020304" pitchFamily="18" charset="0"/>
                  </a:endParaRPr>
                </a:p>
              </p:txBody>
            </p:sp>
          </mc:Choice>
          <mc:Fallback xmlns="">
            <p:sp>
              <p:nvSpPr>
                <p:cNvPr id="60" name="Object 8">
                  <a:extLst>
                    <a:ext uri="{FF2B5EF4-FFF2-40B4-BE49-F238E27FC236}">
                      <a16:creationId xmlns:a16="http://schemas.microsoft.com/office/drawing/2014/main" id="{8C0433D1-3788-4DF9-BBB2-786E133B38FD}"/>
                    </a:ext>
                  </a:extLst>
                </p:cNvPr>
                <p:cNvSpPr txBox="1">
                  <a:spLocks noRot="1" noChangeAspect="1" noMove="1" noResize="1" noEditPoints="1" noAdjustHandles="1" noChangeArrowheads="1" noChangeShapeType="1" noTextEdit="1"/>
                </p:cNvSpPr>
                <p:nvPr/>
              </p:nvSpPr>
              <p:spPr>
                <a:xfrm>
                  <a:off x="4059259" y="3286478"/>
                  <a:ext cx="3441699" cy="494660"/>
                </a:xfrm>
                <a:prstGeom prst="rect">
                  <a:avLst/>
                </a:prstGeom>
                <a:blipFill>
                  <a:blip r:embed="rId10"/>
                  <a:stretch>
                    <a:fillRect/>
                  </a:stretch>
                </a:blipFill>
                <a:ln w="38100">
                  <a:noFill/>
                  <a:miter/>
                </a:ln>
              </p:spPr>
              <p:txBody>
                <a:bodyPr/>
                <a:lstStyle/>
                <a:p>
                  <a:r>
                    <a:rPr lang="zh-CN" altLang="en-US">
                      <a:noFill/>
                    </a:rPr>
                    <a:t> </a:t>
                  </a:r>
                </a:p>
              </p:txBody>
            </p:sp>
          </mc:Fallback>
        </mc:AlternateContent>
      </p:grpSp>
      <p:grpSp>
        <p:nvGrpSpPr>
          <p:cNvPr id="63" name="Group 36">
            <a:extLst>
              <a:ext uri="{FF2B5EF4-FFF2-40B4-BE49-F238E27FC236}">
                <a16:creationId xmlns:a16="http://schemas.microsoft.com/office/drawing/2014/main" id="{399B5AC4-EF54-4927-93B8-5DE5460CD43A}"/>
              </a:ext>
            </a:extLst>
          </p:cNvPr>
          <p:cNvGrpSpPr/>
          <p:nvPr/>
        </p:nvGrpSpPr>
        <p:grpSpPr>
          <a:xfrm>
            <a:off x="4574827" y="5695022"/>
            <a:ext cx="3946870" cy="936625"/>
            <a:chOff x="4515147" y="3970222"/>
            <a:chExt cx="3947653" cy="936000"/>
          </a:xfrm>
        </p:grpSpPr>
        <p:grpSp>
          <p:nvGrpSpPr>
            <p:cNvPr id="64" name="Group 35">
              <a:extLst>
                <a:ext uri="{FF2B5EF4-FFF2-40B4-BE49-F238E27FC236}">
                  <a16:creationId xmlns:a16="http://schemas.microsoft.com/office/drawing/2014/main" id="{D296C09D-8281-40B7-A3A2-8FFC1FD561D1}"/>
                </a:ext>
              </a:extLst>
            </p:cNvPr>
            <p:cNvGrpSpPr/>
            <p:nvPr/>
          </p:nvGrpSpPr>
          <p:grpSpPr>
            <a:xfrm>
              <a:off x="4515147" y="3970222"/>
              <a:ext cx="3947653" cy="936000"/>
              <a:chOff x="4515147" y="3970222"/>
              <a:chExt cx="3947653" cy="936000"/>
            </a:xfrm>
          </p:grpSpPr>
          <p:sp>
            <p:nvSpPr>
              <p:cNvPr id="66" name="Oval 32">
                <a:extLst>
                  <a:ext uri="{FF2B5EF4-FFF2-40B4-BE49-F238E27FC236}">
                    <a16:creationId xmlns:a16="http://schemas.microsoft.com/office/drawing/2014/main" id="{DA9963E6-A97F-43B2-BBA9-76FA28211EF9}"/>
                  </a:ext>
                </a:extLst>
              </p:cNvPr>
              <p:cNvSpPr/>
              <p:nvPr/>
            </p:nvSpPr>
            <p:spPr>
              <a:xfrm>
                <a:off x="4515147" y="3970222"/>
                <a:ext cx="936000" cy="936000"/>
              </a:xfrm>
              <a:prstGeom prst="ellipse">
                <a:avLst/>
              </a:prstGeom>
              <a:noFill/>
              <a:ln w="31750" cap="flat" cmpd="sng">
                <a:solidFill>
                  <a:srgbClr val="FF99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67" name="Rounded Rectangular Callout 33">
                <a:extLst>
                  <a:ext uri="{FF2B5EF4-FFF2-40B4-BE49-F238E27FC236}">
                    <a16:creationId xmlns:a16="http://schemas.microsoft.com/office/drawing/2014/main" id="{D279E072-DBCF-41D7-A475-1AFFB13DB098}"/>
                  </a:ext>
                </a:extLst>
              </p:cNvPr>
              <p:cNvSpPr/>
              <p:nvPr/>
            </p:nvSpPr>
            <p:spPr>
              <a:xfrm>
                <a:off x="5726800" y="4000504"/>
                <a:ext cx="2736000" cy="540000"/>
              </a:xfrm>
              <a:prstGeom prst="wedgeRoundRectCallout">
                <a:avLst>
                  <a:gd name="adj1" fmla="val -61523"/>
                  <a:gd name="adj2" fmla="val -3773"/>
                  <a:gd name="adj3" fmla="val 16667"/>
                </a:avLst>
              </a:prstGeom>
              <a:solidFill>
                <a:srgbClr val="FF99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65" name="Object 8">
                  <a:extLst>
                    <a:ext uri="{FF2B5EF4-FFF2-40B4-BE49-F238E27FC236}">
                      <a16:creationId xmlns:a16="http://schemas.microsoft.com/office/drawing/2014/main" id="{411FFD1D-2154-4E3E-B7DB-8461240DC54F}"/>
                    </a:ext>
                  </a:extLst>
                </p:cNvPr>
                <p:cNvSpPr txBox="1"/>
                <p:nvPr/>
              </p:nvSpPr>
              <p:spPr>
                <a:xfrm>
                  <a:off x="5895358" y="4083420"/>
                  <a:ext cx="2555867" cy="47409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ea typeface="+mn-ea"/>
                          </a:rPr>
                          <m:t>空穴</m:t>
                        </m:r>
                        <m:r>
                          <m:rPr>
                            <m:nor/>
                          </m:rPr>
                          <a:rPr lang="zh-CN" altLang="en-US" i="0" smtClean="0">
                            <a:solidFill>
                              <a:srgbClr val="000000"/>
                            </a:solidFill>
                            <a:latin typeface="Cambria Math" panose="02040503050406030204" pitchFamily="18" charset="0"/>
                            <a:ea typeface="+mn-ea"/>
                          </a:rPr>
                          <m:t>占据</m:t>
                        </m:r>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𝐸</m:t>
                            </m:r>
                          </m:e>
                          <m:sub>
                            <m:r>
                              <a:rPr lang="en-US" altLang="zh-CN" b="0" i="1" smtClean="0">
                                <a:solidFill>
                                  <a:srgbClr val="000000"/>
                                </a:solidFill>
                                <a:latin typeface="Cambria Math" panose="02040503050406030204" pitchFamily="18" charset="0"/>
                                <a:ea typeface="+mn-ea"/>
                              </a:rPr>
                              <m:t>𝑣</m:t>
                            </m:r>
                          </m:sub>
                        </m:sSub>
                        <m:r>
                          <m:rPr>
                            <m:nor/>
                          </m:rPr>
                          <a:rPr lang="zh-CN" altLang="en-US" i="0">
                            <a:solidFill>
                              <a:srgbClr val="000000"/>
                            </a:solidFill>
                            <a:latin typeface="Cambria Math" panose="02040503050406030204" pitchFamily="18" charset="0"/>
                            <a:ea typeface="+mn-ea"/>
                          </a:rPr>
                          <m:t>的几率</m:t>
                        </m:r>
                      </m:oMath>
                    </m:oMathPara>
                  </a14:m>
                  <a:endParaRPr lang="zh-CN" altLang="en-US" dirty="0">
                    <a:ea typeface="+mn-ea"/>
                    <a:cs typeface="Times New Roman" panose="02020603050405020304" pitchFamily="18" charset="0"/>
                  </a:endParaRPr>
                </a:p>
              </p:txBody>
            </p:sp>
          </mc:Choice>
          <mc:Fallback xmlns="">
            <p:sp>
              <p:nvSpPr>
                <p:cNvPr id="65" name="Object 8">
                  <a:extLst>
                    <a:ext uri="{FF2B5EF4-FFF2-40B4-BE49-F238E27FC236}">
                      <a16:creationId xmlns:a16="http://schemas.microsoft.com/office/drawing/2014/main" id="{411FFD1D-2154-4E3E-B7DB-8461240DC54F}"/>
                    </a:ext>
                  </a:extLst>
                </p:cNvPr>
                <p:cNvSpPr txBox="1">
                  <a:spLocks noRot="1" noChangeAspect="1" noMove="1" noResize="1" noEditPoints="1" noAdjustHandles="1" noChangeArrowheads="1" noChangeShapeType="1" noTextEdit="1"/>
                </p:cNvSpPr>
                <p:nvPr/>
              </p:nvSpPr>
              <p:spPr>
                <a:xfrm>
                  <a:off x="5895358" y="4083420"/>
                  <a:ext cx="2555867" cy="474097"/>
                </a:xfrm>
                <a:prstGeom prst="rect">
                  <a:avLst/>
                </a:prstGeom>
                <a:blipFill>
                  <a:blip r:embed="rId11"/>
                  <a:stretch>
                    <a:fillRect l="-1671"/>
                  </a:stretch>
                </a:blipFill>
                <a:ln w="38100">
                  <a:noFill/>
                  <a:miter/>
                </a:ln>
              </p:spPr>
              <p:txBody>
                <a:bodyPr/>
                <a:lstStyle/>
                <a:p>
                  <a:r>
                    <a:rPr lang="zh-CN" altLang="en-US">
                      <a:noFill/>
                    </a:rPr>
                    <a:t> </a:t>
                  </a:r>
                </a:p>
              </p:txBody>
            </p:sp>
          </mc:Fallback>
        </mc:AlternateContent>
      </p:grpSp>
      <p:grpSp>
        <p:nvGrpSpPr>
          <p:cNvPr id="68" name="Group 31">
            <a:extLst>
              <a:ext uri="{FF2B5EF4-FFF2-40B4-BE49-F238E27FC236}">
                <a16:creationId xmlns:a16="http://schemas.microsoft.com/office/drawing/2014/main" id="{C2C5A0FA-3DAC-48A2-A47F-2BB43DD59579}"/>
              </a:ext>
            </a:extLst>
          </p:cNvPr>
          <p:cNvGrpSpPr/>
          <p:nvPr/>
        </p:nvGrpSpPr>
        <p:grpSpPr>
          <a:xfrm>
            <a:off x="2670177" y="3319407"/>
            <a:ext cx="4931062" cy="1621221"/>
            <a:chOff x="2647642" y="3265900"/>
            <a:chExt cx="4930836" cy="1620981"/>
          </a:xfrm>
        </p:grpSpPr>
        <p:grpSp>
          <p:nvGrpSpPr>
            <p:cNvPr id="69" name="Group 28">
              <a:extLst>
                <a:ext uri="{FF2B5EF4-FFF2-40B4-BE49-F238E27FC236}">
                  <a16:creationId xmlns:a16="http://schemas.microsoft.com/office/drawing/2014/main" id="{D4F8BC97-E2F8-4941-988C-70D2CE72282A}"/>
                </a:ext>
              </a:extLst>
            </p:cNvPr>
            <p:cNvGrpSpPr/>
            <p:nvPr/>
          </p:nvGrpSpPr>
          <p:grpSpPr>
            <a:xfrm>
              <a:off x="2647642" y="3265900"/>
              <a:ext cx="4930836" cy="1620981"/>
              <a:chOff x="2647642" y="3295880"/>
              <a:chExt cx="4930836" cy="1620981"/>
            </a:xfrm>
          </p:grpSpPr>
          <p:sp>
            <p:nvSpPr>
              <p:cNvPr id="71" name="Rounded Rectangle 17">
                <a:extLst>
                  <a:ext uri="{FF2B5EF4-FFF2-40B4-BE49-F238E27FC236}">
                    <a16:creationId xmlns:a16="http://schemas.microsoft.com/office/drawing/2014/main" id="{120D9A56-2760-44E4-92B9-31A695DF8175}"/>
                  </a:ext>
                </a:extLst>
              </p:cNvPr>
              <p:cNvSpPr/>
              <p:nvPr/>
            </p:nvSpPr>
            <p:spPr>
              <a:xfrm>
                <a:off x="2647642" y="3909010"/>
                <a:ext cx="1872123" cy="1007851"/>
              </a:xfrm>
              <a:prstGeom prst="roundRect">
                <a:avLst>
                  <a:gd name="adj" fmla="val 16667"/>
                </a:avLst>
              </a:prstGeom>
              <a:noFill/>
              <a:ln w="31750" cap="flat" cmpd="sng">
                <a:solidFill>
                  <a:srgbClr val="FFFF00"/>
                </a:solidFill>
                <a:prstDash val="solid"/>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72" name="Rounded Rectangular Callout 14">
                <a:extLst>
                  <a:ext uri="{FF2B5EF4-FFF2-40B4-BE49-F238E27FC236}">
                    <a16:creationId xmlns:a16="http://schemas.microsoft.com/office/drawing/2014/main" id="{CBAA1F1C-265C-4897-A426-C573492DDB31}"/>
                  </a:ext>
                </a:extLst>
              </p:cNvPr>
              <p:cNvSpPr/>
              <p:nvPr/>
            </p:nvSpPr>
            <p:spPr>
              <a:xfrm>
                <a:off x="4050478" y="3295880"/>
                <a:ext cx="3528000" cy="540000"/>
              </a:xfrm>
              <a:prstGeom prst="wedgeRoundRectCallout">
                <a:avLst>
                  <a:gd name="adj1" fmla="val -37870"/>
                  <a:gd name="adj2" fmla="val 83593"/>
                  <a:gd name="adj3" fmla="val 16667"/>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70" name="Object 8">
                  <a:extLst>
                    <a:ext uri="{FF2B5EF4-FFF2-40B4-BE49-F238E27FC236}">
                      <a16:creationId xmlns:a16="http://schemas.microsoft.com/office/drawing/2014/main" id="{777CE17F-AB40-4366-BC5C-9178513ED51C}"/>
                    </a:ext>
                  </a:extLst>
                </p:cNvPr>
                <p:cNvSpPr txBox="1"/>
                <p:nvPr/>
              </p:nvSpPr>
              <p:spPr>
                <a:xfrm>
                  <a:off x="4059259" y="3286478"/>
                  <a:ext cx="3441699" cy="494660"/>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b="0" i="1" smtClean="0">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𝑁</m:t>
                            </m:r>
                          </m:e>
                          <m:sub>
                            <m:r>
                              <a:rPr lang="en-US" altLang="zh-CN" b="0" i="1" smtClean="0">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r>
                          <m:rPr>
                            <m:nor/>
                          </m:rPr>
                          <a:rPr lang="zh-CN" altLang="en-US" b="1" i="0">
                            <a:solidFill>
                              <a:srgbClr val="000000"/>
                            </a:solidFill>
                            <a:latin typeface="Cambria Math" panose="02040503050406030204" pitchFamily="18" charset="0"/>
                            <a:ea typeface="+mn-ea"/>
                          </a:rPr>
                          <m:t>导带有效状态密度</m:t>
                        </m:r>
                      </m:oMath>
                    </m:oMathPara>
                  </a14:m>
                  <a:endParaRPr lang="zh-CN" altLang="en-US" dirty="0">
                    <a:ea typeface="+mn-ea"/>
                    <a:cs typeface="Times New Roman" panose="02020603050405020304" pitchFamily="18" charset="0"/>
                  </a:endParaRPr>
                </a:p>
              </p:txBody>
            </p:sp>
          </mc:Choice>
          <mc:Fallback xmlns="">
            <p:sp>
              <p:nvSpPr>
                <p:cNvPr id="70" name="Object 8">
                  <a:extLst>
                    <a:ext uri="{FF2B5EF4-FFF2-40B4-BE49-F238E27FC236}">
                      <a16:creationId xmlns:a16="http://schemas.microsoft.com/office/drawing/2014/main" id="{777CE17F-AB40-4366-BC5C-9178513ED51C}"/>
                    </a:ext>
                  </a:extLst>
                </p:cNvPr>
                <p:cNvSpPr txBox="1">
                  <a:spLocks noRot="1" noChangeAspect="1" noMove="1" noResize="1" noEditPoints="1" noAdjustHandles="1" noChangeArrowheads="1" noChangeShapeType="1" noTextEdit="1"/>
                </p:cNvSpPr>
                <p:nvPr/>
              </p:nvSpPr>
              <p:spPr>
                <a:xfrm>
                  <a:off x="4059259" y="3286478"/>
                  <a:ext cx="3441699" cy="494660"/>
                </a:xfrm>
                <a:prstGeom prst="rect">
                  <a:avLst/>
                </a:prstGeom>
                <a:blipFill>
                  <a:blip r:embed="rId12"/>
                  <a:stretch>
                    <a:fillRect/>
                  </a:stretch>
                </a:blipFill>
                <a:ln w="38100">
                  <a:noFill/>
                  <a:miter/>
                </a:ln>
              </p:spPr>
              <p:txBody>
                <a:bodyPr/>
                <a:lstStyle/>
                <a:p>
                  <a:r>
                    <a:rPr lang="zh-CN" altLang="en-US">
                      <a:noFill/>
                    </a:rPr>
                    <a:t> </a:t>
                  </a:r>
                </a:p>
              </p:txBody>
            </p:sp>
          </mc:Fallback>
        </mc:AlternateContent>
      </p:grpSp>
      <p:grpSp>
        <p:nvGrpSpPr>
          <p:cNvPr id="73" name="Group 36">
            <a:extLst>
              <a:ext uri="{FF2B5EF4-FFF2-40B4-BE49-F238E27FC236}">
                <a16:creationId xmlns:a16="http://schemas.microsoft.com/office/drawing/2014/main" id="{F7664D62-DE25-4237-B98A-42CE7FDD9674}"/>
              </a:ext>
            </a:extLst>
          </p:cNvPr>
          <p:cNvGrpSpPr/>
          <p:nvPr/>
        </p:nvGrpSpPr>
        <p:grpSpPr>
          <a:xfrm>
            <a:off x="4545814" y="3951942"/>
            <a:ext cx="3946870" cy="936625"/>
            <a:chOff x="4515147" y="3970222"/>
            <a:chExt cx="3947653" cy="936000"/>
          </a:xfrm>
        </p:grpSpPr>
        <p:grpSp>
          <p:nvGrpSpPr>
            <p:cNvPr id="74" name="Group 35">
              <a:extLst>
                <a:ext uri="{FF2B5EF4-FFF2-40B4-BE49-F238E27FC236}">
                  <a16:creationId xmlns:a16="http://schemas.microsoft.com/office/drawing/2014/main" id="{8C453B5F-318C-4A1E-B8BD-4E0FE1ECB451}"/>
                </a:ext>
              </a:extLst>
            </p:cNvPr>
            <p:cNvGrpSpPr/>
            <p:nvPr/>
          </p:nvGrpSpPr>
          <p:grpSpPr>
            <a:xfrm>
              <a:off x="4515147" y="3970222"/>
              <a:ext cx="3947653" cy="936000"/>
              <a:chOff x="4515147" y="3970222"/>
              <a:chExt cx="3947653" cy="936000"/>
            </a:xfrm>
          </p:grpSpPr>
          <p:sp>
            <p:nvSpPr>
              <p:cNvPr id="76" name="Oval 32">
                <a:extLst>
                  <a:ext uri="{FF2B5EF4-FFF2-40B4-BE49-F238E27FC236}">
                    <a16:creationId xmlns:a16="http://schemas.microsoft.com/office/drawing/2014/main" id="{73D25E5E-DE0D-4016-B975-7548F55E49F5}"/>
                  </a:ext>
                </a:extLst>
              </p:cNvPr>
              <p:cNvSpPr/>
              <p:nvPr/>
            </p:nvSpPr>
            <p:spPr>
              <a:xfrm>
                <a:off x="4515147" y="3970222"/>
                <a:ext cx="936000" cy="936000"/>
              </a:xfrm>
              <a:prstGeom prst="ellipse">
                <a:avLst/>
              </a:prstGeom>
              <a:noFill/>
              <a:ln w="31750" cap="flat" cmpd="sng">
                <a:solidFill>
                  <a:srgbClr val="FF99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77" name="Rounded Rectangular Callout 33">
                <a:extLst>
                  <a:ext uri="{FF2B5EF4-FFF2-40B4-BE49-F238E27FC236}">
                    <a16:creationId xmlns:a16="http://schemas.microsoft.com/office/drawing/2014/main" id="{2FFB002F-E256-4AFA-916F-B4F442ABE4F1}"/>
                  </a:ext>
                </a:extLst>
              </p:cNvPr>
              <p:cNvSpPr/>
              <p:nvPr/>
            </p:nvSpPr>
            <p:spPr>
              <a:xfrm>
                <a:off x="5726800" y="4000504"/>
                <a:ext cx="2736000" cy="540000"/>
              </a:xfrm>
              <a:prstGeom prst="wedgeRoundRectCallout">
                <a:avLst>
                  <a:gd name="adj1" fmla="val -61523"/>
                  <a:gd name="adj2" fmla="val -3773"/>
                  <a:gd name="adj3" fmla="val 16667"/>
                </a:avLst>
              </a:prstGeom>
              <a:solidFill>
                <a:srgbClr val="FF99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grpSp>
        <mc:AlternateContent xmlns:mc="http://schemas.openxmlformats.org/markup-compatibility/2006" xmlns:a14="http://schemas.microsoft.com/office/drawing/2010/main">
          <mc:Choice Requires="a14">
            <p:sp>
              <p:nvSpPr>
                <p:cNvPr id="75" name="Object 8">
                  <a:extLst>
                    <a:ext uri="{FF2B5EF4-FFF2-40B4-BE49-F238E27FC236}">
                      <a16:creationId xmlns:a16="http://schemas.microsoft.com/office/drawing/2014/main" id="{DB4220E5-CB2A-40ED-A0C3-7199118948E6}"/>
                    </a:ext>
                  </a:extLst>
                </p:cNvPr>
                <p:cNvSpPr txBox="1"/>
                <p:nvPr/>
              </p:nvSpPr>
              <p:spPr>
                <a:xfrm>
                  <a:off x="5895358" y="4083420"/>
                  <a:ext cx="2555867" cy="47409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Cambria Math" panose="02040503050406030204" pitchFamily="18" charset="0"/>
                            <a:ea typeface="+mn-ea"/>
                          </a:rPr>
                          <m:t>电子占据</m:t>
                        </m:r>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𝐸</m:t>
                            </m:r>
                          </m:e>
                          <m:sub>
                            <m:r>
                              <a:rPr lang="en-US" altLang="zh-CN" b="0" i="1" smtClean="0">
                                <a:solidFill>
                                  <a:srgbClr val="000000"/>
                                </a:solidFill>
                                <a:latin typeface="Cambria Math" panose="02040503050406030204" pitchFamily="18" charset="0"/>
                                <a:ea typeface="+mn-ea"/>
                              </a:rPr>
                              <m:t>𝑐</m:t>
                            </m:r>
                          </m:sub>
                        </m:sSub>
                        <m:r>
                          <m:rPr>
                            <m:nor/>
                          </m:rPr>
                          <a:rPr lang="zh-CN" altLang="en-US" i="0">
                            <a:solidFill>
                              <a:srgbClr val="000000"/>
                            </a:solidFill>
                            <a:latin typeface="Cambria Math" panose="02040503050406030204" pitchFamily="18" charset="0"/>
                            <a:ea typeface="+mn-ea"/>
                          </a:rPr>
                          <m:t>的几率</m:t>
                        </m:r>
                      </m:oMath>
                    </m:oMathPara>
                  </a14:m>
                  <a:endParaRPr lang="zh-CN" altLang="en-US" dirty="0">
                    <a:ea typeface="+mn-ea"/>
                    <a:cs typeface="Times New Roman" panose="02020603050405020304" pitchFamily="18" charset="0"/>
                  </a:endParaRPr>
                </a:p>
              </p:txBody>
            </p:sp>
          </mc:Choice>
          <mc:Fallback xmlns="">
            <p:sp>
              <p:nvSpPr>
                <p:cNvPr id="75" name="Object 8">
                  <a:extLst>
                    <a:ext uri="{FF2B5EF4-FFF2-40B4-BE49-F238E27FC236}">
                      <a16:creationId xmlns:a16="http://schemas.microsoft.com/office/drawing/2014/main" id="{DB4220E5-CB2A-40ED-A0C3-7199118948E6}"/>
                    </a:ext>
                  </a:extLst>
                </p:cNvPr>
                <p:cNvSpPr txBox="1">
                  <a:spLocks noRot="1" noChangeAspect="1" noMove="1" noResize="1" noEditPoints="1" noAdjustHandles="1" noChangeArrowheads="1" noChangeShapeType="1" noTextEdit="1"/>
                </p:cNvSpPr>
                <p:nvPr/>
              </p:nvSpPr>
              <p:spPr>
                <a:xfrm>
                  <a:off x="5895358" y="4083420"/>
                  <a:ext cx="2555867" cy="474097"/>
                </a:xfrm>
                <a:prstGeom prst="rect">
                  <a:avLst/>
                </a:prstGeom>
                <a:blipFill>
                  <a:blip r:embed="rId13"/>
                  <a:stretch>
                    <a:fillRect l="-1671"/>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24"/>
                                        </p:tgtEl>
                                        <p:attrNameLst>
                                          <p:attrName>style.visibility</p:attrName>
                                        </p:attrNameLst>
                                      </p:cBhvr>
                                      <p:to>
                                        <p:strVal val="visible"/>
                                      </p:to>
                                    </p:set>
                                    <p:animEffect transition="in" filter="wipe(left)">
                                      <p:cBhvr>
                                        <p:cTn id="7" dur="500"/>
                                        <p:tgtEl>
                                          <p:spTgt spid="2908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animEffect transition="in" filter="wipe(left)">
                                      <p:cBhvr>
                                        <p:cTn id="27" dur="500"/>
                                        <p:tgtEl>
                                          <p:spTgt spid="368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73"/>
                                        </p:tgtEl>
                                        <p:attrNameLst>
                                          <p:attrName>style.visibility</p:attrName>
                                        </p:attrNameLst>
                                      </p:cBhvr>
                                      <p:to>
                                        <p:strVal val="visible"/>
                                      </p:to>
                                    </p:set>
                                    <p:animEffect transition="in" filter="wipe(left)">
                                      <p:cBhvr>
                                        <p:cTn id="32" dur="500"/>
                                        <p:tgtEl>
                                          <p:spTgt spid="368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874"/>
                                        </p:tgtEl>
                                        <p:attrNameLst>
                                          <p:attrName>style.visibility</p:attrName>
                                        </p:attrNameLst>
                                      </p:cBhvr>
                                      <p:to>
                                        <p:strVal val="visible"/>
                                      </p:to>
                                    </p:set>
                                    <p:animEffect transition="in" filter="wipe(left)">
                                      <p:cBhvr>
                                        <p:cTn id="37" dur="500"/>
                                        <p:tgtEl>
                                          <p:spTgt spid="368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876"/>
                                        </p:tgtEl>
                                        <p:attrNameLst>
                                          <p:attrName>style.visibility</p:attrName>
                                        </p:attrNameLst>
                                      </p:cBhvr>
                                      <p:to>
                                        <p:strVal val="visible"/>
                                      </p:to>
                                    </p:set>
                                    <p:animEffect transition="in" filter="wipe(left)">
                                      <p:cBhvr>
                                        <p:cTn id="52" dur="500"/>
                                        <p:tgtEl>
                                          <p:spTgt spid="3687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4" grpId="0"/>
      <p:bldP spid="2" grpId="0"/>
      <p:bldP spid="4" grpId="0"/>
      <p:bldP spid="5" grpId="0"/>
      <p:bldP spid="36871" grpId="0"/>
      <p:bldP spid="36873" grpId="0"/>
      <p:bldP spid="36874" grpId="0"/>
      <p:bldP spid="368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mn-ea"/>
                <a:cs typeface="Times New Roman" panose="02020603050405020304" pitchFamily="18" charset="0"/>
              </a:rPr>
              <a:t>§4.1 </a:t>
            </a:r>
            <a:r>
              <a:rPr kumimoji="1" lang="zh-CN" altLang="en-US" sz="1600" kern="1200" cap="none" spc="0" normalizeH="0" baseline="0" noProof="0" dirty="0">
                <a:latin typeface="Times New Roman" panose="02020603050405020304" pitchFamily="18" charset="0"/>
                <a:ea typeface="+mn-ea"/>
                <a:cs typeface="Times New Roman" panose="02020603050405020304" pitchFamily="18" charset="0"/>
              </a:rPr>
              <a:t>半导体常识：载流子的浓度</a:t>
            </a:r>
          </a:p>
        </p:txBody>
      </p:sp>
      <mc:AlternateContent xmlns:mc="http://schemas.openxmlformats.org/markup-compatibility/2006" xmlns:a14="http://schemas.microsoft.com/office/drawing/2010/main">
        <mc:Choice Requires="a14">
          <p:sp>
            <p:nvSpPr>
              <p:cNvPr id="3" name="Object 2"/>
              <p:cNvSpPr txBox="1"/>
              <p:nvPr/>
            </p:nvSpPr>
            <p:spPr>
              <a:xfrm>
                <a:off x="1060450" y="2444750"/>
                <a:ext cx="2368550" cy="966788"/>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𝑐</m:t>
                          </m:r>
                        </m:sub>
                      </m:sSub>
                      <m:sSup>
                        <m:sSupPr>
                          <m:ctrlPr>
                            <a:rPr lang="zh-CN" altLang="en-US" i="1">
                              <a:solidFill>
                                <a:srgbClr val="000000"/>
                              </a:solidFill>
                              <a:latin typeface="Cambria Math" panose="02040503050406030204" pitchFamily="18" charset="0"/>
                              <a:ea typeface="+mn-ea"/>
                            </a:rPr>
                          </m:ctrlPr>
                        </m:sSupPr>
                        <m:e>
                          <m:r>
                            <m:rPr>
                              <m:sty m:val="p"/>
                            </m:rPr>
                            <a:rPr lang="zh-CN" altLang="en-US" i="0">
                              <a:solidFill>
                                <a:srgbClr val="000000"/>
                              </a:solidFill>
                              <a:latin typeface="Cambria Math" panose="02040503050406030204" pitchFamily="18" charset="0"/>
                              <a:ea typeface="+mn-ea"/>
                            </a:rPr>
                            <m:t>e</m:t>
                          </m:r>
                        </m:e>
                        <m:sup>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den>
                          </m:f>
                        </m:sup>
                      </m:sSup>
                    </m:oMath>
                  </m:oMathPara>
                </a14:m>
                <a:endParaRPr lang="zh-CN" altLang="en-US" dirty="0">
                  <a:ea typeface="+mn-ea"/>
                  <a:cs typeface="Times New Roman" panose="02020603050405020304" pitchFamily="18" charset="0"/>
                </a:endParaRPr>
              </a:p>
            </p:txBody>
          </p:sp>
        </mc:Choice>
        <mc:Fallback xmlns="">
          <p:sp>
            <p:nvSpPr>
              <p:cNvPr id="3" name="Object 2"/>
              <p:cNvSpPr txBox="1">
                <a:spLocks noRot="1" noChangeAspect="1" noMove="1" noResize="1" noEditPoints="1" noAdjustHandles="1" noChangeArrowheads="1" noChangeShapeType="1" noTextEdit="1"/>
              </p:cNvSpPr>
              <p:nvPr/>
            </p:nvSpPr>
            <p:spPr>
              <a:xfrm>
                <a:off x="1060450" y="2444750"/>
                <a:ext cx="2368550" cy="9667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4"/>
              <p:cNvSpPr txBox="1"/>
              <p:nvPr/>
            </p:nvSpPr>
            <p:spPr>
              <a:xfrm>
                <a:off x="4371975" y="2470150"/>
                <a:ext cx="2433638" cy="968375"/>
              </a:xfrm>
              <a:prstGeom prst="rect">
                <a:avLst/>
              </a:prstGeom>
              <a:no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𝑣</m:t>
                          </m:r>
                        </m:sub>
                      </m:sSub>
                      <m:sSup>
                        <m:sSupPr>
                          <m:ctrlPr>
                            <a:rPr lang="zh-CN" altLang="en-US" i="1">
                              <a:solidFill>
                                <a:srgbClr val="000000"/>
                              </a:solidFill>
                              <a:latin typeface="Cambria Math" panose="02040503050406030204" pitchFamily="18" charset="0"/>
                              <a:ea typeface="+mn-ea"/>
                            </a:rPr>
                          </m:ctrlPr>
                        </m:sSupPr>
                        <m:e>
                          <m:r>
                            <m:rPr>
                              <m:sty m:val="p"/>
                            </m:rPr>
                            <a:rPr lang="zh-CN" altLang="en-US" i="0">
                              <a:solidFill>
                                <a:srgbClr val="000000"/>
                              </a:solidFill>
                              <a:latin typeface="Cambria Math" panose="02040503050406030204" pitchFamily="18" charset="0"/>
                              <a:ea typeface="+mn-ea"/>
                            </a:rPr>
                            <m:t>e</m:t>
                          </m:r>
                        </m:e>
                        <m:sup>
                          <m:r>
                            <a:rPr lang="zh-CN" altLang="en-US" i="1" smtClean="0">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den>
                          </m:f>
                        </m:sup>
                      </m:sSup>
                    </m:oMath>
                  </m:oMathPara>
                </a14:m>
                <a:endParaRPr lang="zh-CN" altLang="en-US" dirty="0">
                  <a:ea typeface="+mn-ea"/>
                  <a:cs typeface="Times New Roman" panose="02020603050405020304" pitchFamily="18" charset="0"/>
                </a:endParaRPr>
              </a:p>
            </p:txBody>
          </p:sp>
        </mc:Choice>
        <mc:Fallback xmlns="">
          <p:sp>
            <p:nvSpPr>
              <p:cNvPr id="4" name="Object 4"/>
              <p:cNvSpPr txBox="1">
                <a:spLocks noRot="1" noChangeAspect="1" noMove="1" noResize="1" noEditPoints="1" noAdjustHandles="1" noChangeArrowheads="1" noChangeShapeType="1" noTextEdit="1"/>
              </p:cNvSpPr>
              <p:nvPr/>
            </p:nvSpPr>
            <p:spPr>
              <a:xfrm>
                <a:off x="4371975" y="2470150"/>
                <a:ext cx="2433638" cy="968375"/>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5" name="Text Box 13"/>
          <p:cNvSpPr txBox="1"/>
          <p:nvPr/>
        </p:nvSpPr>
        <p:spPr>
          <a:xfrm>
            <a:off x="285750" y="1000125"/>
            <a:ext cx="8501063"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0680" lvl="0" indent="-360680" eaLnBrk="1" hangingPunct="1">
              <a:spcBef>
                <a:spcPct val="50000"/>
              </a:spcBef>
              <a:buNone/>
            </a:pPr>
            <a:r>
              <a:rPr lang="en-US" altLang="zh-CN" sz="2800" b="1" dirty="0">
                <a:latin typeface="Times New Roman" panose="02020603050405020304" pitchFamily="18" charset="0"/>
                <a:cs typeface="Times New Roman" panose="02020603050405020304" pitchFamily="18" charset="0"/>
              </a:rPr>
              <a:t>1. </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 </a:t>
            </a:r>
            <a:r>
              <a:rPr lang="zh-CN" altLang="en-US" sz="2800" b="1" dirty="0">
                <a:latin typeface="Times New Roman" panose="02020603050405020304" pitchFamily="18" charset="0"/>
                <a:cs typeface="Times New Roman" panose="02020603050405020304" pitchFamily="18" charset="0"/>
              </a:rPr>
              <a:t>的高低反映了半导体的掺杂水平。</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en-US" altLang="zh-CN" sz="2800" b="1" baseline="-25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越靠近导带底，表明导带中的电子浓度越高</a:t>
            </a:r>
            <a:r>
              <a:rPr lang="en-US" altLang="zh-CN" sz="28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en-US" altLang="zh-CN" sz="2800" b="1" baseline="-25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越靠近价带顶，表明价带中的空穴浓度越高。</a:t>
            </a:r>
            <a:endParaRPr lang="zh-CN" altLang="en-US" sz="2800" b="1" dirty="0">
              <a:latin typeface="Times New Roman" panose="02020603050405020304" pitchFamily="18" charset="0"/>
              <a:ea typeface="Times New Roman" panose="02020603050405020304" pitchFamily="18" charset="0"/>
            </a:endParaRPr>
          </a:p>
        </p:txBody>
      </p:sp>
      <p:sp>
        <p:nvSpPr>
          <p:cNvPr id="6" name="Text Box 14"/>
          <p:cNvSpPr txBox="1"/>
          <p:nvPr/>
        </p:nvSpPr>
        <p:spPr>
          <a:xfrm>
            <a:off x="285750" y="3501008"/>
            <a:ext cx="74295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latin typeface="Times New Roman" panose="02020603050405020304" pitchFamily="18" charset="0"/>
                <a:cs typeface="Times New Roman" panose="02020603050405020304" pitchFamily="18" charset="0"/>
              </a:rPr>
              <a:t>2. </a:t>
            </a:r>
            <a:r>
              <a:rPr lang="en-US" altLang="zh-CN" sz="2800" b="1" i="1" dirty="0">
                <a:latin typeface="Times New Roman" panose="02020603050405020304" pitchFamily="18" charset="0"/>
                <a:cs typeface="Times New Roman" panose="02020603050405020304" pitchFamily="18" charset="0"/>
              </a:rPr>
              <a:t>n</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与</a:t>
            </a:r>
            <a:r>
              <a:rPr lang="en-US" altLang="zh-CN" sz="2800" b="1" i="1" dirty="0">
                <a:latin typeface="Times New Roman" panose="02020603050405020304" pitchFamily="18" charset="0"/>
                <a:cs typeface="Times New Roman" panose="02020603050405020304" pitchFamily="18" charset="0"/>
              </a:rPr>
              <a:t>p</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的乘积与</a:t>
            </a:r>
            <a:r>
              <a:rPr lang="en-US" altLang="zh-CN" sz="2800" b="1" i="1" dirty="0">
                <a:latin typeface="Times New Roman" panose="02020603050405020304" pitchFamily="18" charset="0"/>
                <a:cs typeface="Times New Roman" panose="02020603050405020304" pitchFamily="18" charset="0"/>
              </a:rPr>
              <a:t>E</a:t>
            </a:r>
            <a:r>
              <a:rPr lang="en-US" altLang="zh-CN" sz="2800" b="1" i="1" baseline="-25000" dirty="0">
                <a:latin typeface="Times New Roman" panose="02020603050405020304" pitchFamily="18" charset="0"/>
                <a:cs typeface="Times New Roman" panose="02020603050405020304" pitchFamily="18" charset="0"/>
              </a:rPr>
              <a:t>F</a:t>
            </a:r>
            <a:r>
              <a:rPr lang="zh-CN" altLang="en-US" sz="2800" b="1" dirty="0">
                <a:latin typeface="Times New Roman" panose="02020603050405020304" pitchFamily="18" charset="0"/>
                <a:cs typeface="Times New Roman" panose="02020603050405020304" pitchFamily="18" charset="0"/>
              </a:rPr>
              <a:t>无关，即与掺杂无关。</a:t>
            </a:r>
            <a:endParaRPr lang="zh-CN" altLang="en-US" sz="2800" b="1" dirty="0">
              <a:latin typeface="Times New Roman" panose="02020603050405020304" pitchFamily="18" charset="0"/>
              <a:ea typeface="Times New Roman" panose="02020603050405020304" pitchFamily="18" charset="0"/>
            </a:endParaRPr>
          </a:p>
        </p:txBody>
      </p:sp>
      <p:sp>
        <p:nvSpPr>
          <p:cNvPr id="7" name="Text Box 15"/>
          <p:cNvSpPr txBox="1"/>
          <p:nvPr/>
        </p:nvSpPr>
        <p:spPr>
          <a:xfrm>
            <a:off x="214313" y="5286375"/>
            <a:ext cx="4643437"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50000"/>
              </a:spcBef>
              <a:buNone/>
            </a:pPr>
            <a:r>
              <a:rPr lang="en-US" altLang="zh-CN" sz="2800" b="1" dirty="0">
                <a:latin typeface="Times New Roman" panose="02020603050405020304" pitchFamily="18" charset="0"/>
                <a:cs typeface="Times New Roman" panose="02020603050405020304" pitchFamily="18" charset="0"/>
              </a:rPr>
              <a:t> 3. </a:t>
            </a:r>
            <a:r>
              <a:rPr lang="zh-CN" altLang="en-US" sz="2800" b="1" dirty="0">
                <a:latin typeface="Times New Roman" panose="02020603050405020304" pitchFamily="18" charset="0"/>
                <a:cs typeface="Times New Roman" panose="02020603050405020304" pitchFamily="18" charset="0"/>
              </a:rPr>
              <a:t>满足电中性关系。</a:t>
            </a:r>
            <a:endParaRPr lang="en-US" altLang="zh-CN" sz="28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Object 7"/>
              <p:cNvSpPr txBox="1"/>
              <p:nvPr/>
            </p:nvSpPr>
            <p:spPr>
              <a:xfrm>
                <a:off x="1053882" y="4298231"/>
                <a:ext cx="3285232" cy="6429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500" b="0" i="1" smtClean="0">
                              <a:solidFill>
                                <a:srgbClr val="000000"/>
                              </a:solidFill>
                              <a:latin typeface="Cambria Math" panose="02040503050406030204" pitchFamily="18" charset="0"/>
                              <a:ea typeface="+mn-ea"/>
                            </a:rPr>
                          </m:ctrlPr>
                        </m:sSubPr>
                        <m:e>
                          <m:r>
                            <a:rPr lang="zh-CN" altLang="en-US" sz="2500" b="0" i="1">
                              <a:solidFill>
                                <a:srgbClr val="000000"/>
                              </a:solidFill>
                              <a:latin typeface="Cambria Math" panose="02040503050406030204" pitchFamily="18" charset="0"/>
                              <a:ea typeface="+mn-ea"/>
                            </a:rPr>
                            <m:t>𝑛</m:t>
                          </m:r>
                        </m:e>
                        <m:sub>
                          <m:r>
                            <a:rPr lang="zh-CN" altLang="en-US" sz="2500" b="0" i="1">
                              <a:solidFill>
                                <a:srgbClr val="000000"/>
                              </a:solidFill>
                              <a:latin typeface="Cambria Math" panose="02040503050406030204" pitchFamily="18" charset="0"/>
                              <a:ea typeface="+mn-ea"/>
                            </a:rPr>
                            <m:t>0</m:t>
                          </m:r>
                        </m:sub>
                      </m:sSub>
                      <m:sSub>
                        <m:sSubPr>
                          <m:ctrlPr>
                            <a:rPr lang="zh-CN" altLang="en-US" sz="2500" b="0" i="1">
                              <a:solidFill>
                                <a:srgbClr val="000000"/>
                              </a:solidFill>
                              <a:latin typeface="Cambria Math" panose="02040503050406030204" pitchFamily="18" charset="0"/>
                              <a:ea typeface="+mn-ea"/>
                            </a:rPr>
                          </m:ctrlPr>
                        </m:sSubPr>
                        <m:e>
                          <m:r>
                            <a:rPr lang="zh-CN" altLang="en-US" sz="2500" b="0" i="1">
                              <a:solidFill>
                                <a:srgbClr val="000000"/>
                              </a:solidFill>
                              <a:latin typeface="Cambria Math" panose="02040503050406030204" pitchFamily="18" charset="0"/>
                              <a:ea typeface="+mn-ea"/>
                            </a:rPr>
                            <m:t>𝑝</m:t>
                          </m:r>
                        </m:e>
                        <m:sub>
                          <m:r>
                            <a:rPr lang="zh-CN" altLang="en-US" sz="2500" b="0" i="1">
                              <a:solidFill>
                                <a:srgbClr val="000000"/>
                              </a:solidFill>
                              <a:latin typeface="Cambria Math" panose="02040503050406030204" pitchFamily="18" charset="0"/>
                              <a:ea typeface="+mn-ea"/>
                            </a:rPr>
                            <m:t>0</m:t>
                          </m:r>
                        </m:sub>
                      </m:sSub>
                      <m:r>
                        <a:rPr lang="zh-CN" altLang="en-US" sz="2500" b="0" i="1">
                          <a:solidFill>
                            <a:srgbClr val="000000"/>
                          </a:solidFill>
                          <a:latin typeface="Cambria Math" panose="02040503050406030204" pitchFamily="18" charset="0"/>
                          <a:ea typeface="+mn-ea"/>
                        </a:rPr>
                        <m:t>=</m:t>
                      </m:r>
                      <m:sSub>
                        <m:sSubPr>
                          <m:ctrlPr>
                            <a:rPr lang="zh-CN" altLang="en-US" sz="2500" b="0" i="1">
                              <a:solidFill>
                                <a:srgbClr val="000000"/>
                              </a:solidFill>
                              <a:latin typeface="Cambria Math" panose="02040503050406030204" pitchFamily="18" charset="0"/>
                              <a:ea typeface="+mn-ea"/>
                            </a:rPr>
                          </m:ctrlPr>
                        </m:sSubPr>
                        <m:e>
                          <m:r>
                            <a:rPr lang="zh-CN" altLang="en-US" sz="2500" b="0" i="1">
                              <a:solidFill>
                                <a:srgbClr val="000000"/>
                              </a:solidFill>
                              <a:latin typeface="Cambria Math" panose="02040503050406030204" pitchFamily="18" charset="0"/>
                              <a:ea typeface="+mn-ea"/>
                            </a:rPr>
                            <m:t>𝑁</m:t>
                          </m:r>
                        </m:e>
                        <m:sub>
                          <m:r>
                            <a:rPr lang="zh-CN" altLang="en-US" sz="2500" b="0" i="1">
                              <a:solidFill>
                                <a:srgbClr val="000000"/>
                              </a:solidFill>
                              <a:latin typeface="Cambria Math" panose="02040503050406030204" pitchFamily="18" charset="0"/>
                              <a:ea typeface="+mn-ea"/>
                            </a:rPr>
                            <m:t>𝑐</m:t>
                          </m:r>
                        </m:sub>
                      </m:sSub>
                      <m:sSub>
                        <m:sSubPr>
                          <m:ctrlPr>
                            <a:rPr lang="zh-CN" altLang="en-US" sz="2500" b="0" i="1">
                              <a:solidFill>
                                <a:srgbClr val="000000"/>
                              </a:solidFill>
                              <a:latin typeface="Cambria Math" panose="02040503050406030204" pitchFamily="18" charset="0"/>
                              <a:ea typeface="+mn-ea"/>
                            </a:rPr>
                          </m:ctrlPr>
                        </m:sSubPr>
                        <m:e>
                          <m:r>
                            <a:rPr lang="zh-CN" altLang="en-US" sz="2500" b="0" i="1">
                              <a:solidFill>
                                <a:srgbClr val="000000"/>
                              </a:solidFill>
                              <a:latin typeface="Cambria Math" panose="02040503050406030204" pitchFamily="18" charset="0"/>
                              <a:ea typeface="+mn-ea"/>
                            </a:rPr>
                            <m:t>𝑁</m:t>
                          </m:r>
                        </m:e>
                        <m:sub>
                          <m:r>
                            <a:rPr lang="zh-CN" altLang="en-US" sz="2500" b="0" i="1">
                              <a:solidFill>
                                <a:srgbClr val="000000"/>
                              </a:solidFill>
                              <a:latin typeface="Cambria Math" panose="02040503050406030204" pitchFamily="18" charset="0"/>
                              <a:ea typeface="+mn-ea"/>
                            </a:rPr>
                            <m:t>𝑣</m:t>
                          </m:r>
                        </m:sub>
                      </m:sSub>
                      <m:sSup>
                        <m:sSupPr>
                          <m:ctrlPr>
                            <a:rPr lang="zh-CN" altLang="en-US" sz="2500" b="0" i="1">
                              <a:solidFill>
                                <a:srgbClr val="000000"/>
                              </a:solidFill>
                              <a:latin typeface="Cambria Math" panose="02040503050406030204" pitchFamily="18" charset="0"/>
                              <a:ea typeface="+mn-ea"/>
                            </a:rPr>
                          </m:ctrlPr>
                        </m:sSupPr>
                        <m:e>
                          <m:r>
                            <m:rPr>
                              <m:sty m:val="p"/>
                            </m:rPr>
                            <a:rPr lang="zh-CN" altLang="en-US" sz="2500" b="0" i="0">
                              <a:solidFill>
                                <a:srgbClr val="000000"/>
                              </a:solidFill>
                              <a:latin typeface="Cambria Math" panose="02040503050406030204" pitchFamily="18" charset="0"/>
                              <a:ea typeface="+mn-ea"/>
                            </a:rPr>
                            <m:t>e</m:t>
                          </m:r>
                        </m:e>
                        <m:sup>
                          <m:r>
                            <a:rPr lang="zh-CN" altLang="en-US" sz="2500" b="0" i="1" smtClean="0">
                              <a:solidFill>
                                <a:srgbClr val="000000"/>
                              </a:solidFill>
                              <a:latin typeface="Cambria Math" panose="02040503050406030204" pitchFamily="18" charset="0"/>
                              <a:ea typeface="+mn-ea"/>
                            </a:rPr>
                            <m:t>−</m:t>
                          </m:r>
                          <m:f>
                            <m:fPr>
                              <m:type m:val="lin"/>
                              <m:ctrlPr>
                                <a:rPr lang="zh-CN" altLang="en-US" sz="2500" b="0" i="1" smtClean="0">
                                  <a:solidFill>
                                    <a:srgbClr val="000000"/>
                                  </a:solidFill>
                                  <a:latin typeface="Cambria Math" panose="02040503050406030204" pitchFamily="18" charset="0"/>
                                  <a:ea typeface="+mn-ea"/>
                                </a:rPr>
                              </m:ctrlPr>
                            </m:fPr>
                            <m:num>
                              <m:sSub>
                                <m:sSubPr>
                                  <m:ctrlPr>
                                    <a:rPr lang="en-US" altLang="zh-CN" sz="2500" b="0" i="1" smtClean="0">
                                      <a:solidFill>
                                        <a:srgbClr val="000000"/>
                                      </a:solidFill>
                                      <a:latin typeface="Cambria Math" panose="02040503050406030204" pitchFamily="18" charset="0"/>
                                      <a:ea typeface="+mn-ea"/>
                                    </a:rPr>
                                  </m:ctrlPr>
                                </m:sSubPr>
                                <m:e>
                                  <m:r>
                                    <a:rPr lang="en-US" altLang="zh-CN" sz="2500" b="0" i="1" smtClean="0">
                                      <a:solidFill>
                                        <a:srgbClr val="000000"/>
                                      </a:solidFill>
                                      <a:latin typeface="Cambria Math" panose="02040503050406030204" pitchFamily="18" charset="0"/>
                                      <a:ea typeface="+mn-ea"/>
                                    </a:rPr>
                                    <m:t>𝐸</m:t>
                                  </m:r>
                                </m:e>
                                <m:sub>
                                  <m:r>
                                    <a:rPr lang="en-US" altLang="zh-CN" sz="2500" b="0" i="1" smtClean="0">
                                      <a:solidFill>
                                        <a:srgbClr val="000000"/>
                                      </a:solidFill>
                                      <a:latin typeface="Cambria Math" panose="02040503050406030204" pitchFamily="18" charset="0"/>
                                      <a:ea typeface="+mn-ea"/>
                                    </a:rPr>
                                    <m:t>𝑔</m:t>
                                  </m:r>
                                </m:sub>
                              </m:sSub>
                            </m:num>
                            <m:den>
                              <m:sSub>
                                <m:sSubPr>
                                  <m:ctrlPr>
                                    <a:rPr lang="en-US" altLang="zh-CN" sz="2500" b="0" i="1" smtClean="0">
                                      <a:solidFill>
                                        <a:srgbClr val="000000"/>
                                      </a:solidFill>
                                      <a:latin typeface="Cambria Math" panose="02040503050406030204" pitchFamily="18" charset="0"/>
                                      <a:ea typeface="+mn-ea"/>
                                    </a:rPr>
                                  </m:ctrlPr>
                                </m:sSubPr>
                                <m:e>
                                  <m:r>
                                    <a:rPr lang="en-US" altLang="zh-CN" sz="2500" b="0" i="1" smtClean="0">
                                      <a:solidFill>
                                        <a:srgbClr val="000000"/>
                                      </a:solidFill>
                                      <a:latin typeface="Cambria Math" panose="02040503050406030204" pitchFamily="18" charset="0"/>
                                      <a:ea typeface="+mn-ea"/>
                                    </a:rPr>
                                    <m:t>𝑘</m:t>
                                  </m:r>
                                </m:e>
                                <m:sub>
                                  <m:r>
                                    <a:rPr lang="en-US" altLang="zh-CN" sz="2500" b="0" i="1" smtClean="0">
                                      <a:solidFill>
                                        <a:srgbClr val="000000"/>
                                      </a:solidFill>
                                      <a:latin typeface="Cambria Math" panose="02040503050406030204" pitchFamily="18" charset="0"/>
                                      <a:ea typeface="+mn-ea"/>
                                    </a:rPr>
                                    <m:t>0</m:t>
                                  </m:r>
                                </m:sub>
                              </m:sSub>
                              <m:r>
                                <a:rPr lang="en-US" altLang="zh-CN" sz="2500" b="0" i="1" smtClean="0">
                                  <a:solidFill>
                                    <a:srgbClr val="000000"/>
                                  </a:solidFill>
                                  <a:latin typeface="Cambria Math" panose="02040503050406030204" pitchFamily="18" charset="0"/>
                                  <a:ea typeface="+mn-ea"/>
                                </a:rPr>
                                <m:t>𝑇</m:t>
                              </m:r>
                            </m:den>
                          </m:f>
                        </m:sup>
                      </m:sSup>
                    </m:oMath>
                  </m:oMathPara>
                </a14:m>
                <a:endParaRPr lang="zh-CN" altLang="en-US" sz="2500" b="0" dirty="0">
                  <a:ea typeface="+mn-ea"/>
                  <a:cs typeface="Times New Roman" panose="02020603050405020304" pitchFamily="18" charset="0"/>
                </a:endParaRPr>
              </a:p>
            </p:txBody>
          </p:sp>
        </mc:Choice>
        <mc:Fallback xmlns="">
          <p:sp>
            <p:nvSpPr>
              <p:cNvPr id="8" name="Object 7"/>
              <p:cNvSpPr txBox="1">
                <a:spLocks noRot="1" noChangeAspect="1" noMove="1" noResize="1" noEditPoints="1" noAdjustHandles="1" noChangeArrowheads="1" noChangeShapeType="1" noTextEdit="1"/>
              </p:cNvSpPr>
              <p:nvPr/>
            </p:nvSpPr>
            <p:spPr>
              <a:xfrm>
                <a:off x="1053882" y="4298231"/>
                <a:ext cx="3285232" cy="64293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9"/>
              <p:cNvSpPr txBox="1"/>
              <p:nvPr/>
            </p:nvSpPr>
            <p:spPr>
              <a:xfrm>
                <a:off x="1053832" y="5953844"/>
                <a:ext cx="2880370" cy="5715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𝑛</m:t>
                          </m:r>
                        </m:e>
                        <m:sub>
                          <m:r>
                            <a:rPr lang="zh-CN" altLang="en-US" sz="2500" i="1">
                              <a:solidFill>
                                <a:srgbClr val="000000"/>
                              </a:solidFill>
                              <a:latin typeface="Cambria Math" panose="02040503050406030204" pitchFamily="18" charset="0"/>
                              <a:ea typeface="+mn-ea"/>
                            </a:rPr>
                            <m:t>0</m:t>
                          </m:r>
                        </m:sub>
                      </m:sSub>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𝑄</m:t>
                          </m:r>
                        </m:e>
                        <m:sub>
                          <m:r>
                            <a:rPr lang="zh-CN" altLang="en-US" sz="2500" i="1">
                              <a:solidFill>
                                <a:srgbClr val="000000"/>
                              </a:solidFill>
                              <a:latin typeface="Cambria Math" panose="02040503050406030204" pitchFamily="18" charset="0"/>
                              <a:ea typeface="+mn-ea"/>
                            </a:rPr>
                            <m:t>−</m:t>
                          </m:r>
                        </m:sub>
                      </m:sSub>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𝑝</m:t>
                          </m:r>
                        </m:e>
                        <m:sub>
                          <m:r>
                            <a:rPr lang="zh-CN" altLang="en-US" sz="2500" i="1">
                              <a:solidFill>
                                <a:srgbClr val="000000"/>
                              </a:solidFill>
                              <a:latin typeface="Cambria Math" panose="02040503050406030204" pitchFamily="18" charset="0"/>
                              <a:ea typeface="+mn-ea"/>
                            </a:rPr>
                            <m:t>0</m:t>
                          </m:r>
                        </m:sub>
                      </m:sSub>
                      <m:r>
                        <a:rPr lang="zh-CN" altLang="en-US" sz="2500" i="1">
                          <a:solidFill>
                            <a:srgbClr val="000000"/>
                          </a:solidFill>
                          <a:latin typeface="Cambria Math" panose="02040503050406030204" pitchFamily="18" charset="0"/>
                          <a:ea typeface="+mn-ea"/>
                        </a:rPr>
                        <m:t>+</m:t>
                      </m:r>
                      <m:sSub>
                        <m:sSubPr>
                          <m:ctrlPr>
                            <a:rPr lang="zh-CN" altLang="en-US" sz="2500" i="1">
                              <a:solidFill>
                                <a:srgbClr val="000000"/>
                              </a:solidFill>
                              <a:latin typeface="Cambria Math" panose="02040503050406030204" pitchFamily="18" charset="0"/>
                              <a:ea typeface="+mn-ea"/>
                            </a:rPr>
                          </m:ctrlPr>
                        </m:sSubPr>
                        <m:e>
                          <m:r>
                            <a:rPr lang="zh-CN" altLang="en-US" sz="2500" i="1">
                              <a:solidFill>
                                <a:srgbClr val="000000"/>
                              </a:solidFill>
                              <a:latin typeface="Cambria Math" panose="02040503050406030204" pitchFamily="18" charset="0"/>
                              <a:ea typeface="+mn-ea"/>
                            </a:rPr>
                            <m:t>𝑄</m:t>
                          </m:r>
                        </m:e>
                        <m:sub>
                          <m:r>
                            <a:rPr lang="zh-CN" altLang="en-US" sz="2500" i="1">
                              <a:solidFill>
                                <a:srgbClr val="000000"/>
                              </a:solidFill>
                              <a:latin typeface="Cambria Math" panose="02040503050406030204" pitchFamily="18" charset="0"/>
                              <a:ea typeface="+mn-ea"/>
                            </a:rPr>
                            <m:t>+</m:t>
                          </m:r>
                        </m:sub>
                      </m:sSub>
                    </m:oMath>
                  </m:oMathPara>
                </a14:m>
                <a:endParaRPr lang="zh-CN" altLang="en-US" sz="2500" dirty="0">
                  <a:ea typeface="+mn-ea"/>
                  <a:cs typeface="Times New Roman" panose="02020603050405020304" pitchFamily="18" charset="0"/>
                </a:endParaRPr>
              </a:p>
            </p:txBody>
          </p:sp>
        </mc:Choice>
        <mc:Fallback xmlns="">
          <p:sp>
            <p:nvSpPr>
              <p:cNvPr id="9" name="Object 9"/>
              <p:cNvSpPr txBox="1">
                <a:spLocks noRot="1" noChangeAspect="1" noMove="1" noResize="1" noEditPoints="1" noAdjustHandles="1" noChangeArrowheads="1" noChangeShapeType="1" noTextEdit="1"/>
              </p:cNvSpPr>
              <p:nvPr/>
            </p:nvSpPr>
            <p:spPr>
              <a:xfrm>
                <a:off x="1053832" y="5953844"/>
                <a:ext cx="2880370" cy="571500"/>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41994" name="Text Box 5"/>
          <p:cNvSpPr txBox="1"/>
          <p:nvPr/>
        </p:nvSpPr>
        <p:spPr>
          <a:xfrm>
            <a:off x="179388" y="333375"/>
            <a:ext cx="1368425" cy="549275"/>
          </a:xfrm>
          <a:prstGeom prst="rect">
            <a:avLst/>
          </a:prstGeom>
          <a:solidFill>
            <a:srgbClr val="FFD1D1"/>
          </a:solidFill>
          <a:ln w="9525">
            <a:noFill/>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3000" b="1" dirty="0">
                <a:latin typeface="Times New Roman" panose="02020603050405020304" pitchFamily="18" charset="0"/>
              </a:rPr>
              <a:t>讨论：</a:t>
            </a:r>
          </a:p>
        </p:txBody>
      </p:sp>
      <mc:AlternateContent xmlns:mc="http://schemas.openxmlformats.org/markup-compatibility/2006" xmlns:a14="http://schemas.microsoft.com/office/drawing/2010/main">
        <mc:Choice Requires="a14">
          <p:sp>
            <p:nvSpPr>
              <p:cNvPr id="18437" name="Object 9"/>
              <p:cNvSpPr txBox="1"/>
              <p:nvPr/>
            </p:nvSpPr>
            <p:spPr>
              <a:xfrm>
                <a:off x="4772968" y="5800650"/>
                <a:ext cx="2751360" cy="796702"/>
              </a:xfrm>
              <a:prstGeom prst="rect">
                <a:avLst/>
              </a:prstGeom>
              <a:noFill/>
              <a:ln w="38100">
                <a:noFill/>
                <a:miter/>
              </a:ln>
            </p:spPr>
            <p:txBody>
              <a:bodyPr>
                <a:noAutofit/>
              </a:bodyPr>
              <a:lstStyle/>
              <a:p>
                <a:pPr>
                  <a:lnSpc>
                    <a:spcPct val="120000"/>
                  </a:lnSpc>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𝑄</m:t>
                          </m:r>
                        </m:e>
                        <m:sub>
                          <m:r>
                            <a:rPr lang="zh-CN" altLang="en-US" sz="2000" i="1">
                              <a:solidFill>
                                <a:srgbClr val="000000"/>
                              </a:solidFill>
                              <a:latin typeface="Cambria Math" panose="02040503050406030204" pitchFamily="18" charset="0"/>
                              <a:ea typeface="+mn-ea"/>
                            </a:rPr>
                            <m:t>−</m:t>
                          </m:r>
                        </m:sub>
                      </m:sSub>
                      <m:r>
                        <a:rPr lang="zh-CN" altLang="en-US" sz="2000" i="1">
                          <a:solidFill>
                            <a:srgbClr val="000000"/>
                          </a:solidFill>
                          <a:latin typeface="Cambria Math" panose="02040503050406030204" pitchFamily="18" charset="0"/>
                          <a:ea typeface="+mn-ea"/>
                        </a:rPr>
                        <m:t>：</m:t>
                      </m:r>
                      <m:r>
                        <m:rPr>
                          <m:nor/>
                        </m:rPr>
                        <a:rPr lang="zh-CN" altLang="en-US" sz="2000" i="0">
                          <a:solidFill>
                            <a:srgbClr val="000000"/>
                          </a:solidFill>
                          <a:latin typeface="Cambria Math" panose="02040503050406030204" pitchFamily="18" charset="0"/>
                          <a:ea typeface="+mn-ea"/>
                        </a:rPr>
                        <m:t>空间负电荷浓度</m:t>
                      </m:r>
                    </m:oMath>
                  </m:oMathPara>
                </a14:m>
                <a:endParaRPr lang="en-US" altLang="zh-CN" sz="2000" i="1" dirty="0">
                  <a:solidFill>
                    <a:srgbClr val="000000"/>
                  </a:solidFill>
                  <a:latin typeface="+mn-ea"/>
                  <a:ea typeface="+mn-ea"/>
                </a:endParaRPr>
              </a:p>
              <a:p>
                <a:pPr>
                  <a:lnSpc>
                    <a:spcPct val="120000"/>
                  </a:lnSpc>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𝑄</m:t>
                          </m:r>
                        </m:e>
                        <m:sub>
                          <m:r>
                            <a:rPr lang="zh-CN" altLang="en-US" sz="2000" i="1">
                              <a:solidFill>
                                <a:srgbClr val="000000"/>
                              </a:solidFill>
                              <a:latin typeface="Cambria Math" panose="02040503050406030204" pitchFamily="18" charset="0"/>
                              <a:ea typeface="+mn-ea"/>
                            </a:rPr>
                            <m:t>+</m:t>
                          </m:r>
                        </m:sub>
                      </m:sSub>
                      <m:r>
                        <a:rPr lang="zh-CN" altLang="en-US" sz="2000" i="1">
                          <a:solidFill>
                            <a:srgbClr val="000000"/>
                          </a:solidFill>
                          <a:latin typeface="Cambria Math" panose="02040503050406030204" pitchFamily="18" charset="0"/>
                          <a:ea typeface="+mn-ea"/>
                        </a:rPr>
                        <m:t>：</m:t>
                      </m:r>
                      <m:r>
                        <m:rPr>
                          <m:nor/>
                        </m:rPr>
                        <a:rPr lang="zh-CN" altLang="en-US" sz="2000" i="0">
                          <a:solidFill>
                            <a:srgbClr val="000000"/>
                          </a:solidFill>
                          <a:latin typeface="Cambria Math" panose="02040503050406030204" pitchFamily="18" charset="0"/>
                          <a:ea typeface="+mn-ea"/>
                        </a:rPr>
                        <m:t>空间正电荷浓度</m:t>
                      </m:r>
                    </m:oMath>
                  </m:oMathPara>
                </a14:m>
                <a:endParaRPr lang="zh-CN" altLang="en-US" sz="2000" dirty="0">
                  <a:ea typeface="+mn-ea"/>
                  <a:cs typeface="Times New Roman" panose="02020603050405020304" pitchFamily="18" charset="0"/>
                </a:endParaRPr>
              </a:p>
            </p:txBody>
          </p:sp>
        </mc:Choice>
        <mc:Fallback xmlns="">
          <p:sp>
            <p:nvSpPr>
              <p:cNvPr id="18437" name="Object 9"/>
              <p:cNvSpPr txBox="1">
                <a:spLocks noRot="1" noChangeAspect="1" noMove="1" noResize="1" noEditPoints="1" noAdjustHandles="1" noChangeArrowheads="1" noChangeShapeType="1" noTextEdit="1"/>
              </p:cNvSpPr>
              <p:nvPr/>
            </p:nvSpPr>
            <p:spPr>
              <a:xfrm>
                <a:off x="4772968" y="5800650"/>
                <a:ext cx="2751360" cy="796702"/>
              </a:xfrm>
              <a:prstGeom prst="rect">
                <a:avLst/>
              </a:prstGeom>
              <a:blipFill>
                <a:blip r:embed="rId6"/>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437"/>
                                        </p:tgtEl>
                                        <p:attrNameLst>
                                          <p:attrName>style.visibility</p:attrName>
                                        </p:attrNameLst>
                                      </p:cBhvr>
                                      <p:to>
                                        <p:strVal val="visible"/>
                                      </p:to>
                                    </p:set>
                                    <p:animEffect transition="in" filter="wipe(left)">
                                      <p:cBhvr>
                                        <p:cTn id="40"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84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43011"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49508"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49509" name="Rectangle 5"/>
          <p:cNvSpPr>
            <a:spLocks noChangeArrowheads="1"/>
          </p:cNvSpPr>
          <p:nvPr/>
        </p:nvSpPr>
        <p:spPr bwMode="auto">
          <a:xfrm>
            <a:off x="1466850" y="37877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扩散</a:t>
            </a:r>
          </a:p>
        </p:txBody>
      </p:sp>
      <p:sp>
        <p:nvSpPr>
          <p:cNvPr id="295942"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149511"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149512" name="Rectangle 5"/>
          <p:cNvSpPr>
            <a:spLocks noChangeArrowheads="1"/>
          </p:cNvSpPr>
          <p:nvPr/>
        </p:nvSpPr>
        <p:spPr bwMode="auto">
          <a:xfrm>
            <a:off x="1468438" y="4513263"/>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§4.5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连续性运动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95942"/>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热平衡</a:t>
            </a:r>
          </a:p>
        </p:txBody>
      </p:sp>
      <p:sp>
        <p:nvSpPr>
          <p:cNvPr id="44035"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1" name="Rectangle 12"/>
          <p:cNvSpPr>
            <a:spLocks noChangeArrowheads="1"/>
          </p:cNvSpPr>
          <p:nvPr/>
        </p:nvSpPr>
        <p:spPr bwMode="auto">
          <a:xfrm>
            <a:off x="2286000" y="4429125"/>
            <a:ext cx="68580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本征半导体</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(Intrinsic Semiconductor)</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4"/>
          <p:cNvSpPr>
            <a:spLocks noChangeArrowheads="1"/>
          </p:cNvSpPr>
          <p:nvPr/>
        </p:nvSpPr>
        <p:spPr bwMode="auto">
          <a:xfrm>
            <a:off x="2286000" y="5826125"/>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掺杂半导体的计算</a:t>
            </a:r>
          </a:p>
        </p:txBody>
      </p:sp>
      <p:sp>
        <p:nvSpPr>
          <p:cNvPr id="13" name="Rectangle 15"/>
          <p:cNvSpPr>
            <a:spLocks noChangeArrowheads="1"/>
          </p:cNvSpPr>
          <p:nvPr/>
        </p:nvSpPr>
        <p:spPr bwMode="auto">
          <a:xfrm>
            <a:off x="2286000" y="5132388"/>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掺杂半导体的原理</a:t>
            </a:r>
          </a:p>
        </p:txBody>
      </p:sp>
      <mc:AlternateContent xmlns:mc="http://schemas.openxmlformats.org/markup-compatibility/2006" xmlns:a14="http://schemas.microsoft.com/office/drawing/2010/main">
        <mc:Choice Requires="a14">
          <p:sp>
            <p:nvSpPr>
              <p:cNvPr id="18436" name="Object 7"/>
              <p:cNvSpPr txBox="1"/>
              <p:nvPr/>
            </p:nvSpPr>
            <p:spPr>
              <a:xfrm>
                <a:off x="2444750" y="3128963"/>
                <a:ext cx="5570538" cy="1179512"/>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smtClean="0">
                              <a:solidFill>
                                <a:srgbClr val="000000"/>
                              </a:solidFill>
                              <a:latin typeface="Cambria Math" panose="02040503050406030204" pitchFamily="18" charset="0"/>
                              <a:ea typeface="+mn-ea"/>
                            </a:rPr>
                          </m:ctrlPr>
                        </m:dPr>
                        <m:e>
                          <m:m>
                            <m:mPr>
                              <m:mcs>
                                <m:mc>
                                  <m:mcPr>
                                    <m:count m:val="1"/>
                                    <m:mcJc m:val="center"/>
                                  </m:mcPr>
                                </m:mc>
                              </m:mcs>
                              <m:ctrlPr>
                                <a:rPr lang="en-US" altLang="zh-CN" i="1" smtClean="0">
                                  <a:solidFill>
                                    <a:srgbClr val="000000"/>
                                  </a:solidFill>
                                  <a:latin typeface="Cambria Math" panose="02040503050406030204" pitchFamily="18" charset="0"/>
                                  <a:ea typeface="+mn-ea"/>
                                </a:rPr>
                              </m:ctrlPr>
                            </m:mPr>
                            <m:mr>
                              <m:e>
                                <m:r>
                                  <m:rPr>
                                    <m:nor/>
                                  </m:rPr>
                                  <a:rPr lang="zh-CN" altLang="en-US" i="0">
                                    <a:solidFill>
                                      <a:srgbClr val="000000"/>
                                    </a:solidFill>
                                    <a:latin typeface="Cambria Math" panose="02040503050406030204" pitchFamily="18" charset="0"/>
                                    <a:ea typeface="+mn-ea"/>
                                  </a:rPr>
                                  <m:t>外部作用：热、光、电、磁、声</m:t>
                                </m:r>
                              </m:e>
                            </m:mr>
                            <m:mr>
                              <m:e>
                                <m:r>
                                  <m:rPr>
                                    <m:nor/>
                                  </m:rPr>
                                  <a:rPr lang="zh-CN" altLang="en-US" i="0">
                                    <a:solidFill>
                                      <a:srgbClr val="000000"/>
                                    </a:solidFill>
                                    <a:latin typeface="Cambria Math" panose="02040503050406030204" pitchFamily="18" charset="0"/>
                                    <a:ea typeface="+mn-ea"/>
                                  </a:rPr>
                                  <m:t>内部作用：掺杂</m:t>
                                </m:r>
                                <m:r>
                                  <m:rPr>
                                    <m:nor/>
                                  </m:rPr>
                                  <a:rPr lang="en-US" altLang="zh-CN" b="1" i="0" smtClean="0">
                                    <a:solidFill>
                                      <a:srgbClr val="000000"/>
                                    </a:solidFill>
                                    <a:latin typeface="Cambria Math" panose="02040503050406030204" pitchFamily="18" charset="0"/>
                                    <a:ea typeface="+mn-ea"/>
                                  </a:rPr>
                                  <m:t>                               </m:t>
                                </m:r>
                              </m:e>
                            </m:mr>
                          </m:m>
                          <m:m>
                            <m:mPr>
                              <m:plcHide m:val="on"/>
                              <m:mcs>
                                <m:mc>
                                  <m:mcPr>
                                    <m:count m:val="1"/>
                                    <m:mcJc m:val="center"/>
                                  </m:mcPr>
                                </m:mc>
                              </m:mcs>
                              <m:ctrlPr>
                                <a:rPr lang="zh-CN" altLang="en-US" i="1">
                                  <a:solidFill>
                                    <a:srgbClr val="000000"/>
                                  </a:solidFill>
                                  <a:latin typeface="Cambria Math" panose="02040503050406030204" pitchFamily="18" charset="0"/>
                                  <a:ea typeface="+mn-ea"/>
                                </a:rPr>
                              </m:ctrlPr>
                            </m:mPr>
                            <m:mr>
                              <m:e/>
                            </m:mr>
                            <m:mr>
                              <m:e/>
                            </m:mr>
                          </m:m>
                        </m:e>
                      </m:d>
                    </m:oMath>
                  </m:oMathPara>
                </a14:m>
                <a:endParaRPr lang="zh-CN" altLang="en-US" dirty="0">
                  <a:ea typeface="+mn-ea"/>
                  <a:cs typeface="Times New Roman" panose="02020603050405020304" pitchFamily="18" charset="0"/>
                </a:endParaRPr>
              </a:p>
            </p:txBody>
          </p:sp>
        </mc:Choice>
        <mc:Fallback xmlns="">
          <p:sp>
            <p:nvSpPr>
              <p:cNvPr id="18436" name="Object 7"/>
              <p:cNvSpPr txBox="1">
                <a:spLocks noRot="1" noChangeAspect="1" noMove="1" noResize="1" noEditPoints="1" noAdjustHandles="1" noChangeArrowheads="1" noChangeShapeType="1" noTextEdit="1"/>
              </p:cNvSpPr>
              <p:nvPr/>
            </p:nvSpPr>
            <p:spPr>
              <a:xfrm>
                <a:off x="2444750" y="3128963"/>
                <a:ext cx="5570538" cy="1179512"/>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18441"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8442"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热平衡</a:t>
            </a:r>
          </a:p>
        </p:txBody>
      </p:sp>
      <mc:AlternateContent xmlns:mc="http://schemas.openxmlformats.org/markup-compatibility/2006" xmlns:a14="http://schemas.microsoft.com/office/drawing/2010/main">
        <mc:Choice Requires="a14">
          <p:sp>
            <p:nvSpPr>
              <p:cNvPr id="14" name="Object 11"/>
              <p:cNvSpPr txBox="1"/>
              <p:nvPr/>
            </p:nvSpPr>
            <p:spPr>
              <a:xfrm>
                <a:off x="6156176" y="5840413"/>
                <a:ext cx="1896641" cy="566737"/>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smtClean="0">
                              <a:solidFill>
                                <a:srgbClr val="000000"/>
                              </a:solidFill>
                              <a:latin typeface="Cambria Math" panose="02040503050406030204" pitchFamily="18" charset="0"/>
                              <a:ea typeface="+mn-ea"/>
                            </a:rPr>
                          </m:ctrlPr>
                        </m:mPr>
                        <m:mr>
                          <m:e>
                            <m:f>
                              <m:fPr>
                                <m:type m:val="lin"/>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den>
                            </m:f>
                          </m:e>
                          <m:e>
                            <m:r>
                              <a:rPr lang="en-US" altLang="zh-CN" b="1" i="1" smtClean="0">
                                <a:solidFill>
                                  <a:srgbClr val="000000"/>
                                </a:solidFill>
                                <a:latin typeface="Cambria Math" panose="02040503050406030204" pitchFamily="18" charset="0"/>
                                <a:ea typeface="+mn-ea"/>
                              </a:rPr>
                              <m:t>  </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e>
                        </m:mr>
                      </m:m>
                    </m:oMath>
                  </m:oMathPara>
                </a14:m>
                <a:endParaRPr lang="zh-CN" altLang="en-US" dirty="0">
                  <a:ea typeface="+mn-ea"/>
                  <a:cs typeface="Times New Roman" panose="02020603050405020304" pitchFamily="18" charset="0"/>
                </a:endParaRPr>
              </a:p>
            </p:txBody>
          </p:sp>
        </mc:Choice>
        <mc:Fallback xmlns="">
          <p:sp>
            <p:nvSpPr>
              <p:cNvPr id="14" name="Object 11"/>
              <p:cNvSpPr txBox="1">
                <a:spLocks noRot="1" noChangeAspect="1" noMove="1" noResize="1" noEditPoints="1" noAdjustHandles="1" noChangeArrowheads="1" noChangeShapeType="1" noTextEdit="1"/>
              </p:cNvSpPr>
              <p:nvPr/>
            </p:nvSpPr>
            <p:spPr>
              <a:xfrm>
                <a:off x="6156176" y="5840413"/>
                <a:ext cx="1896641" cy="566737"/>
              </a:xfrm>
              <a:prstGeom prst="rect">
                <a:avLst/>
              </a:prstGeom>
              <a:blipFill>
                <a:blip r:embed="rId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left)">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436"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引言：半导体的一般特性</a:t>
            </a:r>
          </a:p>
        </p:txBody>
      </p:sp>
      <p:sp>
        <p:nvSpPr>
          <p:cNvPr id="16" name="Rectangle 12"/>
          <p:cNvSpPr>
            <a:spLocks noChangeArrowheads="1"/>
          </p:cNvSpPr>
          <p:nvPr/>
        </p:nvSpPr>
        <p:spPr bwMode="auto">
          <a:xfrm>
            <a:off x="571500" y="1428750"/>
            <a:ext cx="60007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mn-ea"/>
                <a:cs typeface="Times New Roman" panose="02020603050405020304" pitchFamily="18" charset="0"/>
              </a:rPr>
              <a:t>电阻率介于导体与绝缘体之间</a:t>
            </a:r>
          </a:p>
        </p:txBody>
      </p:sp>
      <p:sp>
        <p:nvSpPr>
          <p:cNvPr id="17" name="Rectangle 12"/>
          <p:cNvSpPr>
            <a:spLocks noChangeArrowheads="1"/>
          </p:cNvSpPr>
          <p:nvPr/>
        </p:nvSpPr>
        <p:spPr bwMode="auto">
          <a:xfrm>
            <a:off x="571500" y="3460750"/>
            <a:ext cx="7929563"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mn-ea"/>
                <a:cs typeface="Times New Roman" panose="02020603050405020304" pitchFamily="18" charset="0"/>
              </a:rPr>
              <a:t>对温度、湿度、电场、磁场、光照等敏感</a:t>
            </a:r>
          </a:p>
        </p:txBody>
      </p:sp>
      <p:sp>
        <p:nvSpPr>
          <p:cNvPr id="18" name="Rectangle 12"/>
          <p:cNvSpPr>
            <a:spLocks noChangeArrowheads="1"/>
          </p:cNvSpPr>
          <p:nvPr/>
        </p:nvSpPr>
        <p:spPr bwMode="auto">
          <a:xfrm>
            <a:off x="571500" y="5119688"/>
            <a:ext cx="471487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mn-ea"/>
                <a:cs typeface="Times New Roman" panose="02020603050405020304" pitchFamily="18" charset="0"/>
              </a:rPr>
              <a:t>性质与掺杂密切相关</a:t>
            </a:r>
          </a:p>
        </p:txBody>
      </p:sp>
      <p:sp>
        <p:nvSpPr>
          <p:cNvPr id="19" name="Text Box 4"/>
          <p:cNvSpPr txBox="1">
            <a:spLocks noChangeArrowheads="1"/>
          </p:cNvSpPr>
          <p:nvPr/>
        </p:nvSpPr>
        <p:spPr bwMode="auto">
          <a:xfrm>
            <a:off x="928688" y="1928813"/>
            <a:ext cx="6477000" cy="13843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Conductor                    &lt;10</a:t>
            </a:r>
            <a:r>
              <a:rPr kumimoji="1" lang="en-US" altLang="zh-CN" sz="2800" b="1" i="0" u="none" strike="noStrike" kern="1200" cap="none" spc="0" normalizeH="0" baseline="35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-3</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Ω·cm</a:t>
            </a:r>
            <a:endParaRPr kumimoji="1" lang="en-US" altLang="zh-CN" sz="2800" b="1" i="0" u="none" strike="noStrike" kern="1200" cap="none" spc="0" normalizeH="0" baseline="30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Insulator                       &gt;10</a:t>
            </a:r>
            <a:r>
              <a:rPr kumimoji="1" lang="en-US" altLang="zh-CN" sz="2800" b="1" i="0" u="none" strike="noStrike" kern="1200" cap="none" spc="0" normalizeH="0" baseline="35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9</a:t>
            </a:r>
            <a:r>
              <a:rPr kumimoji="1" lang="en-US" altLang="zh-CN" sz="2800" b="1" i="0" u="none" strike="noStrike" kern="1200" cap="none" spc="0" normalizeH="0" baseline="30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Ω·cm</a:t>
            </a:r>
            <a:endPar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Semiconductor      10</a:t>
            </a:r>
            <a:r>
              <a:rPr kumimoji="1" lang="en-US" altLang="zh-CN" sz="2800" b="1" i="0" u="none" strike="noStrike" kern="1200" cap="none" spc="0" normalizeH="0" baseline="35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-3</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10</a:t>
            </a:r>
            <a:r>
              <a:rPr kumimoji="1" lang="en-US" altLang="zh-CN" sz="2800" b="1" i="0" u="none" strike="noStrike" kern="1200" cap="none" spc="0" normalizeH="0" baseline="35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9</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Ω·cm</a:t>
            </a:r>
            <a:endParaRPr kumimoji="1" lang="en-US" altLang="zh-CN" sz="2800" b="1" i="0" u="none" strike="noStrike" kern="1200" cap="none" spc="0" normalizeH="0" baseline="30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p:txBody>
      </p:sp>
      <p:sp>
        <p:nvSpPr>
          <p:cNvPr id="24" name="Text Box 4"/>
          <p:cNvSpPr txBox="1">
            <a:spLocks noChangeArrowheads="1"/>
          </p:cNvSpPr>
          <p:nvPr/>
        </p:nvSpPr>
        <p:spPr bwMode="auto">
          <a:xfrm>
            <a:off x="857250" y="4032250"/>
            <a:ext cx="7286625" cy="9540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温度</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Si(300K)</a:t>
            </a: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T</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8C             </a:t>
            </a:r>
            <a:r>
              <a:rPr kumimoji="1" lang="el-GR"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ρ</a:t>
            </a:r>
            <a:r>
              <a:rPr kumimoji="1" lang="en-US" altLang="zh-CN" sz="2800" b="1" i="0" u="none" strike="noStrike" kern="1200" cap="none" spc="0" normalizeH="0" baseline="-39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0</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50%</a:t>
            </a:r>
            <a:endParaRPr kumimoji="1" lang="en-US" altLang="zh-CN" sz="2800" b="1" i="0" u="none" strike="noStrike" kern="1200" cap="none" spc="0" normalizeH="0" baseline="30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光照</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CdS</a:t>
            </a: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几十</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M</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a:t>
            </a: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几十</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a:t>
            </a:r>
            <a:endParaRPr kumimoji="1" lang="en-US" altLang="zh-CN" sz="2800" b="1" i="0" u="none" strike="noStrike" kern="1200" cap="none" spc="0" normalizeH="0" baseline="30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p:txBody>
      </p:sp>
      <p:sp>
        <p:nvSpPr>
          <p:cNvPr id="25" name="Text Box 4"/>
          <p:cNvSpPr txBox="1">
            <a:spLocks noChangeArrowheads="1"/>
          </p:cNvSpPr>
          <p:nvPr/>
        </p:nvSpPr>
        <p:spPr bwMode="auto">
          <a:xfrm>
            <a:off x="857250" y="5688013"/>
            <a:ext cx="8286750" cy="954088"/>
          </a:xfrm>
          <a:prstGeom prst="rect">
            <a:avLst/>
          </a:prstGeom>
          <a:noFill/>
          <a:ln w="9525">
            <a:noFill/>
            <a:miter lim="800000"/>
          </a:ln>
        </p:spPr>
        <p:txBody>
          <a:bodyPr>
            <a:spAutoFit/>
          </a:bodyPr>
          <a:lstStyle/>
          <a:p>
            <a:pPr marL="0" marR="0" lvl="1"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Si(300K)</a:t>
            </a: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n=P/10</a:t>
            </a:r>
            <a:r>
              <a:rPr kumimoji="1" lang="en-US" altLang="zh-CN" sz="2800" b="1" i="0" u="none" strike="noStrike" kern="1200" cap="none" spc="0" normalizeH="0" baseline="35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6</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Si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纯度</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=99.9999%</a:t>
            </a:r>
          </a:p>
          <a:p>
            <a:pPr marL="457200" marR="0" lvl="1" indent="0" algn="l" defTabSz="914400" rtl="0" eaLnBrk="1" fontAlgn="base" latinLnBrk="0" hangingPunct="1">
              <a:lnSpc>
                <a:spcPct val="100000"/>
              </a:lnSpc>
              <a:spcBef>
                <a:spcPts val="0"/>
              </a:spcBef>
              <a:spcAft>
                <a:spcPct val="0"/>
              </a:spcAft>
              <a:buClrTx/>
              <a:buSzTx/>
              <a:buFontTx/>
              <a:buNone/>
              <a:defRPr/>
            </a:pP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l-GR"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ρ</a:t>
            </a:r>
            <a:r>
              <a:rPr kumimoji="1" lang="en-US" altLang="zh-CN" sz="2800" b="1" i="0" u="none" strike="noStrike" kern="1200" cap="none" spc="0" normalizeH="0" baseline="-3900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0</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1" lang="en-US" altLang="zh-CN" sz="2800" b="1"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214000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Ω·cm</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1" lang="el-GR"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ρ</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1" lang="en-US" altLang="zh-CN" sz="2800" b="1"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 </a:t>
            </a:r>
            <a:r>
              <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0.2 </a:t>
            </a:r>
            <a:r>
              <a:rPr kumimoji="1" lang="en-US" altLang="zh-CN" sz="2800" b="1" i="0" u="none" strike="noStrike" kern="1200" cap="none" spc="0" normalizeH="0" baseline="0" noProof="0" dirty="0" err="1">
                <a:ln>
                  <a:noFill/>
                </a:ln>
                <a:solidFill>
                  <a:srgbClr val="00B050"/>
                </a:solidFill>
                <a:effectLst/>
                <a:uLnTx/>
                <a:uFillTx/>
                <a:latin typeface="Times New Roman" panose="02020603050405020304" pitchFamily="18" charset="0"/>
                <a:ea typeface="+mn-ea"/>
                <a:cs typeface="Times New Roman" panose="02020603050405020304" pitchFamily="18" charset="0"/>
              </a:rPr>
              <a:t>Ω·cm</a:t>
            </a:r>
            <a:endParaRPr kumimoji="1" lang="en-US" altLang="zh-CN" sz="2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p:txBody>
      </p:sp>
      <p:grpSp>
        <p:nvGrpSpPr>
          <p:cNvPr id="7177" name="Group 11"/>
          <p:cNvGrpSpPr/>
          <p:nvPr/>
        </p:nvGrpSpPr>
        <p:grpSpPr>
          <a:xfrm>
            <a:off x="0" y="333375"/>
            <a:ext cx="4643438" cy="862013"/>
            <a:chOff x="0" y="315913"/>
            <a:chExt cx="2428860" cy="755633"/>
          </a:xfrm>
        </p:grpSpPr>
        <p:sp>
          <p:nvSpPr>
            <p:cNvPr id="132106"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2107" name="Rectangle 12"/>
            <p:cNvSpPr>
              <a:spLocks noChangeArrowheads="1"/>
            </p:cNvSpPr>
            <p:nvPr/>
          </p:nvSpPr>
          <p:spPr bwMode="auto">
            <a:xfrm>
              <a:off x="137013" y="428632"/>
              <a:ext cx="2239533" cy="512105"/>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半导体的一般特性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：本征半导体</a:t>
            </a:r>
          </a:p>
        </p:txBody>
      </p:sp>
      <p:grpSp>
        <p:nvGrpSpPr>
          <p:cNvPr id="45059" name="Group 11"/>
          <p:cNvGrpSpPr/>
          <p:nvPr/>
        </p:nvGrpSpPr>
        <p:grpSpPr>
          <a:xfrm>
            <a:off x="0" y="315913"/>
            <a:ext cx="5786438" cy="755650"/>
            <a:chOff x="0" y="315913"/>
            <a:chExt cx="2428860" cy="755633"/>
          </a:xfrm>
        </p:grpSpPr>
        <p:sp>
          <p:nvSpPr>
            <p:cNvPr id="45074" name="Oval 11"/>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45075" name="Rectangle 12"/>
            <p:cNvSpPr/>
            <p:nvPr/>
          </p:nvSpPr>
          <p:spPr>
            <a:xfrm>
              <a:off x="137111" y="364568"/>
              <a:ext cx="2239378" cy="58476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Wingdings" panose="05000000000000000000" pitchFamily="2" charset="2"/>
                <a:buChar char="Ø"/>
              </a:pPr>
              <a:r>
                <a:rPr lang="en-US" altLang="zh-CN" b="1" dirty="0">
                  <a:latin typeface="Times New Roman" panose="02020603050405020304" pitchFamily="18" charset="0"/>
                  <a:ea typeface="仿宋_GB2312" pitchFamily="49" charset="-122"/>
                </a:rPr>
                <a:t>Intrinsic Semiconductor</a:t>
              </a:r>
              <a:endParaRPr lang="zh-CN" altLang="en-US" b="1" dirty="0">
                <a:latin typeface="Times New Roman" panose="02020603050405020304" pitchFamily="18" charset="0"/>
                <a:ea typeface="楷体_GB2312" pitchFamily="49" charset="-122"/>
              </a:endParaRPr>
            </a:p>
          </p:txBody>
        </p:sp>
      </p:grpSp>
      <p:sp>
        <p:nvSpPr>
          <p:cNvPr id="6" name="TextBox 5"/>
          <p:cNvSpPr txBox="1"/>
          <p:nvPr/>
        </p:nvSpPr>
        <p:spPr>
          <a:xfrm>
            <a:off x="601166" y="1214438"/>
            <a:ext cx="771525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宋体" panose="02010600030101010101" pitchFamily="2" charset="-122"/>
              </a:rPr>
              <a:t>本征半导体：没有杂质和缺陷的半导体</a:t>
            </a:r>
            <a:endParaRPr lang="en-US" altLang="zh-CN" sz="2400" b="1" dirty="0">
              <a:latin typeface="宋体" panose="02010600030101010101" pitchFamily="2" charset="-122"/>
            </a:endParaRPr>
          </a:p>
        </p:txBody>
      </p:sp>
      <p:pic>
        <p:nvPicPr>
          <p:cNvPr id="53251" name="Picture 3"/>
          <p:cNvPicPr>
            <a:picLocks noChangeAspect="1"/>
          </p:cNvPicPr>
          <p:nvPr/>
        </p:nvPicPr>
        <p:blipFill>
          <a:blip r:embed="rId2"/>
          <a:stretch>
            <a:fillRect/>
          </a:stretch>
        </p:blipFill>
        <p:spPr>
          <a:xfrm>
            <a:off x="0" y="2428875"/>
            <a:ext cx="2236304" cy="2420938"/>
          </a:xfrm>
          <a:prstGeom prst="rect">
            <a:avLst/>
          </a:prstGeom>
          <a:noFill/>
          <a:ln w="9525">
            <a:noFill/>
          </a:ln>
        </p:spPr>
      </p:pic>
      <p:sp>
        <p:nvSpPr>
          <p:cNvPr id="8" name="TextBox 7"/>
          <p:cNvSpPr txBox="1"/>
          <p:nvPr/>
        </p:nvSpPr>
        <p:spPr>
          <a:xfrm>
            <a:off x="601166" y="1916113"/>
            <a:ext cx="7715250" cy="83099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520825" lvl="0" indent="-1520825"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本征激发：</a:t>
            </a:r>
            <a:r>
              <a:rPr lang="en-US" altLang="zh-CN" sz="2400" i="1" dirty="0">
                <a:latin typeface="Times New Roman" panose="02020603050405020304" pitchFamily="18" charset="0"/>
                <a:cs typeface="Times New Roman" panose="02020603050405020304" pitchFamily="18" charset="0"/>
              </a:rPr>
              <a:t>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0K </a:t>
            </a:r>
            <a:r>
              <a:rPr lang="zh-CN" altLang="en-US" sz="2400" b="1" dirty="0">
                <a:latin typeface="Times New Roman" panose="02020603050405020304" pitchFamily="18" charset="0"/>
                <a:cs typeface="Times New Roman" panose="02020603050405020304" pitchFamily="18" charset="0"/>
              </a:rPr>
              <a:t>时，电子从价带激发到导带，同时在价带中产生空穴。</a:t>
            </a:r>
            <a:endParaRPr lang="en-US" altLang="zh-CN" sz="24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8436" name="Object 7"/>
              <p:cNvSpPr txBox="1"/>
              <p:nvPr/>
            </p:nvSpPr>
            <p:spPr>
              <a:xfrm>
                <a:off x="4194175" y="3071813"/>
                <a:ext cx="1163638" cy="571500"/>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0</m:t>
                          </m:r>
                        </m:sub>
                      </m:sSub>
                    </m:oMath>
                  </m:oMathPara>
                </a14:m>
                <a:endParaRPr lang="zh-CN" altLang="en-US" dirty="0"/>
              </a:p>
            </p:txBody>
          </p:sp>
        </mc:Choice>
        <mc:Fallback xmlns="">
          <p:sp>
            <p:nvSpPr>
              <p:cNvPr id="18436" name="Object 7"/>
              <p:cNvSpPr txBox="1">
                <a:spLocks noRot="1" noChangeAspect="1" noMove="1" noResize="1" noEditPoints="1" noAdjustHandles="1" noChangeArrowheads="1" noChangeShapeType="1" noTextEdit="1"/>
              </p:cNvSpPr>
              <p:nvPr/>
            </p:nvSpPr>
            <p:spPr>
              <a:xfrm>
                <a:off x="4194175" y="3071813"/>
                <a:ext cx="1163638" cy="5715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7"/>
              <p:cNvSpPr txBox="1"/>
              <p:nvPr/>
            </p:nvSpPr>
            <p:spPr>
              <a:xfrm>
                <a:off x="5330825" y="3071813"/>
                <a:ext cx="669925" cy="571500"/>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sub>
                      </m:sSub>
                    </m:oMath>
                  </m:oMathPara>
                </a14:m>
                <a:endParaRPr lang="zh-CN" altLang="en-US"/>
              </a:p>
            </p:txBody>
          </p:sp>
        </mc:Choice>
        <mc:Fallback xmlns="">
          <p:sp>
            <p:nvSpPr>
              <p:cNvPr id="2" name="Object 7"/>
              <p:cNvSpPr txBox="1">
                <a:spLocks noRot="1" noChangeAspect="1" noMove="1" noResize="1" noEditPoints="1" noAdjustHandles="1" noChangeArrowheads="1" noChangeShapeType="1" noTextEdit="1"/>
              </p:cNvSpPr>
              <p:nvPr/>
            </p:nvSpPr>
            <p:spPr>
              <a:xfrm>
                <a:off x="5330825" y="3071813"/>
                <a:ext cx="669925" cy="571500"/>
              </a:xfrm>
              <a:prstGeom prst="rect">
                <a:avLst/>
              </a:prstGeom>
              <a:blipFill>
                <a:blip r:embed="rId4"/>
                <a:stretch>
                  <a:fillRect r="-2727"/>
                </a:stretch>
              </a:blipFill>
              <a:ln w="38100">
                <a:noFill/>
                <a:miter/>
              </a:ln>
            </p:spPr>
            <p:txBody>
              <a:bodyPr/>
              <a:lstStyle/>
              <a:p>
                <a:r>
                  <a:rPr lang="zh-CN" altLang="en-US">
                    <a:noFill/>
                  </a:rPr>
                  <a:t> </a:t>
                </a:r>
              </a:p>
            </p:txBody>
          </p:sp>
        </mc:Fallback>
      </mc:AlternateContent>
      <p:grpSp>
        <p:nvGrpSpPr>
          <p:cNvPr id="4" name="Group 14"/>
          <p:cNvGrpSpPr/>
          <p:nvPr/>
        </p:nvGrpSpPr>
        <p:grpSpPr>
          <a:xfrm>
            <a:off x="6072188" y="2786063"/>
            <a:ext cx="2879725" cy="612775"/>
            <a:chOff x="6072198" y="2643182"/>
            <a:chExt cx="2880000" cy="612000"/>
          </a:xfrm>
        </p:grpSpPr>
        <p:sp>
          <p:nvSpPr>
            <p:cNvPr id="12" name="Cloud Callout 11"/>
            <p:cNvSpPr/>
            <p:nvPr/>
          </p:nvSpPr>
          <p:spPr bwMode="auto">
            <a:xfrm>
              <a:off x="6072198" y="2643182"/>
              <a:ext cx="2880000" cy="612000"/>
            </a:xfrm>
            <a:prstGeom prst="cloudCallout">
              <a:avLst>
                <a:gd name="adj1" fmla="val -54292"/>
                <a:gd name="adj2" fmla="val 42519"/>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45073" name="TextBox 21"/>
            <p:cNvSpPr txBox="1">
              <a:spLocks noChangeAspect="1"/>
            </p:cNvSpPr>
            <p:nvPr/>
          </p:nvSpPr>
          <p:spPr>
            <a:xfrm>
              <a:off x="6245054" y="2699629"/>
              <a:ext cx="2527525" cy="430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200" b="1" dirty="0">
                  <a:latin typeface="宋体" panose="02010600030101010101" pitchFamily="2" charset="-122"/>
                </a:rPr>
                <a:t>本征载流子浓度</a:t>
              </a:r>
              <a:endParaRPr lang="en-US" altLang="zh-CN" sz="2200" b="1" dirty="0">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7" name="Object 7"/>
              <p:cNvSpPr txBox="1"/>
              <p:nvPr/>
            </p:nvSpPr>
            <p:spPr>
              <a:xfrm>
                <a:off x="4214813" y="3894138"/>
                <a:ext cx="1516062" cy="6064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2</m:t>
                          </m:r>
                        </m:sup>
                      </m:sSubSup>
                    </m:oMath>
                  </m:oMathPara>
                </a14:m>
                <a:endParaRPr lang="zh-CN" altLang="en-US" dirty="0"/>
              </a:p>
            </p:txBody>
          </p:sp>
        </mc:Choice>
        <mc:Fallback xmlns="">
          <p:sp>
            <p:nvSpPr>
              <p:cNvPr id="7" name="Object 7"/>
              <p:cNvSpPr txBox="1">
                <a:spLocks noRot="1" noChangeAspect="1" noMove="1" noResize="1" noEditPoints="1" noAdjustHandles="1" noChangeArrowheads="1" noChangeShapeType="1" noTextEdit="1"/>
              </p:cNvSpPr>
              <p:nvPr/>
            </p:nvSpPr>
            <p:spPr>
              <a:xfrm>
                <a:off x="4214813" y="3894138"/>
                <a:ext cx="1516062" cy="606425"/>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4" name="Object 2"/>
              <p:cNvSpPr txBox="1"/>
              <p:nvPr/>
            </p:nvSpPr>
            <p:spPr>
              <a:xfrm>
                <a:off x="107504" y="4928428"/>
                <a:ext cx="1939925" cy="792163"/>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𝑐</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den>
                          </m:f>
                        </m:sup>
                      </m:sSup>
                    </m:oMath>
                  </m:oMathPara>
                </a14:m>
                <a:endParaRPr lang="zh-CN" altLang="en-US" dirty="0">
                  <a:ea typeface="+mn-ea"/>
                  <a:cs typeface="Times New Roman" panose="02020603050405020304" pitchFamily="18" charset="0"/>
                </a:endParaRPr>
              </a:p>
            </p:txBody>
          </p:sp>
        </mc:Choice>
        <mc:Fallback xmlns="">
          <p:sp>
            <p:nvSpPr>
              <p:cNvPr id="18434" name="Object 2"/>
              <p:cNvSpPr txBox="1">
                <a:spLocks noRot="1" noChangeAspect="1" noMove="1" noResize="1" noEditPoints="1" noAdjustHandles="1" noChangeArrowheads="1" noChangeShapeType="1" noTextEdit="1"/>
              </p:cNvSpPr>
              <p:nvPr/>
            </p:nvSpPr>
            <p:spPr>
              <a:xfrm>
                <a:off x="107504" y="4928428"/>
                <a:ext cx="1939925" cy="792163"/>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5" name="Object 4"/>
              <p:cNvSpPr txBox="1"/>
              <p:nvPr/>
            </p:nvSpPr>
            <p:spPr>
              <a:xfrm>
                <a:off x="113854" y="5890453"/>
                <a:ext cx="1939925" cy="771525"/>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𝑣</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den>
                          </m:f>
                        </m:sup>
                      </m:sSup>
                    </m:oMath>
                  </m:oMathPara>
                </a14:m>
                <a:endParaRPr lang="zh-CN" altLang="en-US" dirty="0">
                  <a:ea typeface="+mn-ea"/>
                  <a:cs typeface="Times New Roman" panose="02020603050405020304" pitchFamily="18" charset="0"/>
                </a:endParaRPr>
              </a:p>
            </p:txBody>
          </p:sp>
        </mc:Choice>
        <mc:Fallback xmlns="">
          <p:sp>
            <p:nvSpPr>
              <p:cNvPr id="18435" name="Object 4"/>
              <p:cNvSpPr txBox="1">
                <a:spLocks noRot="1" noChangeAspect="1" noMove="1" noResize="1" noEditPoints="1" noAdjustHandles="1" noChangeArrowheads="1" noChangeShapeType="1" noTextEdit="1"/>
              </p:cNvSpPr>
              <p:nvPr/>
            </p:nvSpPr>
            <p:spPr>
              <a:xfrm>
                <a:off x="113854" y="5890453"/>
                <a:ext cx="1939925" cy="77152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8" name="Object 12"/>
              <p:cNvSpPr txBox="1"/>
              <p:nvPr/>
            </p:nvSpPr>
            <p:spPr>
              <a:xfrm>
                <a:off x="2887663" y="5847455"/>
                <a:ext cx="1939925" cy="5794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𝑖</m:t>
                          </m:r>
                        </m:sub>
                      </m:sSub>
                      <m:r>
                        <a:rPr lang="zh-CN" altLang="en-US" sz="2000" i="1">
                          <a:solidFill>
                            <a:srgbClr val="000000"/>
                          </a:solidFill>
                          <a:latin typeface="Cambria Math" panose="02040503050406030204" pitchFamily="18" charset="0"/>
                          <a:ea typeface="+mn-ea"/>
                        </a:rPr>
                        <m:t>=</m:t>
                      </m:r>
                      <m:sSup>
                        <m:sSupPr>
                          <m:ctrlPr>
                            <a:rPr lang="en-US" altLang="zh-CN" sz="2000" i="1" smtClean="0">
                              <a:solidFill>
                                <a:srgbClr val="000000"/>
                              </a:solidFill>
                              <a:latin typeface="Cambria Math" panose="02040503050406030204" pitchFamily="18" charset="0"/>
                              <a:ea typeface="+mn-ea"/>
                            </a:rPr>
                          </m:ctrlPr>
                        </m:sSupPr>
                        <m:e>
                          <m:d>
                            <m:dPr>
                              <m:ctrlPr>
                                <a:rPr lang="en-US" altLang="zh-CN" sz="2000" i="1" smtClean="0">
                                  <a:solidFill>
                                    <a:srgbClr val="000000"/>
                                  </a:solidFill>
                                  <a:latin typeface="Cambria Math" panose="02040503050406030204" pitchFamily="18" charset="0"/>
                                  <a:ea typeface="+mn-ea"/>
                                </a:rPr>
                              </m:ctrlPr>
                            </m:dPr>
                            <m:e>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0</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0</m:t>
                                  </m:r>
                                </m:sub>
                              </m:sSub>
                            </m:e>
                          </m:d>
                        </m:e>
                        <m:sup>
                          <m:f>
                            <m:fPr>
                              <m:ctrlPr>
                                <a:rPr lang="en-US" altLang="zh-CN" sz="2000" b="0" i="1">
                                  <a:solidFill>
                                    <a:srgbClr val="000000"/>
                                  </a:solidFill>
                                  <a:latin typeface="Cambria Math" panose="02040503050406030204" pitchFamily="18" charset="0"/>
                                </a:rPr>
                              </m:ctrlPr>
                            </m:fPr>
                            <m:num>
                              <m:r>
                                <a:rPr lang="en-US" altLang="zh-CN" sz="2000" b="0" i="1">
                                  <a:solidFill>
                                    <a:srgbClr val="000000"/>
                                  </a:solidFill>
                                  <a:latin typeface="Cambria Math" panose="02040503050406030204" pitchFamily="18" charset="0"/>
                                </a:rPr>
                                <m:t>1</m:t>
                              </m:r>
                            </m:num>
                            <m:den>
                              <m:r>
                                <a:rPr lang="en-US" altLang="zh-CN" sz="2000" b="0" i="1">
                                  <a:solidFill>
                                    <a:srgbClr val="000000"/>
                                  </a:solidFill>
                                  <a:latin typeface="Cambria Math" panose="02040503050406030204" pitchFamily="18" charset="0"/>
                                </a:rPr>
                                <m:t>2</m:t>
                              </m:r>
                            </m:den>
                          </m:f>
                        </m:sup>
                      </m:sSup>
                    </m:oMath>
                  </m:oMathPara>
                </a14:m>
                <a:endParaRPr lang="zh-CN" altLang="en-US" sz="2000" dirty="0">
                  <a:ea typeface="+mn-ea"/>
                  <a:cs typeface="Times New Roman" panose="02020603050405020304" pitchFamily="18" charset="0"/>
                </a:endParaRPr>
              </a:p>
            </p:txBody>
          </p:sp>
        </mc:Choice>
        <mc:Fallback xmlns="">
          <p:sp>
            <p:nvSpPr>
              <p:cNvPr id="18438" name="Object 12"/>
              <p:cNvSpPr txBox="1">
                <a:spLocks noRot="1" noChangeAspect="1" noMove="1" noResize="1" noEditPoints="1" noAdjustHandles="1" noChangeArrowheads="1" noChangeShapeType="1" noTextEdit="1"/>
              </p:cNvSpPr>
              <p:nvPr/>
            </p:nvSpPr>
            <p:spPr>
              <a:xfrm>
                <a:off x="2887663" y="5847455"/>
                <a:ext cx="1939925" cy="579437"/>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7" name="Object 10"/>
              <p:cNvSpPr txBox="1"/>
              <p:nvPr/>
            </p:nvSpPr>
            <p:spPr>
              <a:xfrm>
                <a:off x="2860675" y="4929188"/>
                <a:ext cx="6242050" cy="909637"/>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𝑖</m:t>
                          </m:r>
                        </m:sub>
                      </m:sSub>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num>
                        <m:den>
                          <m:r>
                            <a:rPr lang="zh-CN" altLang="en-US" i="1">
                              <a:solidFill>
                                <a:srgbClr val="000000"/>
                              </a:solidFill>
                              <a:latin typeface="Cambria Math" panose="02040503050406030204" pitchFamily="18" charset="0"/>
                              <a:ea typeface="+mn-ea"/>
                            </a:rPr>
                            <m:t>2</m:t>
                          </m:r>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num>
                        <m:den>
                          <m:r>
                            <a:rPr lang="zh-CN" altLang="en-US" i="1">
                              <a:solidFill>
                                <a:srgbClr val="000000"/>
                              </a:solidFill>
                              <a:latin typeface="Cambria Math" panose="02040503050406030204" pitchFamily="18" charset="0"/>
                              <a:ea typeface="+mn-ea"/>
                            </a:rPr>
                            <m:t>2</m:t>
                          </m:r>
                        </m:den>
                      </m:f>
                      <m:func>
                        <m:funcPr>
                          <m:ctrlPr>
                            <a:rPr lang="zh-CN" altLang="en-US" i="1">
                              <a:solidFill>
                                <a:srgbClr val="000000"/>
                              </a:solidFill>
                              <a:latin typeface="Cambria Math" panose="02040503050406030204" pitchFamily="18" charset="0"/>
                              <a:ea typeface="+mn-ea"/>
                            </a:rPr>
                          </m:ctrlPr>
                        </m:funcPr>
                        <m:fName>
                          <m:r>
                            <m:rPr>
                              <m:sty m:val="p"/>
                            </m:rPr>
                            <a:rPr lang="zh-CN" altLang="en-US" i="0">
                              <a:solidFill>
                                <a:srgbClr val="000000"/>
                              </a:solidFill>
                              <a:latin typeface="Cambria Math" panose="02040503050406030204" pitchFamily="18" charset="0"/>
                              <a:ea typeface="+mn-ea"/>
                            </a:rPr>
                            <m:t>ln</m:t>
                          </m:r>
                        </m:fName>
                        <m:e>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𝑣</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𝑐</m:t>
                                  </m:r>
                                </m:sub>
                              </m:sSub>
                            </m:den>
                          </m:f>
                        </m:e>
                      </m:func>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num>
                        <m:den>
                          <m:r>
                            <a:rPr lang="zh-CN" altLang="en-US" i="1">
                              <a:solidFill>
                                <a:srgbClr val="000000"/>
                              </a:solidFill>
                              <a:latin typeface="Cambria Math" panose="02040503050406030204" pitchFamily="18" charset="0"/>
                              <a:ea typeface="+mn-ea"/>
                            </a:rPr>
                            <m:t>2</m:t>
                          </m:r>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3</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𝑘</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𝑇</m:t>
                          </m:r>
                        </m:num>
                        <m:den>
                          <m:r>
                            <a:rPr lang="zh-CN" altLang="en-US" i="1">
                              <a:solidFill>
                                <a:srgbClr val="000000"/>
                              </a:solidFill>
                              <a:latin typeface="Cambria Math" panose="02040503050406030204" pitchFamily="18" charset="0"/>
                              <a:ea typeface="+mn-ea"/>
                            </a:rPr>
                            <m:t>4</m:t>
                          </m:r>
                        </m:den>
                      </m:f>
                      <m:func>
                        <m:funcPr>
                          <m:ctrlPr>
                            <a:rPr lang="zh-CN" altLang="en-US" i="1">
                              <a:solidFill>
                                <a:srgbClr val="000000"/>
                              </a:solidFill>
                              <a:latin typeface="Cambria Math" panose="02040503050406030204" pitchFamily="18" charset="0"/>
                              <a:ea typeface="+mn-ea"/>
                            </a:rPr>
                          </m:ctrlPr>
                        </m:funcPr>
                        <m:fName>
                          <m:r>
                            <m:rPr>
                              <m:sty m:val="p"/>
                            </m:rPr>
                            <a:rPr lang="zh-CN" altLang="en-US" i="0">
                              <a:solidFill>
                                <a:srgbClr val="000000"/>
                              </a:solidFill>
                              <a:latin typeface="Cambria Math" panose="02040503050406030204" pitchFamily="18" charset="0"/>
                              <a:ea typeface="+mn-ea"/>
                            </a:rPr>
                            <m:t>ln</m:t>
                          </m:r>
                        </m:fName>
                        <m:e>
                          <m:f>
                            <m:fPr>
                              <m:ctrlPr>
                                <a:rPr lang="zh-CN" altLang="en-US" i="1">
                                  <a:solidFill>
                                    <a:srgbClr val="000000"/>
                                  </a:solidFill>
                                  <a:latin typeface="Cambria Math" panose="02040503050406030204" pitchFamily="18" charset="0"/>
                                  <a:ea typeface="+mn-ea"/>
                                </a:rPr>
                              </m:ctrlPr>
                            </m:fPr>
                            <m:num>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𝑝</m:t>
                                  </m:r>
                                </m:sub>
                                <m:sup>
                                  <m:r>
                                    <a:rPr lang="zh-CN" altLang="en-US" i="1">
                                      <a:solidFill>
                                        <a:srgbClr val="000000"/>
                                      </a:solidFill>
                                      <a:latin typeface="Cambria Math" panose="02040503050406030204" pitchFamily="18" charset="0"/>
                                      <a:ea typeface="+mn-ea"/>
                                    </a:rPr>
                                    <m:t>∗</m:t>
                                  </m:r>
                                </m:sup>
                              </m:sSubSup>
                            </m:num>
                            <m:den>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𝑛</m:t>
                                  </m:r>
                                </m:sub>
                                <m:sup>
                                  <m:r>
                                    <a:rPr lang="zh-CN" altLang="en-US" i="1">
                                      <a:solidFill>
                                        <a:srgbClr val="000000"/>
                                      </a:solidFill>
                                      <a:latin typeface="Cambria Math" panose="02040503050406030204" pitchFamily="18" charset="0"/>
                                      <a:ea typeface="+mn-ea"/>
                                    </a:rPr>
                                    <m:t>∗</m:t>
                                  </m:r>
                                </m:sup>
                              </m:sSubSup>
                            </m:den>
                          </m:f>
                        </m:e>
                      </m:func>
                    </m:oMath>
                  </m:oMathPara>
                </a14:m>
                <a:endParaRPr lang="zh-CN" altLang="en-US" dirty="0">
                  <a:ea typeface="+mn-ea"/>
                  <a:cs typeface="Times New Roman" panose="02020603050405020304" pitchFamily="18" charset="0"/>
                </a:endParaRPr>
              </a:p>
            </p:txBody>
          </p:sp>
        </mc:Choice>
        <mc:Fallback xmlns="">
          <p:sp>
            <p:nvSpPr>
              <p:cNvPr id="18437" name="Object 10"/>
              <p:cNvSpPr txBox="1">
                <a:spLocks noRot="1" noChangeAspect="1" noMove="1" noResize="1" noEditPoints="1" noAdjustHandles="1" noChangeArrowheads="1" noChangeShapeType="1" noTextEdit="1"/>
              </p:cNvSpPr>
              <p:nvPr/>
            </p:nvSpPr>
            <p:spPr>
              <a:xfrm>
                <a:off x="2860675" y="4929188"/>
                <a:ext cx="6242050" cy="909637"/>
              </a:xfrm>
              <a:prstGeom prst="rect">
                <a:avLst/>
              </a:prstGeom>
              <a:blipFill>
                <a:blip r:embed="rId9"/>
                <a:stretch>
                  <a:fillRect/>
                </a:stretch>
              </a:blipFill>
              <a:ln w="38100">
                <a:noFill/>
                <a:miter/>
              </a:ln>
            </p:spPr>
            <p:txBody>
              <a:bodyPr/>
              <a:lstStyle/>
              <a:p>
                <a:r>
                  <a:rPr lang="zh-CN" altLang="en-US">
                    <a:noFill/>
                  </a:rPr>
                  <a:t> </a:t>
                </a:r>
              </a:p>
            </p:txBody>
          </p:sp>
        </mc:Fallback>
      </mc:AlternateContent>
      <p:grpSp>
        <p:nvGrpSpPr>
          <p:cNvPr id="5" name="Group 22"/>
          <p:cNvGrpSpPr/>
          <p:nvPr/>
        </p:nvGrpSpPr>
        <p:grpSpPr>
          <a:xfrm>
            <a:off x="2011710" y="5341975"/>
            <a:ext cx="887236" cy="1008000"/>
            <a:chOff x="2041690" y="5400000"/>
            <a:chExt cx="887236" cy="1008000"/>
          </a:xfrm>
          <a:effectLst>
            <a:outerShdw blurRad="63500" sx="102000" sy="102000" algn="ctr" rotWithShape="0">
              <a:prstClr val="black">
                <a:alpha val="40000"/>
              </a:prstClr>
            </a:outerShdw>
          </a:effectLst>
        </p:grpSpPr>
        <p:sp>
          <p:nvSpPr>
            <p:cNvPr id="21" name="Right Arrow 20"/>
            <p:cNvSpPr/>
            <p:nvPr/>
          </p:nvSpPr>
          <p:spPr bwMode="auto">
            <a:xfrm>
              <a:off x="2041690" y="5831424"/>
              <a:ext cx="571504" cy="142876"/>
            </a:xfrm>
            <a:prstGeom prst="rightArrow">
              <a:avLst/>
            </a:prstGeom>
            <a:solidFill>
              <a:srgbClr val="FFFF00"/>
            </a:solidFill>
            <a:ln w="9525" cap="flat" cmpd="sng" algn="ctr">
              <a:no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2" name="Left Brace 21"/>
            <p:cNvSpPr/>
            <p:nvPr/>
          </p:nvSpPr>
          <p:spPr bwMode="auto">
            <a:xfrm>
              <a:off x="2643174" y="5400000"/>
              <a:ext cx="285752" cy="1008000"/>
            </a:xfrm>
            <a:prstGeom prst="leftBrace">
              <a:avLst/>
            </a:prstGeom>
            <a:noFill/>
            <a:ln w="38100" cap="flat" cmpd="sng" algn="ctr">
              <a:solidFill>
                <a:srgbClr val="FFFF00"/>
              </a:solid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CEBA523-D601-4DBB-827F-15B2A5CD778C}"/>
                  </a:ext>
                </a:extLst>
              </p:cNvPr>
              <p:cNvSpPr txBox="1"/>
              <p:nvPr/>
            </p:nvSpPr>
            <p:spPr>
              <a:xfrm>
                <a:off x="3928216" y="5774352"/>
                <a:ext cx="2876032" cy="620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𝑣</m:t>
                          </m:r>
                        </m:sub>
                      </m:sSub>
                      <m:sSup>
                        <m:sSupPr>
                          <m:ctrlPr>
                            <a:rPr lang="zh-CN" altLang="en-US" sz="2000" b="0" i="1">
                              <a:solidFill>
                                <a:srgbClr val="000000"/>
                              </a:solidFill>
                              <a:latin typeface="Cambria Math" panose="02040503050406030204" pitchFamily="18" charset="0"/>
                              <a:ea typeface="+mn-ea"/>
                            </a:rPr>
                          </m:ctrlPr>
                        </m:sSupPr>
                        <m:e>
                          <m:r>
                            <a:rPr lang="zh-CN" altLang="en-US" sz="2000" b="0" i="1">
                              <a:solidFill>
                                <a:srgbClr val="000000"/>
                              </a:solidFill>
                              <a:latin typeface="Cambria Math" panose="02040503050406030204" pitchFamily="18" charset="0"/>
                              <a:ea typeface="+mn-ea"/>
                            </a:rPr>
                            <m:t>)</m:t>
                          </m:r>
                        </m:e>
                        <m:sup>
                          <m:box>
                            <m:boxPr>
                              <m:ctrlPr>
                                <a:rPr lang="zh-CN" altLang="en-US" sz="2000" b="0" i="1" smtClean="0">
                                  <a:solidFill>
                                    <a:srgbClr val="000000"/>
                                  </a:solidFill>
                                  <a:latin typeface="Cambria Math" panose="02040503050406030204" pitchFamily="18" charset="0"/>
                                  <a:ea typeface="+mn-ea"/>
                                </a:rPr>
                              </m:ctrlPr>
                            </m:boxPr>
                            <m:e>
                              <m:argPr>
                                <m:argSz m:val="-1"/>
                              </m:argPr>
                              <m:f>
                                <m:fPr>
                                  <m:ctrlPr>
                                    <a:rPr lang="en-US" altLang="zh-CN" sz="2000" b="0" i="1">
                                      <a:solidFill>
                                        <a:srgbClr val="000000"/>
                                      </a:solidFill>
                                      <a:latin typeface="Cambria Math" panose="02040503050406030204" pitchFamily="18" charset="0"/>
                                      <a:ea typeface="+mn-ea"/>
                                    </a:rPr>
                                  </m:ctrlPr>
                                </m:fPr>
                                <m:num>
                                  <m:r>
                                    <a:rPr lang="en-US" altLang="zh-CN" sz="2000" b="0" i="1" smtClean="0">
                                      <a:solidFill>
                                        <a:srgbClr val="000000"/>
                                      </a:solidFill>
                                      <a:latin typeface="Cambria Math" panose="02040503050406030204" pitchFamily="18" charset="0"/>
                                      <a:ea typeface="+mn-ea"/>
                                    </a:rPr>
                                    <m:t>1</m:t>
                                  </m:r>
                                </m:num>
                                <m:den>
                                  <m:r>
                                    <a:rPr lang="en-US" altLang="zh-CN" sz="2000" b="0" i="1" smtClean="0">
                                      <a:solidFill>
                                        <a:srgbClr val="000000"/>
                                      </a:solidFill>
                                      <a:latin typeface="Cambria Math" panose="02040503050406030204" pitchFamily="18" charset="0"/>
                                      <a:ea typeface="+mn-ea"/>
                                    </a:rPr>
                                    <m:t>2</m:t>
                                  </m:r>
                                </m:den>
                              </m:f>
                            </m:e>
                          </m:box>
                        </m:sup>
                      </m:sSup>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𝑔</m:t>
                                  </m:r>
                                </m:sub>
                              </m:sSub>
                            </m:num>
                            <m:den>
                              <m:r>
                                <a:rPr lang="zh-CN" altLang="en-US" sz="2000" i="1">
                                  <a:solidFill>
                                    <a:srgbClr val="000000"/>
                                  </a:solidFill>
                                  <a:latin typeface="Cambria Math" panose="02040503050406030204" pitchFamily="18" charset="0"/>
                                  <a:ea typeface="+mn-ea"/>
                                </a:rPr>
                                <m:t>2</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latin typeface="+mn-ea"/>
                  <a:ea typeface="+mn-ea"/>
                </a:endParaRPr>
              </a:p>
            </p:txBody>
          </p:sp>
        </mc:Choice>
        <mc:Fallback xmlns="">
          <p:sp>
            <p:nvSpPr>
              <p:cNvPr id="23" name="文本框 22">
                <a:extLst>
                  <a:ext uri="{FF2B5EF4-FFF2-40B4-BE49-F238E27FC236}">
                    <a16:creationId xmlns:a16="http://schemas.microsoft.com/office/drawing/2014/main" id="{6CEBA523-D601-4DBB-827F-15B2A5CD778C}"/>
                  </a:ext>
                </a:extLst>
              </p:cNvPr>
              <p:cNvSpPr txBox="1">
                <a:spLocks noRot="1" noChangeAspect="1" noMove="1" noResize="1" noEditPoints="1" noAdjustHandles="1" noChangeArrowheads="1" noChangeShapeType="1" noTextEdit="1"/>
              </p:cNvSpPr>
              <p:nvPr/>
            </p:nvSpPr>
            <p:spPr>
              <a:xfrm>
                <a:off x="3928216" y="5774352"/>
                <a:ext cx="2876032" cy="620170"/>
              </a:xfrm>
              <a:prstGeom prst="rect">
                <a:avLst/>
              </a:prstGeom>
              <a:blipFill>
                <a:blip r:embed="rId10"/>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251"/>
                                        </p:tgtEl>
                                        <p:attrNameLst>
                                          <p:attrName>style.visibility</p:attrName>
                                        </p:attrNameLst>
                                      </p:cBhvr>
                                      <p:to>
                                        <p:strVal val="visible"/>
                                      </p:to>
                                    </p:set>
                                    <p:anim calcmode="lin" valueType="num">
                                      <p:cBhvr additive="base">
                                        <p:cTn id="17" dur="500" fill="hold"/>
                                        <p:tgtEl>
                                          <p:spTgt spid="53251"/>
                                        </p:tgtEl>
                                        <p:attrNameLst>
                                          <p:attrName>ppt_x</p:attrName>
                                        </p:attrNameLst>
                                      </p:cBhvr>
                                      <p:tavLst>
                                        <p:tav tm="0">
                                          <p:val>
                                            <p:strVal val="0-#ppt_w/2"/>
                                          </p:val>
                                        </p:tav>
                                        <p:tav tm="100000">
                                          <p:val>
                                            <p:strVal val="#ppt_x"/>
                                          </p:val>
                                        </p:tav>
                                      </p:tavLst>
                                    </p:anim>
                                    <p:anim calcmode="lin" valueType="num">
                                      <p:cBhvr additive="base">
                                        <p:cTn id="18" dur="500" fill="hold"/>
                                        <p:tgtEl>
                                          <p:spTgt spid="532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436"/>
                                        </p:tgtEl>
                                        <p:attrNameLst>
                                          <p:attrName>style.visibility</p:attrName>
                                        </p:attrNameLst>
                                      </p:cBhvr>
                                      <p:to>
                                        <p:strVal val="visible"/>
                                      </p:to>
                                    </p:set>
                                    <p:animEffect transition="in" filter="wipe(left)">
                                      <p:cBhvr>
                                        <p:cTn id="23" dur="500"/>
                                        <p:tgtEl>
                                          <p:spTgt spid="1843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434"/>
                                        </p:tgtEl>
                                        <p:attrNameLst>
                                          <p:attrName>style.visibility</p:attrName>
                                        </p:attrNameLst>
                                      </p:cBhvr>
                                      <p:to>
                                        <p:strVal val="visible"/>
                                      </p:to>
                                    </p:set>
                                    <p:animEffect transition="in" filter="wipe(left)">
                                      <p:cBhvr>
                                        <p:cTn id="43" dur="500"/>
                                        <p:tgtEl>
                                          <p:spTgt spid="1843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435"/>
                                        </p:tgtEl>
                                        <p:attrNameLst>
                                          <p:attrName>style.visibility</p:attrName>
                                        </p:attrNameLst>
                                      </p:cBhvr>
                                      <p:to>
                                        <p:strVal val="visible"/>
                                      </p:to>
                                    </p:set>
                                    <p:animEffect transition="in" filter="wipe(left)">
                                      <p:cBhvr>
                                        <p:cTn id="46" dur="500"/>
                                        <p:tgtEl>
                                          <p:spTgt spid="1843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8437"/>
                                        </p:tgtEl>
                                        <p:attrNameLst>
                                          <p:attrName>style.visibility</p:attrName>
                                        </p:attrNameLst>
                                      </p:cBhvr>
                                      <p:to>
                                        <p:strVal val="visible"/>
                                      </p:to>
                                    </p:set>
                                    <p:animEffect transition="in" filter="wipe(left)">
                                      <p:cBhvr>
                                        <p:cTn id="56" dur="500"/>
                                        <p:tgtEl>
                                          <p:spTgt spid="184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438"/>
                                        </p:tgtEl>
                                        <p:attrNameLst>
                                          <p:attrName>style.visibility</p:attrName>
                                        </p:attrNameLst>
                                      </p:cBhvr>
                                      <p:to>
                                        <p:strVal val="visible"/>
                                      </p:to>
                                    </p:set>
                                    <p:animEffect transition="in" filter="wipe(left)">
                                      <p:cBhvr>
                                        <p:cTn id="61" dur="500"/>
                                        <p:tgtEl>
                                          <p:spTgt spid="1843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8436" grpId="0"/>
      <p:bldP spid="2" grpId="0"/>
      <p:bldP spid="7" grpId="0"/>
      <p:bldP spid="18434" grpId="0"/>
      <p:bldP spid="18435" grpId="0"/>
      <p:bldP spid="18438" grpId="0"/>
      <p:bldP spid="18437"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：本征半导体</a:t>
            </a:r>
          </a:p>
        </p:txBody>
      </p:sp>
      <mc:AlternateContent xmlns:mc="http://schemas.openxmlformats.org/markup-compatibility/2006" xmlns:a14="http://schemas.microsoft.com/office/drawing/2010/main">
        <mc:Choice Requires="a14">
          <p:sp>
            <p:nvSpPr>
              <p:cNvPr id="18437" name="Object 10"/>
              <p:cNvSpPr txBox="1"/>
              <p:nvPr/>
            </p:nvSpPr>
            <p:spPr>
              <a:xfrm>
                <a:off x="2630488" y="791170"/>
                <a:ext cx="3885728" cy="74394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0" i="1" smtClean="0">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𝐸</m:t>
                          </m:r>
                        </m:e>
                        <m:sub>
                          <m:r>
                            <a:rPr lang="en-US" altLang="zh-CN" sz="2000" b="0" i="1" smtClean="0">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𝑖</m:t>
                          </m:r>
                        </m:sub>
                      </m:sSub>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𝑣</m:t>
                              </m:r>
                            </m:sub>
                          </m:sSub>
                        </m:num>
                        <m:den>
                          <m:r>
                            <a:rPr lang="zh-CN" altLang="en-US" sz="2000" i="1">
                              <a:solidFill>
                                <a:srgbClr val="000000"/>
                              </a:solidFill>
                              <a:latin typeface="Cambria Math" panose="02040503050406030204" pitchFamily="18" charset="0"/>
                              <a:ea typeface="+mn-ea"/>
                            </a:rPr>
                            <m:t>2</m:t>
                          </m:r>
                        </m:den>
                      </m:f>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3</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num>
                        <m:den>
                          <m:r>
                            <a:rPr lang="zh-CN" altLang="en-US" sz="2000" i="1">
                              <a:solidFill>
                                <a:srgbClr val="000000"/>
                              </a:solidFill>
                              <a:latin typeface="Cambria Math" panose="02040503050406030204" pitchFamily="18" charset="0"/>
                              <a:ea typeface="+mn-ea"/>
                            </a:rPr>
                            <m:t>4</m:t>
                          </m:r>
                        </m:den>
                      </m:f>
                      <m:func>
                        <m:funcPr>
                          <m:ctrlPr>
                            <a:rPr lang="zh-CN" altLang="en-US" sz="2000" i="1">
                              <a:solidFill>
                                <a:srgbClr val="000000"/>
                              </a:solidFill>
                              <a:latin typeface="Cambria Math" panose="02040503050406030204" pitchFamily="18" charset="0"/>
                              <a:ea typeface="+mn-ea"/>
                            </a:rPr>
                          </m:ctrlPr>
                        </m:funcPr>
                        <m:fName>
                          <m:r>
                            <m:rPr>
                              <m:sty m:val="p"/>
                            </m:rPr>
                            <a:rPr lang="zh-CN" altLang="en-US" sz="2000" i="0">
                              <a:solidFill>
                                <a:srgbClr val="000000"/>
                              </a:solidFill>
                              <a:latin typeface="Cambria Math" panose="02040503050406030204" pitchFamily="18" charset="0"/>
                              <a:ea typeface="+mn-ea"/>
                            </a:rPr>
                            <m:t>ln</m:t>
                          </m:r>
                        </m:fName>
                        <m:e>
                          <m:f>
                            <m:fPr>
                              <m:ctrlPr>
                                <a:rPr lang="zh-CN" altLang="en-US" sz="2000" i="1">
                                  <a:solidFill>
                                    <a:srgbClr val="000000"/>
                                  </a:solidFill>
                                  <a:latin typeface="Cambria Math" panose="02040503050406030204" pitchFamily="18" charset="0"/>
                                  <a:ea typeface="+mn-ea"/>
                                </a:rPr>
                              </m:ctrlPr>
                            </m:fPr>
                            <m:num>
                              <m:sSubSup>
                                <m:sSubSupPr>
                                  <m:ctrlPr>
                                    <a:rPr lang="zh-CN" altLang="en-US" sz="2000" i="1">
                                      <a:solidFill>
                                        <a:srgbClr val="000000"/>
                                      </a:solidFill>
                                      <a:latin typeface="Cambria Math" panose="02040503050406030204" pitchFamily="18" charset="0"/>
                                      <a:ea typeface="+mn-ea"/>
                                    </a:rPr>
                                  </m:ctrlPr>
                                </m:sSubSupPr>
                                <m:e>
                                  <m:r>
                                    <a:rPr lang="zh-CN" altLang="en-US" sz="2000" i="1">
                                      <a:solidFill>
                                        <a:srgbClr val="000000"/>
                                      </a:solidFill>
                                      <a:latin typeface="Cambria Math" panose="02040503050406030204" pitchFamily="18" charset="0"/>
                                      <a:ea typeface="+mn-ea"/>
                                    </a:rPr>
                                    <m:t>𝑚</m:t>
                                  </m:r>
                                </m:e>
                                <m:sub>
                                  <m:r>
                                    <a:rPr lang="zh-CN" altLang="en-US" sz="2000" i="1">
                                      <a:solidFill>
                                        <a:srgbClr val="000000"/>
                                      </a:solidFill>
                                      <a:latin typeface="Cambria Math" panose="02040503050406030204" pitchFamily="18" charset="0"/>
                                      <a:ea typeface="+mn-ea"/>
                                    </a:rPr>
                                    <m:t>𝑝</m:t>
                                  </m:r>
                                </m:sub>
                                <m:sup>
                                  <m:r>
                                    <a:rPr lang="zh-CN" altLang="en-US" sz="2000" i="1">
                                      <a:solidFill>
                                        <a:srgbClr val="000000"/>
                                      </a:solidFill>
                                      <a:latin typeface="Cambria Math" panose="02040503050406030204" pitchFamily="18" charset="0"/>
                                      <a:ea typeface="+mn-ea"/>
                                    </a:rPr>
                                    <m:t>∗</m:t>
                                  </m:r>
                                </m:sup>
                              </m:sSubSup>
                            </m:num>
                            <m:den>
                              <m:sSubSup>
                                <m:sSubSupPr>
                                  <m:ctrlPr>
                                    <a:rPr lang="zh-CN" altLang="en-US" sz="2000" i="1">
                                      <a:solidFill>
                                        <a:srgbClr val="000000"/>
                                      </a:solidFill>
                                      <a:latin typeface="Cambria Math" panose="02040503050406030204" pitchFamily="18" charset="0"/>
                                      <a:ea typeface="+mn-ea"/>
                                    </a:rPr>
                                  </m:ctrlPr>
                                </m:sSubSupPr>
                                <m:e>
                                  <m:r>
                                    <a:rPr lang="zh-CN" altLang="en-US" sz="2000" i="1">
                                      <a:solidFill>
                                        <a:srgbClr val="000000"/>
                                      </a:solidFill>
                                      <a:latin typeface="Cambria Math" panose="02040503050406030204" pitchFamily="18" charset="0"/>
                                      <a:ea typeface="+mn-ea"/>
                                    </a:rPr>
                                    <m:t>𝑚</m:t>
                                  </m:r>
                                </m:e>
                                <m:sub>
                                  <m:r>
                                    <a:rPr lang="zh-CN" altLang="en-US" sz="2000" i="1">
                                      <a:solidFill>
                                        <a:srgbClr val="000000"/>
                                      </a:solidFill>
                                      <a:latin typeface="Cambria Math" panose="02040503050406030204" pitchFamily="18" charset="0"/>
                                      <a:ea typeface="+mn-ea"/>
                                    </a:rPr>
                                    <m:t>𝑛</m:t>
                                  </m:r>
                                </m:sub>
                                <m:sup>
                                  <m:r>
                                    <a:rPr lang="zh-CN" altLang="en-US" sz="2000" i="1">
                                      <a:solidFill>
                                        <a:srgbClr val="000000"/>
                                      </a:solidFill>
                                      <a:latin typeface="Cambria Math" panose="02040503050406030204" pitchFamily="18" charset="0"/>
                                      <a:ea typeface="+mn-ea"/>
                                    </a:rPr>
                                    <m:t>∗</m:t>
                                  </m:r>
                                </m:sup>
                              </m:sSubSup>
                            </m:den>
                          </m:f>
                        </m:e>
                      </m:func>
                    </m:oMath>
                  </m:oMathPara>
                </a14:m>
                <a:endParaRPr lang="zh-CN" altLang="en-US" sz="2000" dirty="0">
                  <a:latin typeface="+mn-ea"/>
                  <a:ea typeface="+mn-ea"/>
                </a:endParaRPr>
              </a:p>
            </p:txBody>
          </p:sp>
        </mc:Choice>
        <mc:Fallback xmlns="">
          <p:sp>
            <p:nvSpPr>
              <p:cNvPr id="18437" name="Object 10"/>
              <p:cNvSpPr txBox="1">
                <a:spLocks noRot="1" noChangeAspect="1" noMove="1" noResize="1" noEditPoints="1" noAdjustHandles="1" noChangeArrowheads="1" noChangeShapeType="1" noTextEdit="1"/>
              </p:cNvSpPr>
              <p:nvPr/>
            </p:nvSpPr>
            <p:spPr>
              <a:xfrm>
                <a:off x="2630488" y="791170"/>
                <a:ext cx="3885728" cy="743942"/>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10"/>
              <p:cNvSpPr txBox="1"/>
              <p:nvPr/>
            </p:nvSpPr>
            <p:spPr>
              <a:xfrm>
                <a:off x="530225" y="2000250"/>
                <a:ext cx="3885728" cy="4286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𝑖</m:t>
                          </m:r>
                        </m:sub>
                      </m:sSub>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本征半导体的费米能级</m:t>
                      </m:r>
                    </m:oMath>
                  </m:oMathPara>
                </a14:m>
                <a:endParaRPr lang="zh-CN" altLang="en-US" sz="2200" dirty="0">
                  <a:ea typeface="+mn-ea"/>
                  <a:cs typeface="Times New Roman" panose="02020603050405020304" pitchFamily="18" charset="0"/>
                </a:endParaRPr>
              </a:p>
            </p:txBody>
          </p:sp>
        </mc:Choice>
        <mc:Fallback xmlns="">
          <p:sp>
            <p:nvSpPr>
              <p:cNvPr id="2" name="Object 10"/>
              <p:cNvSpPr txBox="1">
                <a:spLocks noRot="1" noChangeAspect="1" noMove="1" noResize="1" noEditPoints="1" noAdjustHandles="1" noChangeArrowheads="1" noChangeShapeType="1" noTextEdit="1"/>
              </p:cNvSpPr>
              <p:nvPr/>
            </p:nvSpPr>
            <p:spPr>
              <a:xfrm>
                <a:off x="530225" y="2000250"/>
                <a:ext cx="3885728" cy="428625"/>
              </a:xfrm>
              <a:prstGeom prst="rect">
                <a:avLst/>
              </a:prstGeom>
              <a:blipFill>
                <a:blip r:embed="rId3"/>
                <a:stretch>
                  <a:fillRect l="-157" b="-12857"/>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10"/>
              <p:cNvSpPr txBox="1"/>
              <p:nvPr/>
            </p:nvSpPr>
            <p:spPr>
              <a:xfrm>
                <a:off x="571500" y="2805113"/>
                <a:ext cx="6664796" cy="9096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000000"/>
                          </a:solidFill>
                          <a:latin typeface="+mn-ea"/>
                          <a:ea typeface="+mn-ea"/>
                        </a:rPr>
                        <m:t>一般</m:t>
                      </m:r>
                      <m:func>
                        <m:funcPr>
                          <m:ctrlPr>
                            <a:rPr lang="zh-CN" altLang="en-US" sz="2200" i="1">
                              <a:solidFill>
                                <a:srgbClr val="000000"/>
                              </a:solidFill>
                              <a:latin typeface="Cambria Math" panose="02040503050406030204" pitchFamily="18" charset="0"/>
                              <a:ea typeface="+mn-ea"/>
                            </a:rPr>
                          </m:ctrlPr>
                        </m:funcPr>
                        <m:fName>
                          <m:r>
                            <m:rPr>
                              <m:sty m:val="p"/>
                            </m:rPr>
                            <a:rPr lang="zh-CN" altLang="en-US" sz="2200" i="0">
                              <a:solidFill>
                                <a:srgbClr val="000000"/>
                              </a:solidFill>
                              <a:latin typeface="Cambria Math" panose="02040503050406030204" pitchFamily="18" charset="0"/>
                              <a:ea typeface="+mn-ea"/>
                            </a:rPr>
                            <m:t>ln</m:t>
                          </m:r>
                        </m:fName>
                        <m:e>
                          <m:f>
                            <m:fPr>
                              <m:ctrlPr>
                                <a:rPr lang="zh-CN" altLang="en-US" sz="2200" i="1">
                                  <a:solidFill>
                                    <a:srgbClr val="000000"/>
                                  </a:solidFill>
                                  <a:latin typeface="Cambria Math" panose="02040503050406030204" pitchFamily="18" charset="0"/>
                                  <a:ea typeface="+mn-ea"/>
                                </a:rPr>
                              </m:ctrlPr>
                            </m:fPr>
                            <m:num>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𝑝</m:t>
                                  </m:r>
                                </m:sub>
                                <m:sup>
                                  <m:r>
                                    <a:rPr lang="zh-CN" altLang="en-US" sz="2200" i="1">
                                      <a:solidFill>
                                        <a:srgbClr val="000000"/>
                                      </a:solidFill>
                                      <a:latin typeface="Cambria Math" panose="02040503050406030204" pitchFamily="18" charset="0"/>
                                      <a:ea typeface="+mn-ea"/>
                                    </a:rPr>
                                    <m:t>∗</m:t>
                                  </m:r>
                                </m:sup>
                              </m:sSubSup>
                            </m:num>
                            <m:den>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𝑛</m:t>
                                  </m:r>
                                </m:sub>
                                <m:sup>
                                  <m:r>
                                    <a:rPr lang="zh-CN" altLang="en-US" sz="2200" i="1">
                                      <a:solidFill>
                                        <a:srgbClr val="000000"/>
                                      </a:solidFill>
                                      <a:latin typeface="Cambria Math" panose="02040503050406030204" pitchFamily="18" charset="0"/>
                                      <a:ea typeface="+mn-ea"/>
                                    </a:rPr>
                                    <m:t>∗</m:t>
                                  </m:r>
                                </m:sup>
                              </m:sSubSup>
                            </m:den>
                          </m:f>
                        </m:e>
                      </m:func>
                      <m:r>
                        <a:rPr lang="zh-CN" altLang="en-US" sz="2200" i="1">
                          <a:solidFill>
                            <a:srgbClr val="000000"/>
                          </a:solidFill>
                          <a:latin typeface="Cambria Math" panose="02040503050406030204" pitchFamily="18" charset="0"/>
                          <a:ea typeface="+mn-ea"/>
                        </a:rPr>
                        <m:t>&lt;2</m:t>
                      </m:r>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室温下</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r>
                        <a:rPr lang="zh-CN" altLang="en-US" sz="2200" i="1">
                          <a:solidFill>
                            <a:srgbClr val="000000"/>
                          </a:solidFill>
                          <a:latin typeface="Cambria Math" panose="02040503050406030204" pitchFamily="18" charset="0"/>
                          <a:ea typeface="+mn-ea"/>
                        </a:rPr>
                        <m:t>=0.026</m:t>
                      </m:r>
                      <m:r>
                        <a:rPr lang="en-US" altLang="zh-CN" sz="2200" b="1" i="1" smtClean="0">
                          <a:solidFill>
                            <a:srgbClr val="000000"/>
                          </a:solidFill>
                          <a:latin typeface="Cambria Math" panose="02040503050406030204" pitchFamily="18" charset="0"/>
                          <a:ea typeface="+mn-ea"/>
                        </a:rPr>
                        <m:t> </m:t>
                      </m:r>
                      <m:r>
                        <a:rPr lang="zh-CN" altLang="en-US" sz="2200" i="1">
                          <a:solidFill>
                            <a:srgbClr val="000000"/>
                          </a:solidFill>
                          <a:latin typeface="Cambria Math" panose="02040503050406030204" pitchFamily="18" charset="0"/>
                          <a:ea typeface="+mn-ea"/>
                        </a:rPr>
                        <m:t>𝑒𝑉</m:t>
                      </m:r>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则</m:t>
                      </m:r>
                      <m:r>
                        <a:rPr lang="zh-CN" altLang="en-US" sz="2200" i="1">
                          <a:solidFill>
                            <a:srgbClr val="000000"/>
                          </a:solidFill>
                          <a:latin typeface="Cambria Math" panose="02040503050406030204" pitchFamily="18" charset="0"/>
                          <a:ea typeface="+mn-ea"/>
                        </a:rPr>
                        <m:t>：</m:t>
                      </m:r>
                    </m:oMath>
                  </m:oMathPara>
                </a14:m>
                <a:endParaRPr lang="zh-CN" altLang="en-US" sz="2200" dirty="0">
                  <a:ea typeface="+mn-ea"/>
                  <a:cs typeface="Times New Roman" panose="02020603050405020304" pitchFamily="18" charset="0"/>
                </a:endParaRPr>
              </a:p>
            </p:txBody>
          </p:sp>
        </mc:Choice>
        <mc:Fallback xmlns="">
          <p:sp>
            <p:nvSpPr>
              <p:cNvPr id="3" name="Object 10"/>
              <p:cNvSpPr txBox="1">
                <a:spLocks noRot="1" noChangeAspect="1" noMove="1" noResize="1" noEditPoints="1" noAdjustHandles="1" noChangeArrowheads="1" noChangeShapeType="1" noTextEdit="1"/>
              </p:cNvSpPr>
              <p:nvPr/>
            </p:nvSpPr>
            <p:spPr>
              <a:xfrm>
                <a:off x="571500" y="2805113"/>
                <a:ext cx="6664796" cy="90963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918" name="Object 6"/>
              <p:cNvSpPr txBox="1"/>
              <p:nvPr/>
            </p:nvSpPr>
            <p:spPr>
              <a:xfrm>
                <a:off x="3635896" y="4005064"/>
                <a:ext cx="1670050" cy="820737"/>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𝑖</m:t>
                          </m:r>
                        </m:sub>
                      </m:sSub>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𝑐</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𝑣</m:t>
                              </m:r>
                            </m:sub>
                          </m:sSub>
                        </m:num>
                        <m:den>
                          <m:r>
                            <a:rPr lang="zh-CN" altLang="en-US" i="1">
                              <a:solidFill>
                                <a:srgbClr val="000000"/>
                              </a:solidFill>
                              <a:latin typeface="Cambria Math" panose="02040503050406030204" pitchFamily="18" charset="0"/>
                              <a:ea typeface="+mn-ea"/>
                            </a:rPr>
                            <m:t>2</m:t>
                          </m:r>
                        </m:den>
                      </m:f>
                    </m:oMath>
                  </m:oMathPara>
                </a14:m>
                <a:endParaRPr lang="zh-CN" altLang="en-US" dirty="0">
                  <a:ea typeface="+mn-ea"/>
                  <a:cs typeface="Times New Roman" panose="02020603050405020304" pitchFamily="18" charset="0"/>
                </a:endParaRPr>
              </a:p>
            </p:txBody>
          </p:sp>
        </mc:Choice>
        <mc:Fallback xmlns="">
          <p:sp>
            <p:nvSpPr>
              <p:cNvPr id="38918" name="Object 6"/>
              <p:cNvSpPr txBox="1">
                <a:spLocks noRot="1" noChangeAspect="1" noMove="1" noResize="1" noEditPoints="1" noAdjustHandles="1" noChangeArrowheads="1" noChangeShapeType="1" noTextEdit="1"/>
              </p:cNvSpPr>
              <p:nvPr/>
            </p:nvSpPr>
            <p:spPr>
              <a:xfrm>
                <a:off x="3635896" y="4005064"/>
                <a:ext cx="1670050" cy="820737"/>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6" name="Group 10"/>
          <p:cNvGrpSpPr/>
          <p:nvPr/>
        </p:nvGrpSpPr>
        <p:grpSpPr>
          <a:xfrm>
            <a:off x="5468348" y="3543199"/>
            <a:ext cx="2952750" cy="684213"/>
            <a:chOff x="5997248" y="2714620"/>
            <a:chExt cx="2952000" cy="684000"/>
          </a:xfrm>
        </p:grpSpPr>
        <p:sp>
          <p:nvSpPr>
            <p:cNvPr id="8" name="Cloud Callout 7"/>
            <p:cNvSpPr/>
            <p:nvPr/>
          </p:nvSpPr>
          <p:spPr bwMode="auto">
            <a:xfrm>
              <a:off x="5997248" y="2714620"/>
              <a:ext cx="2952000" cy="684000"/>
            </a:xfrm>
            <a:prstGeom prst="cloudCallout">
              <a:avLst>
                <a:gd name="adj1" fmla="val -60220"/>
                <a:gd name="adj2" fmla="val 71396"/>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46090" name="Object 10"/>
                <p:cNvSpPr txBox="1"/>
                <p:nvPr/>
              </p:nvSpPr>
              <p:spPr>
                <a:xfrm>
                  <a:off x="6143636" y="2857499"/>
                  <a:ext cx="2636837" cy="428625"/>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𝑖</m:t>
                            </m:r>
                          </m:sub>
                        </m:sSub>
                        <m:r>
                          <m:rPr>
                            <m:nor/>
                          </m:rPr>
                          <a:rPr lang="zh-CN" altLang="en-US" i="0">
                            <a:solidFill>
                              <a:srgbClr val="000000"/>
                            </a:solidFill>
                            <a:latin typeface="+mn-ea"/>
                            <a:ea typeface="+mn-ea"/>
                          </a:rPr>
                          <m:t>基本位于禁带中央</m:t>
                        </m:r>
                      </m:oMath>
                    </m:oMathPara>
                  </a14:m>
                  <a:endParaRPr lang="zh-CN" altLang="en-US" dirty="0">
                    <a:latin typeface="+mn-ea"/>
                    <a:ea typeface="+mn-ea"/>
                  </a:endParaRPr>
                </a:p>
              </p:txBody>
            </p:sp>
          </mc:Choice>
          <mc:Fallback xmlns="">
            <p:sp>
              <p:nvSpPr>
                <p:cNvPr id="46090" name="Object 10"/>
                <p:cNvSpPr txBox="1">
                  <a:spLocks noRot="1" noChangeAspect="1" noMove="1" noResize="1" noEditPoints="1" noAdjustHandles="1" noChangeArrowheads="1" noChangeShapeType="1" noTextEdit="1"/>
                </p:cNvSpPr>
                <p:nvPr/>
              </p:nvSpPr>
              <p:spPr>
                <a:xfrm>
                  <a:off x="6143636" y="2857499"/>
                  <a:ext cx="2636837" cy="428625"/>
                </a:xfrm>
                <a:prstGeom prst="rect">
                  <a:avLst/>
                </a:prstGeom>
                <a:blipFill>
                  <a:blip r:embed="rId6"/>
                  <a:stretch>
                    <a:fillRect b="-2857"/>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Object 8"/>
              <p:cNvSpPr txBox="1"/>
              <p:nvPr/>
            </p:nvSpPr>
            <p:spPr>
              <a:xfrm>
                <a:off x="569369" y="4967635"/>
                <a:ext cx="7387007" cy="9096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200" i="0">
                          <a:solidFill>
                            <a:srgbClr val="000000"/>
                          </a:solidFill>
                          <a:latin typeface="+mn-ea"/>
                          <a:ea typeface="+mn-ea"/>
                        </a:rPr>
                        <m:t>例外</m:t>
                      </m:r>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如</m:t>
                      </m:r>
                      <m:r>
                        <m:rPr>
                          <m:nor/>
                        </m:rPr>
                        <a:rPr lang="zh-CN" altLang="en-US" sz="2200" i="0">
                          <a:solidFill>
                            <a:srgbClr val="000000"/>
                          </a:solidFill>
                          <a:latin typeface="+mn-ea"/>
                          <a:ea typeface="+mn-ea"/>
                        </a:rPr>
                        <m:t>InSb</m:t>
                      </m:r>
                      <m:r>
                        <a:rPr lang="zh-CN" altLang="en-US" sz="2200" i="1">
                          <a:solidFill>
                            <a:srgbClr val="000000"/>
                          </a:solidFill>
                          <a:latin typeface="Cambria Math" panose="02040503050406030204" pitchFamily="18" charset="0"/>
                          <a:ea typeface="+mn-ea"/>
                        </a:rPr>
                        <m:t>，</m:t>
                      </m:r>
                      <m:f>
                        <m:fPr>
                          <m:ctrlPr>
                            <a:rPr lang="zh-CN" altLang="en-US" sz="2200" b="0" i="1">
                              <a:solidFill>
                                <a:srgbClr val="000000"/>
                              </a:solidFill>
                              <a:latin typeface="Cambria Math" panose="02040503050406030204" pitchFamily="18" charset="0"/>
                              <a:ea typeface="+mn-ea"/>
                            </a:rPr>
                          </m:ctrlPr>
                        </m:fPr>
                        <m:num>
                          <m:sSubSup>
                            <m:sSubSupPr>
                              <m:ctrlPr>
                                <a:rPr lang="zh-CN" altLang="en-US" sz="2200" b="0" i="1">
                                  <a:solidFill>
                                    <a:srgbClr val="000000"/>
                                  </a:solidFill>
                                  <a:latin typeface="Cambria Math" panose="02040503050406030204" pitchFamily="18" charset="0"/>
                                  <a:ea typeface="+mn-ea"/>
                                </a:rPr>
                              </m:ctrlPr>
                            </m:sSubSupPr>
                            <m:e>
                              <m:r>
                                <a:rPr lang="zh-CN" altLang="en-US" sz="2200" b="0" i="1">
                                  <a:solidFill>
                                    <a:srgbClr val="000000"/>
                                  </a:solidFill>
                                  <a:latin typeface="Cambria Math" panose="02040503050406030204" pitchFamily="18" charset="0"/>
                                  <a:ea typeface="+mn-ea"/>
                                </a:rPr>
                                <m:t>𝑚</m:t>
                              </m:r>
                            </m:e>
                            <m:sub>
                              <m:r>
                                <a:rPr lang="zh-CN" altLang="en-US" sz="2200" b="0" i="1">
                                  <a:solidFill>
                                    <a:srgbClr val="000000"/>
                                  </a:solidFill>
                                  <a:latin typeface="Cambria Math" panose="02040503050406030204" pitchFamily="18" charset="0"/>
                                  <a:ea typeface="+mn-ea"/>
                                </a:rPr>
                                <m:t>𝑝</m:t>
                              </m:r>
                            </m:sub>
                            <m:sup>
                              <m:r>
                                <a:rPr lang="zh-CN" altLang="en-US" sz="2200" b="0" i="1">
                                  <a:solidFill>
                                    <a:srgbClr val="000000"/>
                                  </a:solidFill>
                                  <a:latin typeface="Cambria Math" panose="02040503050406030204" pitchFamily="18" charset="0"/>
                                  <a:ea typeface="+mn-ea"/>
                                </a:rPr>
                                <m:t>∗</m:t>
                              </m:r>
                            </m:sup>
                          </m:sSubSup>
                        </m:num>
                        <m:den>
                          <m:sSubSup>
                            <m:sSubSupPr>
                              <m:ctrlPr>
                                <a:rPr lang="zh-CN" altLang="en-US" sz="2200" b="0" i="1">
                                  <a:solidFill>
                                    <a:srgbClr val="000000"/>
                                  </a:solidFill>
                                  <a:latin typeface="Cambria Math" panose="02040503050406030204" pitchFamily="18" charset="0"/>
                                  <a:ea typeface="+mn-ea"/>
                                </a:rPr>
                              </m:ctrlPr>
                            </m:sSubSupPr>
                            <m:e>
                              <m:r>
                                <a:rPr lang="zh-CN" altLang="en-US" sz="2200" b="0" i="1">
                                  <a:solidFill>
                                    <a:srgbClr val="000000"/>
                                  </a:solidFill>
                                  <a:latin typeface="Cambria Math" panose="02040503050406030204" pitchFamily="18" charset="0"/>
                                  <a:ea typeface="+mn-ea"/>
                                </a:rPr>
                                <m:t>𝑚</m:t>
                              </m:r>
                            </m:e>
                            <m:sub>
                              <m:r>
                                <a:rPr lang="zh-CN" altLang="en-US" sz="2200" b="0" i="1">
                                  <a:solidFill>
                                    <a:srgbClr val="000000"/>
                                  </a:solidFill>
                                  <a:latin typeface="Cambria Math" panose="02040503050406030204" pitchFamily="18" charset="0"/>
                                  <a:ea typeface="+mn-ea"/>
                                </a:rPr>
                                <m:t>𝑛</m:t>
                              </m:r>
                            </m:sub>
                            <m:sup>
                              <m:r>
                                <a:rPr lang="zh-CN" altLang="en-US" sz="2200" b="0" i="1">
                                  <a:solidFill>
                                    <a:srgbClr val="000000"/>
                                  </a:solidFill>
                                  <a:latin typeface="Cambria Math" panose="02040503050406030204" pitchFamily="18" charset="0"/>
                                  <a:ea typeface="+mn-ea"/>
                                </a:rPr>
                                <m:t>∗</m:t>
                              </m:r>
                            </m:sup>
                          </m:sSubSup>
                        </m:den>
                      </m:f>
                      <m:r>
                        <a:rPr lang="zh-CN" altLang="en-US" sz="2200" b="0" i="1">
                          <a:solidFill>
                            <a:srgbClr val="000000"/>
                          </a:solidFill>
                          <a:latin typeface="Cambria Math" panose="02040503050406030204" pitchFamily="18" charset="0"/>
                          <a:ea typeface="+mn-ea"/>
                        </a:rPr>
                        <m:t>≈32</m:t>
                      </m:r>
                      <m:r>
                        <a:rPr lang="zh-CN" altLang="en-US" sz="2200" i="1">
                          <a:solidFill>
                            <a:srgbClr val="000000"/>
                          </a:solidFill>
                          <a:latin typeface="Cambria Math" panose="02040503050406030204" pitchFamily="18" charset="0"/>
                          <a:ea typeface="+mn-ea"/>
                        </a:rPr>
                        <m:t>，</m:t>
                      </m:r>
                      <m:r>
                        <m:rPr>
                          <m:nor/>
                        </m:rPr>
                        <a:rPr lang="zh-CN" altLang="en-US" sz="2200" i="0">
                          <a:solidFill>
                            <a:srgbClr val="000000"/>
                          </a:solidFill>
                          <a:latin typeface="+mn-ea"/>
                          <a:ea typeface="+mn-ea"/>
                        </a:rPr>
                        <m:t>则费米能级远在禁带中线以上</m:t>
                      </m:r>
                    </m:oMath>
                  </m:oMathPara>
                </a14:m>
                <a:endParaRPr lang="zh-CN" altLang="en-US" sz="2200" dirty="0">
                  <a:ea typeface="+mn-ea"/>
                  <a:cs typeface="Times New Roman" panose="02020603050405020304" pitchFamily="18" charset="0"/>
                </a:endParaRPr>
              </a:p>
            </p:txBody>
          </p:sp>
        </mc:Choice>
        <mc:Fallback xmlns="">
          <p:sp>
            <p:nvSpPr>
              <p:cNvPr id="5" name="Object 8"/>
              <p:cNvSpPr txBox="1">
                <a:spLocks noRot="1" noChangeAspect="1" noMove="1" noResize="1" noEditPoints="1" noAdjustHandles="1" noChangeArrowheads="1" noChangeShapeType="1" noTextEdit="1"/>
              </p:cNvSpPr>
              <p:nvPr/>
            </p:nvSpPr>
            <p:spPr>
              <a:xfrm>
                <a:off x="569369" y="4967635"/>
                <a:ext cx="7387007" cy="909637"/>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8"/>
                                        </p:tgtEl>
                                        <p:attrNameLst>
                                          <p:attrName>style.visibility</p:attrName>
                                        </p:attrNameLst>
                                      </p:cBhvr>
                                      <p:to>
                                        <p:strVal val="visible"/>
                                      </p:to>
                                    </p:set>
                                    <p:animEffect transition="in" filter="wipe(left)">
                                      <p:cBhvr>
                                        <p:cTn id="17" dur="500"/>
                                        <p:tgtEl>
                                          <p:spTgt spid="389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8918"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：本征半导体</a:t>
            </a:r>
          </a:p>
        </p:txBody>
      </p:sp>
      <mc:AlternateContent xmlns:mc="http://schemas.openxmlformats.org/markup-compatibility/2006" xmlns:a14="http://schemas.microsoft.com/office/drawing/2010/main">
        <mc:Choice Requires="a14">
          <p:sp>
            <p:nvSpPr>
              <p:cNvPr id="18434" name="Object 2"/>
              <p:cNvSpPr txBox="1"/>
              <p:nvPr/>
            </p:nvSpPr>
            <p:spPr>
              <a:xfrm>
                <a:off x="1214438" y="1052661"/>
                <a:ext cx="1939925" cy="7921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ea typeface="+mn-ea"/>
                  <a:cs typeface="Times New Roman" panose="02020603050405020304" pitchFamily="18" charset="0"/>
                </a:endParaRPr>
              </a:p>
            </p:txBody>
          </p:sp>
        </mc:Choice>
        <mc:Fallback xmlns="">
          <p:sp>
            <p:nvSpPr>
              <p:cNvPr id="18434" name="Object 2"/>
              <p:cNvSpPr txBox="1">
                <a:spLocks noRot="1" noChangeAspect="1" noMove="1" noResize="1" noEditPoints="1" noAdjustHandles="1" noChangeArrowheads="1" noChangeShapeType="1" noTextEdit="1"/>
              </p:cNvSpPr>
              <p:nvPr/>
            </p:nvSpPr>
            <p:spPr>
              <a:xfrm>
                <a:off x="1214438" y="1052661"/>
                <a:ext cx="1939925" cy="79216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5" name="Object 4"/>
              <p:cNvSpPr txBox="1"/>
              <p:nvPr/>
            </p:nvSpPr>
            <p:spPr>
              <a:xfrm>
                <a:off x="4489450" y="1066949"/>
                <a:ext cx="1939925" cy="7715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𝑣</m:t>
                          </m:r>
                        </m:sub>
                      </m:sSub>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𝑣</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ea typeface="+mn-ea"/>
                  <a:cs typeface="Times New Roman" panose="02020603050405020304" pitchFamily="18" charset="0"/>
                </a:endParaRPr>
              </a:p>
            </p:txBody>
          </p:sp>
        </mc:Choice>
        <mc:Fallback xmlns="">
          <p:sp>
            <p:nvSpPr>
              <p:cNvPr id="18435" name="Object 4"/>
              <p:cNvSpPr txBox="1">
                <a:spLocks noRot="1" noChangeAspect="1" noMove="1" noResize="1" noEditPoints="1" noAdjustHandles="1" noChangeArrowheads="1" noChangeShapeType="1" noTextEdit="1"/>
              </p:cNvSpPr>
              <p:nvPr/>
            </p:nvSpPr>
            <p:spPr>
              <a:xfrm>
                <a:off x="4489450" y="1066949"/>
                <a:ext cx="1939925" cy="77152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2" name="Object 2"/>
              <p:cNvSpPr txBox="1"/>
              <p:nvPr/>
            </p:nvSpPr>
            <p:spPr>
              <a:xfrm>
                <a:off x="1200150" y="1719940"/>
                <a:ext cx="1898650" cy="835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𝑖</m:t>
                          </m:r>
                        </m:sub>
                      </m:sSub>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𝑖</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ea typeface="+mn-ea"/>
                  <a:cs typeface="Times New Roman" panose="02020603050405020304" pitchFamily="18" charset="0"/>
                </a:endParaRPr>
              </a:p>
            </p:txBody>
          </p:sp>
        </mc:Choice>
        <mc:Fallback xmlns="">
          <p:sp>
            <p:nvSpPr>
              <p:cNvPr id="223242" name="Object 2"/>
              <p:cNvSpPr txBox="1">
                <a:spLocks noRot="1" noChangeAspect="1" noMove="1" noResize="1" noEditPoints="1" noAdjustHandles="1" noChangeArrowheads="1" noChangeShapeType="1" noTextEdit="1"/>
              </p:cNvSpPr>
              <p:nvPr/>
            </p:nvSpPr>
            <p:spPr>
              <a:xfrm>
                <a:off x="1200150" y="1719940"/>
                <a:ext cx="1898650" cy="83502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3" name="Object 4"/>
              <p:cNvSpPr txBox="1"/>
              <p:nvPr/>
            </p:nvSpPr>
            <p:spPr>
              <a:xfrm>
                <a:off x="4483100" y="1742165"/>
                <a:ext cx="1876425" cy="8128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𝑖</m:t>
                          </m:r>
                        </m:sub>
                      </m:sSub>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𝑖</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ea typeface="+mn-ea"/>
                  <a:cs typeface="Times New Roman" panose="02020603050405020304" pitchFamily="18" charset="0"/>
                </a:endParaRPr>
              </a:p>
            </p:txBody>
          </p:sp>
        </mc:Choice>
        <mc:Fallback xmlns="">
          <p:sp>
            <p:nvSpPr>
              <p:cNvPr id="223243" name="Object 4"/>
              <p:cNvSpPr txBox="1">
                <a:spLocks noRot="1" noChangeAspect="1" noMove="1" noResize="1" noEditPoints="1" noAdjustHandles="1" noChangeArrowheads="1" noChangeShapeType="1" noTextEdit="1"/>
              </p:cNvSpPr>
              <p:nvPr/>
            </p:nvSpPr>
            <p:spPr>
              <a:xfrm>
                <a:off x="4483100" y="1742165"/>
                <a:ext cx="1876425" cy="812800"/>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8" name="Text Box 6"/>
          <p:cNvSpPr txBox="1"/>
          <p:nvPr/>
        </p:nvSpPr>
        <p:spPr>
          <a:xfrm>
            <a:off x="34800" y="2492896"/>
            <a:ext cx="8929688" cy="1164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25475" lvl="0" indent="-619200" eaLnBrk="1" hangingPunct="1">
              <a:lnSpc>
                <a:spcPct val="120000"/>
              </a:lnSpc>
              <a:spcBef>
                <a:spcPct val="50000"/>
              </a:spcBef>
              <a:buNone/>
            </a:pPr>
            <a:r>
              <a:rPr lang="zh-CN" altLang="en-US" sz="2000" b="1" dirty="0">
                <a:latin typeface="Times New Roman" panose="02020603050405020304" pitchFamily="18" charset="0"/>
                <a:cs typeface="Times New Roman" panose="02020603050405020304" pitchFamily="18" charset="0"/>
              </a:rPr>
              <a:t>结论</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在一定温度下，任何非简并半导体的热平衡载流子浓度</a:t>
            </a:r>
            <a:r>
              <a:rPr lang="en-US" altLang="zh-CN" sz="2000" b="1" i="1" dirty="0">
                <a:solidFill>
                  <a:srgbClr val="FF0000"/>
                </a:solidFill>
                <a:latin typeface="Times New Roman" panose="02020603050405020304" pitchFamily="18" charset="0"/>
                <a:cs typeface="Times New Roman" panose="02020603050405020304" pitchFamily="18" charset="0"/>
              </a:rPr>
              <a:t>n</a:t>
            </a:r>
            <a:r>
              <a:rPr lang="en-US" altLang="zh-CN" sz="2000" b="1" baseline="-25000" dirty="0">
                <a:solidFill>
                  <a:srgbClr val="FF0000"/>
                </a:solidFill>
                <a:latin typeface="Times New Roman" panose="02020603050405020304" pitchFamily="18" charset="0"/>
                <a:cs typeface="Times New Roman" panose="02020603050405020304" pitchFamily="18" charset="0"/>
              </a:rPr>
              <a:t>0</a:t>
            </a:r>
            <a:r>
              <a:rPr lang="zh-CN" altLang="en-US" sz="2000" b="1" dirty="0">
                <a:solidFill>
                  <a:srgbClr val="FF0000"/>
                </a:solidFill>
                <a:latin typeface="Times New Roman" panose="02020603050405020304" pitchFamily="18" charset="0"/>
                <a:cs typeface="Times New Roman" panose="02020603050405020304" pitchFamily="18" charset="0"/>
              </a:rPr>
              <a:t>和</a:t>
            </a:r>
            <a:r>
              <a:rPr lang="en-US" altLang="zh-CN" sz="2000" b="1" i="1" dirty="0">
                <a:solidFill>
                  <a:srgbClr val="FF0000"/>
                </a:solidFill>
                <a:latin typeface="Times New Roman" panose="02020603050405020304" pitchFamily="18" charset="0"/>
                <a:cs typeface="Times New Roman" panose="02020603050405020304" pitchFamily="18" charset="0"/>
              </a:rPr>
              <a:t>p</a:t>
            </a:r>
            <a:r>
              <a:rPr lang="en-US" altLang="zh-CN" sz="2000" b="1" baseline="-25000" dirty="0">
                <a:solidFill>
                  <a:srgbClr val="FF0000"/>
                </a:solidFill>
                <a:latin typeface="Times New Roman" panose="02020603050405020304" pitchFamily="18" charset="0"/>
                <a:cs typeface="Times New Roman" panose="02020603050405020304" pitchFamily="18" charset="0"/>
              </a:rPr>
              <a:t>0</a:t>
            </a:r>
            <a:r>
              <a:rPr lang="zh-CN" altLang="en-US" sz="2000" b="1" dirty="0">
                <a:solidFill>
                  <a:srgbClr val="FF0000"/>
                </a:solidFill>
                <a:latin typeface="Times New Roman" panose="02020603050405020304" pitchFamily="18" charset="0"/>
                <a:cs typeface="Times New Roman" panose="02020603050405020304" pitchFamily="18" charset="0"/>
              </a:rPr>
              <a:t>的乘积</a:t>
            </a:r>
            <a:r>
              <a:rPr lang="zh-CN" altLang="en-US" sz="2000" b="1" dirty="0">
                <a:latin typeface="Times New Roman" panose="02020603050405020304" pitchFamily="18" charset="0"/>
                <a:cs typeface="Times New Roman" panose="02020603050405020304" pitchFamily="18" charset="0"/>
              </a:rPr>
              <a:t>等于该温度下本征载流子浓度</a:t>
            </a:r>
            <a:r>
              <a:rPr lang="en-US" altLang="zh-CN" sz="2000" b="1" i="1" dirty="0">
                <a:latin typeface="Times New Roman" panose="02020603050405020304" pitchFamily="18" charset="0"/>
                <a:cs typeface="Times New Roman" panose="02020603050405020304" pitchFamily="18" charset="0"/>
              </a:rPr>
              <a:t>n</a:t>
            </a:r>
            <a:r>
              <a:rPr lang="en-US" altLang="zh-CN" sz="2000" b="1" i="1" baseline="-25000"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的平方，</a:t>
            </a:r>
            <a:r>
              <a:rPr lang="zh-CN" altLang="en-US" sz="2000" b="1" dirty="0">
                <a:solidFill>
                  <a:srgbClr val="FF0000"/>
                </a:solidFill>
                <a:latin typeface="Times New Roman" panose="02020603050405020304" pitchFamily="18" charset="0"/>
                <a:cs typeface="Times New Roman" panose="02020603050405020304" pitchFamily="18" charset="0"/>
              </a:rPr>
              <a:t>与所含杂质无关</a:t>
            </a:r>
            <a:r>
              <a:rPr lang="zh-CN" altLang="en-US" sz="2000" b="1" dirty="0">
                <a:latin typeface="Times New Roman" panose="02020603050405020304" pitchFamily="18" charset="0"/>
                <a:cs typeface="Times New Roman" panose="02020603050405020304" pitchFamily="18" charset="0"/>
              </a:rPr>
              <a:t>，它不仅适用于本征半导体，也适用于非简并的杂质半导体</a:t>
            </a:r>
            <a:endParaRPr lang="zh-CN" altLang="en-US" sz="2000" b="1" dirty="0">
              <a:latin typeface="Times New Roman" panose="02020603050405020304" pitchFamily="18" charset="0"/>
              <a:ea typeface="Times New Roman" panose="02020603050405020304" pitchFamily="18" charset="0"/>
            </a:endParaRPr>
          </a:p>
        </p:txBody>
      </p:sp>
      <p:pic>
        <p:nvPicPr>
          <p:cNvPr id="9" name="Picture 4" descr="I:\本科2011\电子工程物理课件\插图\D15.tif"/>
          <p:cNvPicPr>
            <a:picLocks noChangeAspect="1"/>
          </p:cNvPicPr>
          <p:nvPr/>
        </p:nvPicPr>
        <p:blipFill>
          <a:blip r:embed="rId6"/>
          <a:stretch>
            <a:fillRect/>
          </a:stretch>
        </p:blipFill>
        <p:spPr>
          <a:xfrm>
            <a:off x="124619" y="3611563"/>
            <a:ext cx="2143125" cy="3246437"/>
          </a:xfrm>
          <a:prstGeom prst="rect">
            <a:avLst/>
          </a:prstGeom>
          <a:noFill/>
          <a:ln w="9525">
            <a:noFill/>
          </a:ln>
        </p:spPr>
      </p:pic>
      <p:sp>
        <p:nvSpPr>
          <p:cNvPr id="10" name="Text Box 4"/>
          <p:cNvSpPr txBox="1"/>
          <p:nvPr/>
        </p:nvSpPr>
        <p:spPr>
          <a:xfrm>
            <a:off x="2343596" y="3965575"/>
            <a:ext cx="6692900" cy="2408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68288" lvl="0" indent="-268288" eaLnBrk="1" hangingPunct="1">
              <a:lnSpc>
                <a:spcPct val="120000"/>
              </a:lnSpc>
              <a:spcBef>
                <a:spcPct val="50000"/>
              </a:spcBef>
              <a:buClr>
                <a:schemeClr val="tx1"/>
              </a:buClr>
              <a:buFont typeface="Wingdings" panose="05000000000000000000" pitchFamily="2" charset="2"/>
              <a:buChar char="Ø"/>
            </a:pPr>
            <a:r>
              <a:rPr lang="en-US" altLang="zh-CN" sz="2200" b="1" i="1" dirty="0">
                <a:latin typeface="宋体" panose="02010600030101010101" pitchFamily="2" charset="-122"/>
              </a:rPr>
              <a:t>T</a:t>
            </a:r>
            <a:r>
              <a:rPr lang="en-US" altLang="zh-CN" sz="2200" b="1" dirty="0">
                <a:solidFill>
                  <a:srgbClr val="FF0000"/>
                </a:solidFill>
                <a:latin typeface="宋体" panose="02010600030101010101" pitchFamily="2" charset="-122"/>
                <a:sym typeface="Symbol" panose="05050102010706020507" pitchFamily="18" charset="2"/>
              </a:rPr>
              <a:t></a:t>
            </a:r>
            <a:r>
              <a:rPr lang="zh-CN" altLang="en-US" sz="2200" b="1" dirty="0">
                <a:latin typeface="宋体" panose="02010600030101010101" pitchFamily="2" charset="-122"/>
                <a:sym typeface="Symbol" panose="05050102010706020507" pitchFamily="18" charset="2"/>
              </a:rPr>
              <a:t>，本征载流子浓度</a:t>
            </a:r>
            <a:r>
              <a:rPr lang="zh-CN" altLang="en-US" sz="2200" b="1" dirty="0">
                <a:latin typeface="宋体" panose="02010600030101010101" pitchFamily="2" charset="-122"/>
              </a:rPr>
              <a:t>迅速</a:t>
            </a:r>
            <a:r>
              <a:rPr lang="zh-CN" altLang="en-US" sz="2200" b="1" dirty="0">
                <a:solidFill>
                  <a:srgbClr val="FF0000"/>
                </a:solidFill>
                <a:latin typeface="宋体" panose="02010600030101010101" pitchFamily="2" charset="-122"/>
                <a:sym typeface="Symbol" panose="05050102010706020507" pitchFamily="18" charset="2"/>
              </a:rPr>
              <a:t></a:t>
            </a:r>
            <a:endParaRPr lang="zh-CN" altLang="en-US" sz="2200" b="1" dirty="0">
              <a:solidFill>
                <a:srgbClr val="FF0000"/>
              </a:solidFill>
              <a:latin typeface="宋体" panose="02010600030101010101" pitchFamily="2" charset="-122"/>
            </a:endParaRPr>
          </a:p>
          <a:p>
            <a:pPr marL="268288" lvl="0" indent="-268288" eaLnBrk="1" hangingPunct="1">
              <a:lnSpc>
                <a:spcPct val="120000"/>
              </a:lnSpc>
              <a:spcBef>
                <a:spcPct val="50000"/>
              </a:spcBef>
              <a:buClr>
                <a:schemeClr val="tx1"/>
              </a:buClr>
              <a:buFont typeface="Wingdings" panose="05000000000000000000" pitchFamily="2" charset="2"/>
              <a:buChar char="Ø"/>
            </a:pPr>
            <a:r>
              <a:rPr lang="en-US" altLang="zh-CN" sz="2200" b="1" i="1" dirty="0">
                <a:latin typeface="宋体" panose="02010600030101010101" pitchFamily="2" charset="-122"/>
              </a:rPr>
              <a:t>E</a:t>
            </a:r>
            <a:r>
              <a:rPr lang="en-US" altLang="zh-CN" sz="2200" b="1" i="1" baseline="-25000" dirty="0">
                <a:latin typeface="宋体" panose="02010600030101010101" pitchFamily="2" charset="-122"/>
              </a:rPr>
              <a:t>g</a:t>
            </a:r>
            <a:r>
              <a:rPr lang="zh-CN" altLang="en-US" sz="2200" b="1" dirty="0">
                <a:solidFill>
                  <a:srgbClr val="FF0000"/>
                </a:solidFill>
                <a:latin typeface="宋体" panose="02010600030101010101" pitchFamily="2" charset="-122"/>
              </a:rPr>
              <a:t>越大</a:t>
            </a:r>
            <a:r>
              <a:rPr lang="zh-CN" altLang="en-US" sz="2200" b="1" dirty="0">
                <a:latin typeface="宋体" panose="02010600030101010101" pitchFamily="2" charset="-122"/>
              </a:rPr>
              <a:t>，本征载流子浓度</a:t>
            </a:r>
            <a:r>
              <a:rPr lang="zh-CN" altLang="en-US" sz="2200" b="1" dirty="0">
                <a:solidFill>
                  <a:srgbClr val="FF0000"/>
                </a:solidFill>
                <a:latin typeface="宋体" panose="02010600030101010101" pitchFamily="2" charset="-122"/>
              </a:rPr>
              <a:t>越小</a:t>
            </a:r>
          </a:p>
          <a:p>
            <a:pPr marL="268288" lvl="0" indent="-268288" eaLnBrk="1" hangingPunct="1">
              <a:lnSpc>
                <a:spcPct val="120000"/>
              </a:lnSpc>
              <a:spcBef>
                <a:spcPct val="50000"/>
              </a:spcBef>
              <a:buClr>
                <a:schemeClr val="tx1"/>
              </a:buClr>
              <a:buFont typeface="Wingdings" panose="05000000000000000000" pitchFamily="2" charset="2"/>
              <a:buChar char="Ø"/>
            </a:pPr>
            <a:r>
              <a:rPr lang="zh-CN" altLang="en-US" sz="2200" b="1" dirty="0">
                <a:latin typeface="宋体" panose="02010600030101010101" pitchFamily="2" charset="-122"/>
              </a:rPr>
              <a:t>一般半导体器件中，载流子主要来源于</a:t>
            </a:r>
            <a:r>
              <a:rPr lang="zh-CN" altLang="en-US" sz="2200" b="1" dirty="0">
                <a:solidFill>
                  <a:srgbClr val="FF0000"/>
                </a:solidFill>
                <a:latin typeface="宋体" panose="02010600030101010101" pitchFamily="2" charset="-122"/>
              </a:rPr>
              <a:t>杂质电离</a:t>
            </a:r>
            <a:r>
              <a:rPr lang="zh-CN" altLang="en-US" sz="2200" b="1" dirty="0">
                <a:latin typeface="宋体" panose="02010600030101010101" pitchFamily="2" charset="-122"/>
              </a:rPr>
              <a:t>，本征激发忽略不计，而当温度足够高，本征激发占</a:t>
            </a:r>
            <a:r>
              <a:rPr lang="zh-CN" altLang="en-US" sz="2200" b="1" dirty="0">
                <a:solidFill>
                  <a:srgbClr val="FF0000"/>
                </a:solidFill>
                <a:latin typeface="宋体" panose="02010600030101010101" pitchFamily="2" charset="-122"/>
              </a:rPr>
              <a:t>主要地位</a:t>
            </a:r>
            <a:r>
              <a:rPr lang="zh-CN" altLang="en-US" sz="2200" b="1" dirty="0">
                <a:latin typeface="宋体" panose="02010600030101010101" pitchFamily="2" charset="-122"/>
              </a:rPr>
              <a:t>，器件就不能正常工作</a:t>
            </a:r>
            <a:r>
              <a:rPr lang="en-US" altLang="zh-CN" sz="2200" b="1" dirty="0">
                <a:latin typeface="宋体" panose="02010600030101010101" pitchFamily="2" charset="-122"/>
              </a:rPr>
              <a:t>(</a:t>
            </a:r>
            <a:r>
              <a:rPr lang="zh-CN" altLang="en-US" sz="2200" b="1" dirty="0">
                <a:solidFill>
                  <a:srgbClr val="FF0000"/>
                </a:solidFill>
                <a:latin typeface="宋体" panose="02010600030101010101" pitchFamily="2" charset="-122"/>
              </a:rPr>
              <a:t>极限工作温度</a:t>
            </a:r>
            <a:r>
              <a:rPr lang="en-US" altLang="zh-CN" sz="2200" b="1" dirty="0">
                <a:latin typeface="宋体" panose="02010600030101010101" pitchFamily="2" charset="-122"/>
              </a:rPr>
              <a:t>)</a:t>
            </a:r>
            <a:endParaRPr lang="zh-CN" altLang="en-US" sz="2200" b="1"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11" name="Object 12">
                <a:extLst>
                  <a:ext uri="{FF2B5EF4-FFF2-40B4-BE49-F238E27FC236}">
                    <a16:creationId xmlns:a16="http://schemas.microsoft.com/office/drawing/2014/main" id="{9C9931DF-456F-4E42-9CDC-0C79CB56F924}"/>
                  </a:ext>
                </a:extLst>
              </p:cNvPr>
              <p:cNvSpPr txBox="1"/>
              <p:nvPr/>
            </p:nvSpPr>
            <p:spPr>
              <a:xfrm>
                <a:off x="2483768" y="310343"/>
                <a:ext cx="3700561" cy="5794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𝑖</m:t>
                          </m:r>
                        </m:sub>
                      </m:sSub>
                      <m:r>
                        <a:rPr lang="zh-CN" altLang="en-US" sz="2000" i="1">
                          <a:solidFill>
                            <a:srgbClr val="000000"/>
                          </a:solidFill>
                          <a:latin typeface="Cambria Math" panose="02040503050406030204" pitchFamily="18" charset="0"/>
                          <a:ea typeface="+mn-ea"/>
                        </a:rPr>
                        <m:t>=</m:t>
                      </m:r>
                      <m:sSup>
                        <m:sSupPr>
                          <m:ctrlPr>
                            <a:rPr lang="en-US" altLang="zh-CN" sz="2000" i="1" smtClean="0">
                              <a:solidFill>
                                <a:srgbClr val="000000"/>
                              </a:solidFill>
                              <a:latin typeface="Cambria Math" panose="02040503050406030204" pitchFamily="18" charset="0"/>
                              <a:ea typeface="+mn-ea"/>
                            </a:rPr>
                          </m:ctrlPr>
                        </m:sSupPr>
                        <m:e>
                          <m:d>
                            <m:dPr>
                              <m:ctrlPr>
                                <a:rPr lang="en-US" altLang="zh-CN" sz="2000" i="1" smtClean="0">
                                  <a:solidFill>
                                    <a:srgbClr val="000000"/>
                                  </a:solidFill>
                                  <a:latin typeface="Cambria Math" panose="02040503050406030204" pitchFamily="18" charset="0"/>
                                  <a:ea typeface="+mn-ea"/>
                                </a:rPr>
                              </m:ctrlPr>
                            </m:dPr>
                            <m:e>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0</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0</m:t>
                                  </m:r>
                                </m:sub>
                              </m:sSub>
                            </m:e>
                          </m:d>
                        </m:e>
                        <m:sup>
                          <m:f>
                            <m:fPr>
                              <m:ctrlPr>
                                <a:rPr lang="en-US" altLang="zh-CN" sz="2000" b="0" i="1">
                                  <a:solidFill>
                                    <a:srgbClr val="000000"/>
                                  </a:solidFill>
                                  <a:latin typeface="Cambria Math" panose="02040503050406030204" pitchFamily="18" charset="0"/>
                                </a:rPr>
                              </m:ctrlPr>
                            </m:fPr>
                            <m:num>
                              <m:r>
                                <a:rPr lang="en-US" altLang="zh-CN" sz="2000" b="0" i="1">
                                  <a:solidFill>
                                    <a:srgbClr val="000000"/>
                                  </a:solidFill>
                                  <a:latin typeface="Cambria Math" panose="02040503050406030204" pitchFamily="18" charset="0"/>
                                </a:rPr>
                                <m:t>1</m:t>
                              </m:r>
                            </m:num>
                            <m:den>
                              <m:r>
                                <a:rPr lang="en-US" altLang="zh-CN" sz="2000" b="0" i="1">
                                  <a:solidFill>
                                    <a:srgbClr val="000000"/>
                                  </a:solidFill>
                                  <a:latin typeface="Cambria Math" panose="02040503050406030204" pitchFamily="18" charset="0"/>
                                </a:rPr>
                                <m:t>2</m:t>
                              </m:r>
                            </m:den>
                          </m:f>
                        </m:sup>
                      </m:sSup>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𝑣</m:t>
                          </m:r>
                        </m:sub>
                      </m:sSub>
                      <m:sSup>
                        <m:sSupPr>
                          <m:ctrlPr>
                            <a:rPr lang="zh-CN" altLang="en-US" sz="2000" b="0" i="1">
                              <a:solidFill>
                                <a:srgbClr val="000000"/>
                              </a:solidFill>
                              <a:latin typeface="Cambria Math" panose="02040503050406030204" pitchFamily="18" charset="0"/>
                              <a:ea typeface="+mn-ea"/>
                            </a:rPr>
                          </m:ctrlPr>
                        </m:sSupPr>
                        <m:e>
                          <m:r>
                            <a:rPr lang="zh-CN" altLang="en-US" sz="2000" b="0" i="1">
                              <a:solidFill>
                                <a:srgbClr val="000000"/>
                              </a:solidFill>
                              <a:latin typeface="Cambria Math" panose="02040503050406030204" pitchFamily="18" charset="0"/>
                              <a:ea typeface="+mn-ea"/>
                            </a:rPr>
                            <m:t>)</m:t>
                          </m:r>
                        </m:e>
                        <m:sup>
                          <m:box>
                            <m:boxPr>
                              <m:ctrlPr>
                                <a:rPr lang="zh-CN" altLang="en-US" sz="2000" b="0" i="1" smtClean="0">
                                  <a:solidFill>
                                    <a:srgbClr val="000000"/>
                                  </a:solidFill>
                                  <a:latin typeface="Cambria Math" panose="02040503050406030204" pitchFamily="18" charset="0"/>
                                  <a:ea typeface="+mn-ea"/>
                                </a:rPr>
                              </m:ctrlPr>
                            </m:boxPr>
                            <m:e>
                              <m:argPr>
                                <m:argSz m:val="-1"/>
                              </m:argPr>
                              <m:f>
                                <m:fPr>
                                  <m:ctrlPr>
                                    <a:rPr lang="en-US" altLang="zh-CN" sz="2000" b="0" i="1">
                                      <a:solidFill>
                                        <a:srgbClr val="000000"/>
                                      </a:solidFill>
                                      <a:latin typeface="Cambria Math" panose="02040503050406030204" pitchFamily="18" charset="0"/>
                                      <a:ea typeface="+mn-ea"/>
                                    </a:rPr>
                                  </m:ctrlPr>
                                </m:fPr>
                                <m:num>
                                  <m:r>
                                    <a:rPr lang="en-US" altLang="zh-CN" sz="2000" b="0" i="1" smtClean="0">
                                      <a:solidFill>
                                        <a:srgbClr val="000000"/>
                                      </a:solidFill>
                                      <a:latin typeface="Cambria Math" panose="02040503050406030204" pitchFamily="18" charset="0"/>
                                      <a:ea typeface="+mn-ea"/>
                                    </a:rPr>
                                    <m:t>1</m:t>
                                  </m:r>
                                </m:num>
                                <m:den>
                                  <m:r>
                                    <a:rPr lang="en-US" altLang="zh-CN" sz="2000" b="0" i="1" smtClean="0">
                                      <a:solidFill>
                                        <a:srgbClr val="000000"/>
                                      </a:solidFill>
                                      <a:latin typeface="Cambria Math" panose="02040503050406030204" pitchFamily="18" charset="0"/>
                                      <a:ea typeface="+mn-ea"/>
                                    </a:rPr>
                                    <m:t>2</m:t>
                                  </m:r>
                                </m:den>
                              </m:f>
                            </m:e>
                          </m:box>
                        </m:sup>
                      </m:sSup>
                      <m:sSup>
                        <m:sSupPr>
                          <m:ctrlPr>
                            <a:rPr lang="zh-CN" altLang="en-US" sz="2000" i="1">
                              <a:solidFill>
                                <a:srgbClr val="000000"/>
                              </a:solidFill>
                              <a:latin typeface="Cambria Math" panose="02040503050406030204" pitchFamily="18" charset="0"/>
                              <a:ea typeface="+mn-ea"/>
                            </a:rPr>
                          </m:ctrlPr>
                        </m:sSupPr>
                        <m:e>
                          <m:r>
                            <m:rPr>
                              <m:sty m:val="p"/>
                            </m:rPr>
                            <a:rPr lang="zh-CN" altLang="en-US" sz="2000" i="0">
                              <a:solidFill>
                                <a:srgbClr val="000000"/>
                              </a:solidFill>
                              <a:latin typeface="Cambria Math" panose="02040503050406030204" pitchFamily="18" charset="0"/>
                              <a:ea typeface="+mn-ea"/>
                            </a:rPr>
                            <m:t>e</m:t>
                          </m:r>
                        </m:e>
                        <m: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𝑔</m:t>
                                  </m:r>
                                </m:sub>
                              </m:sSub>
                            </m:num>
                            <m:den>
                              <m:r>
                                <a:rPr lang="zh-CN" altLang="en-US" sz="2000" i="1">
                                  <a:solidFill>
                                    <a:srgbClr val="000000"/>
                                  </a:solidFill>
                                  <a:latin typeface="Cambria Math" panose="02040503050406030204" pitchFamily="18" charset="0"/>
                                  <a:ea typeface="+mn-ea"/>
                                </a:rPr>
                                <m:t>2</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den>
                          </m:f>
                        </m:sup>
                      </m:sSup>
                    </m:oMath>
                  </m:oMathPara>
                </a14:m>
                <a:endParaRPr lang="zh-CN" altLang="en-US" sz="2000" dirty="0">
                  <a:ea typeface="+mn-ea"/>
                  <a:cs typeface="Times New Roman" panose="02020603050405020304" pitchFamily="18" charset="0"/>
                </a:endParaRPr>
              </a:p>
            </p:txBody>
          </p:sp>
        </mc:Choice>
        <mc:Fallback xmlns="">
          <p:sp>
            <p:nvSpPr>
              <p:cNvPr id="11" name="Object 12">
                <a:extLst>
                  <a:ext uri="{FF2B5EF4-FFF2-40B4-BE49-F238E27FC236}">
                    <a16:creationId xmlns:a16="http://schemas.microsoft.com/office/drawing/2014/main" id="{9C9931DF-456F-4E42-9CDC-0C79CB56F924}"/>
                  </a:ext>
                </a:extLst>
              </p:cNvPr>
              <p:cNvSpPr txBox="1">
                <a:spLocks noRot="1" noChangeAspect="1" noMove="1" noResize="1" noEditPoints="1" noAdjustHandles="1" noChangeArrowheads="1" noChangeShapeType="1" noTextEdit="1"/>
              </p:cNvSpPr>
              <p:nvPr/>
            </p:nvSpPr>
            <p:spPr>
              <a:xfrm>
                <a:off x="2483768" y="310343"/>
                <a:ext cx="3700561" cy="579437"/>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grpSp>
        <p:nvGrpSpPr>
          <p:cNvPr id="48131" name="Group 11"/>
          <p:cNvGrpSpPr/>
          <p:nvPr/>
        </p:nvGrpSpPr>
        <p:grpSpPr>
          <a:xfrm>
            <a:off x="0" y="315913"/>
            <a:ext cx="4929188" cy="755650"/>
            <a:chOff x="0" y="315913"/>
            <a:chExt cx="2428860" cy="755633"/>
          </a:xfrm>
        </p:grpSpPr>
        <p:sp>
          <p:nvSpPr>
            <p:cNvPr id="48137" name="Oval 11"/>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22538" name="Rectangle 12"/>
            <p:cNvSpPr>
              <a:spLocks noChangeArrowheads="1"/>
            </p:cNvSpPr>
            <p:nvPr/>
          </p:nvSpPr>
          <p:spPr bwMode="auto">
            <a:xfrm>
              <a:off x="136893" y="365124"/>
              <a:ext cx="2239557" cy="58418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掺杂半导体的原理</a:t>
              </a:r>
            </a:p>
          </p:txBody>
        </p:sp>
      </p:grpSp>
      <p:pic>
        <p:nvPicPr>
          <p:cNvPr id="14" name="Picture 2"/>
          <p:cNvPicPr>
            <a:picLocks noChangeAspect="1"/>
          </p:cNvPicPr>
          <p:nvPr/>
        </p:nvPicPr>
        <p:blipFill>
          <a:blip r:embed="rId2"/>
          <a:stretch>
            <a:fillRect/>
          </a:stretch>
        </p:blipFill>
        <p:spPr>
          <a:xfrm>
            <a:off x="4214813" y="3500438"/>
            <a:ext cx="3429000" cy="2519362"/>
          </a:xfrm>
          <a:prstGeom prst="rect">
            <a:avLst/>
          </a:prstGeom>
          <a:noFill/>
          <a:ln w="9525">
            <a:noFill/>
          </a:ln>
        </p:spPr>
      </p:pic>
      <p:graphicFrame>
        <p:nvGraphicFramePr>
          <p:cNvPr id="39944" name="Object 3"/>
          <p:cNvGraphicFramePr>
            <a:graphicFrameLocks noChangeAspect="1"/>
          </p:cNvGraphicFramePr>
          <p:nvPr/>
        </p:nvGraphicFramePr>
        <p:xfrm>
          <a:off x="1022350" y="1143000"/>
          <a:ext cx="2505075" cy="2171700"/>
        </p:xfrm>
        <a:graphic>
          <a:graphicData uri="http://schemas.openxmlformats.org/presentationml/2006/ole">
            <mc:AlternateContent xmlns:mc="http://schemas.openxmlformats.org/markup-compatibility/2006">
              <mc:Choice xmlns:v="urn:schemas-microsoft-com:vml" Requires="v">
                <p:oleObj r:id="rId3" imgW="11477625" imgH="11449050" progId="MSPhotoEd.3">
                  <p:embed/>
                </p:oleObj>
              </mc:Choice>
              <mc:Fallback>
                <p:oleObj r:id="rId3" imgW="11477625" imgH="11449050" progId="MSPhotoEd.3">
                  <p:embed/>
                  <p:pic>
                    <p:nvPicPr>
                      <p:cNvPr id="0" name="图片 3151"/>
                      <p:cNvPicPr/>
                      <p:nvPr/>
                    </p:nvPicPr>
                    <p:blipFill>
                      <a:blip r:embed="rId4"/>
                      <a:stretch>
                        <a:fillRect/>
                      </a:stretch>
                    </p:blipFill>
                    <p:spPr>
                      <a:xfrm>
                        <a:off x="1022350" y="1143000"/>
                        <a:ext cx="2505075" cy="2171700"/>
                      </a:xfrm>
                      <a:prstGeom prst="rect">
                        <a:avLst/>
                      </a:prstGeom>
                      <a:noFill/>
                      <a:ln w="38100">
                        <a:noFill/>
                        <a:miter/>
                      </a:ln>
                    </p:spPr>
                  </p:pic>
                </p:oleObj>
              </mc:Fallback>
            </mc:AlternateContent>
          </a:graphicData>
        </a:graphic>
      </p:graphicFrame>
      <p:sp>
        <p:nvSpPr>
          <p:cNvPr id="16" name="Rectangle 15"/>
          <p:cNvSpPr/>
          <p:nvPr/>
        </p:nvSpPr>
        <p:spPr>
          <a:xfrm>
            <a:off x="4071938" y="1285875"/>
            <a:ext cx="4821237" cy="1819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lnSpc>
                <a:spcPct val="90000"/>
              </a:lnSpc>
              <a:spcBef>
                <a:spcPct val="50000"/>
              </a:spcBef>
              <a:buNone/>
            </a:pPr>
            <a:r>
              <a:rPr lang="zh-CN" altLang="en-US" sz="2200" b="1" dirty="0">
                <a:latin typeface="宋体" panose="02010600030101010101" pitchFamily="2" charset="-122"/>
              </a:rPr>
              <a:t>缺陷</a:t>
            </a:r>
          </a:p>
          <a:p>
            <a:pPr marL="0" lvl="2" indent="0" eaLnBrk="1" hangingPunct="1">
              <a:lnSpc>
                <a:spcPct val="90000"/>
              </a:lnSpc>
              <a:spcBef>
                <a:spcPct val="50000"/>
              </a:spcBef>
              <a:buFont typeface="Wingdings" panose="05000000000000000000" pitchFamily="2" charset="2"/>
              <a:buChar char="q"/>
            </a:pPr>
            <a:r>
              <a:rPr lang="zh-CN" altLang="en-US" sz="2200" b="1" dirty="0">
                <a:latin typeface="宋体" panose="02010600030101010101" pitchFamily="2" charset="-122"/>
              </a:rPr>
              <a:t>点缺陷</a:t>
            </a:r>
            <a:r>
              <a:rPr lang="en-US" altLang="zh-CN" sz="2200" b="1" dirty="0">
                <a:latin typeface="宋体" panose="02010600030101010101" pitchFamily="2" charset="-122"/>
              </a:rPr>
              <a:t>(</a:t>
            </a:r>
            <a:r>
              <a:rPr lang="zh-CN" altLang="en-US" sz="2200" b="1" dirty="0">
                <a:latin typeface="宋体" panose="02010600030101010101" pitchFamily="2" charset="-122"/>
              </a:rPr>
              <a:t>空位、替位、间隙原子</a:t>
            </a:r>
            <a:r>
              <a:rPr lang="en-US" altLang="zh-CN" sz="2200" b="1" dirty="0">
                <a:latin typeface="宋体" panose="02010600030101010101" pitchFamily="2" charset="-122"/>
              </a:rPr>
              <a:t>)</a:t>
            </a:r>
            <a:endParaRPr lang="zh-CN" altLang="en-US" sz="2200" b="1" dirty="0">
              <a:latin typeface="宋体" panose="02010600030101010101" pitchFamily="2" charset="-122"/>
            </a:endParaRPr>
          </a:p>
          <a:p>
            <a:pPr marL="0" lvl="2" indent="0" eaLnBrk="1" hangingPunct="1">
              <a:lnSpc>
                <a:spcPct val="90000"/>
              </a:lnSpc>
              <a:spcBef>
                <a:spcPct val="50000"/>
              </a:spcBef>
              <a:buFont typeface="Wingdings" panose="05000000000000000000" pitchFamily="2" charset="2"/>
              <a:buChar char="q"/>
            </a:pPr>
            <a:r>
              <a:rPr lang="zh-CN" altLang="en-US" sz="2200" b="1" dirty="0">
                <a:latin typeface="宋体" panose="02010600030101010101" pitchFamily="2" charset="-122"/>
              </a:rPr>
              <a:t>线缺陷</a:t>
            </a:r>
            <a:r>
              <a:rPr lang="en-US" altLang="zh-CN" sz="2200" b="1" dirty="0">
                <a:latin typeface="宋体" panose="02010600030101010101" pitchFamily="2" charset="-122"/>
              </a:rPr>
              <a:t>(</a:t>
            </a:r>
            <a:r>
              <a:rPr lang="zh-CN" altLang="en-US" sz="2200" b="1" dirty="0">
                <a:latin typeface="宋体" panose="02010600030101010101" pitchFamily="2" charset="-122"/>
              </a:rPr>
              <a:t>位错</a:t>
            </a:r>
            <a:r>
              <a:rPr lang="en-US" altLang="zh-CN" sz="2200" b="1" dirty="0">
                <a:latin typeface="宋体" panose="02010600030101010101" pitchFamily="2" charset="-122"/>
              </a:rPr>
              <a:t>)</a:t>
            </a:r>
            <a:endParaRPr lang="zh-CN" altLang="en-US" sz="2200" b="1" dirty="0">
              <a:latin typeface="宋体" panose="02010600030101010101" pitchFamily="2" charset="-122"/>
            </a:endParaRPr>
          </a:p>
          <a:p>
            <a:pPr marL="0" lvl="2" indent="0" eaLnBrk="1" hangingPunct="1">
              <a:lnSpc>
                <a:spcPct val="90000"/>
              </a:lnSpc>
              <a:spcBef>
                <a:spcPct val="50000"/>
              </a:spcBef>
              <a:buFont typeface="Wingdings" panose="05000000000000000000" pitchFamily="2" charset="2"/>
              <a:buChar char="q"/>
            </a:pPr>
            <a:r>
              <a:rPr lang="zh-CN" altLang="en-US" sz="2200" b="1" dirty="0">
                <a:latin typeface="宋体" panose="02010600030101010101" pitchFamily="2" charset="-122"/>
              </a:rPr>
              <a:t>面缺陷</a:t>
            </a:r>
            <a:r>
              <a:rPr lang="en-US" altLang="zh-CN" sz="2200" b="1" dirty="0">
                <a:latin typeface="宋体" panose="02010600030101010101" pitchFamily="2" charset="-122"/>
              </a:rPr>
              <a:t>(</a:t>
            </a:r>
            <a:r>
              <a:rPr lang="zh-CN" altLang="en-US" sz="2200" b="1" dirty="0">
                <a:latin typeface="宋体" panose="02010600030101010101" pitchFamily="2" charset="-122"/>
              </a:rPr>
              <a:t>层错、晶粒间界</a:t>
            </a:r>
            <a:r>
              <a:rPr lang="en-US" altLang="zh-CN" sz="2200" b="1" dirty="0">
                <a:latin typeface="宋体" panose="02010600030101010101" pitchFamily="2" charset="-122"/>
              </a:rPr>
              <a:t>)</a:t>
            </a:r>
            <a:endParaRPr lang="zh-CN" altLang="en-US" sz="2200" b="1" dirty="0">
              <a:latin typeface="宋体" panose="02010600030101010101" pitchFamily="2" charset="-122"/>
            </a:endParaRPr>
          </a:p>
        </p:txBody>
      </p:sp>
      <p:pic>
        <p:nvPicPr>
          <p:cNvPr id="39945" name="Picture 9" descr="C:\Users\lsy\Desktop\Picture1.bmp"/>
          <p:cNvPicPr>
            <a:picLocks noChangeAspect="1"/>
          </p:cNvPicPr>
          <p:nvPr/>
        </p:nvPicPr>
        <p:blipFill>
          <a:blip r:embed="rId5"/>
          <a:stretch>
            <a:fillRect/>
          </a:stretch>
        </p:blipFill>
        <p:spPr>
          <a:xfrm>
            <a:off x="1004888" y="3505200"/>
            <a:ext cx="2495550" cy="2500313"/>
          </a:xfrm>
          <a:prstGeom prst="rect">
            <a:avLst/>
          </a:prstGeom>
          <a:noFill/>
          <a:ln w="9525">
            <a:noFill/>
          </a:ln>
        </p:spPr>
      </p:pic>
      <p:sp>
        <p:nvSpPr>
          <p:cNvPr id="18" name="Rectangle 17"/>
          <p:cNvSpPr/>
          <p:nvPr/>
        </p:nvSpPr>
        <p:spPr>
          <a:xfrm>
            <a:off x="857250" y="6072188"/>
            <a:ext cx="7572375" cy="6048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0000"/>
              </a:lnSpc>
              <a:spcBef>
                <a:spcPct val="50000"/>
              </a:spcBef>
              <a:buNone/>
            </a:pPr>
            <a:r>
              <a:rPr lang="zh-CN" altLang="en-US" sz="2800" b="1" dirty="0">
                <a:latin typeface="宋体" panose="02010600030101010101" pitchFamily="2" charset="-122"/>
              </a:rPr>
              <a:t>杂质浓度：单位体积内的杂质原子数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anim calcmode="lin" valueType="num">
                                      <p:cBhvr additive="base">
                                        <p:cTn id="7" dur="500" fill="hold"/>
                                        <p:tgtEl>
                                          <p:spTgt spid="39944"/>
                                        </p:tgtEl>
                                        <p:attrNameLst>
                                          <p:attrName>ppt_x</p:attrName>
                                        </p:attrNameLst>
                                      </p:cBhvr>
                                      <p:tavLst>
                                        <p:tav tm="0">
                                          <p:val>
                                            <p:strVal val="0-#ppt_w/2"/>
                                          </p:val>
                                        </p:tav>
                                        <p:tav tm="100000">
                                          <p:val>
                                            <p:strVal val="#ppt_x"/>
                                          </p:val>
                                        </p:tav>
                                      </p:tavLst>
                                    </p:anim>
                                    <p:anim calcmode="lin" valueType="num">
                                      <p:cBhvr additive="base">
                                        <p:cTn id="8" dur="500" fill="hold"/>
                                        <p:tgtEl>
                                          <p:spTgt spid="399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9945"/>
                                        </p:tgtEl>
                                        <p:attrNameLst>
                                          <p:attrName>style.visibility</p:attrName>
                                        </p:attrNameLst>
                                      </p:cBhvr>
                                      <p:to>
                                        <p:strVal val="visible"/>
                                      </p:to>
                                    </p:set>
                                    <p:anim calcmode="lin" valueType="num">
                                      <p:cBhvr additive="base">
                                        <p:cTn id="13" dur="500" fill="hold"/>
                                        <p:tgtEl>
                                          <p:spTgt spid="39945"/>
                                        </p:tgtEl>
                                        <p:attrNameLst>
                                          <p:attrName>ppt_x</p:attrName>
                                        </p:attrNameLst>
                                      </p:cBhvr>
                                      <p:tavLst>
                                        <p:tav tm="0">
                                          <p:val>
                                            <p:strVal val="0-#ppt_w/2"/>
                                          </p:val>
                                        </p:tav>
                                        <p:tav tm="100000">
                                          <p:val>
                                            <p:strVal val="#ppt_x"/>
                                          </p:val>
                                        </p:tav>
                                      </p:tavLst>
                                    </p:anim>
                                    <p:anim calcmode="lin" valueType="num">
                                      <p:cBhvr additive="base">
                                        <p:cTn id="14" dur="500" fill="hold"/>
                                        <p:tgtEl>
                                          <p:spTgt spid="399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graphicFrame>
        <p:nvGraphicFramePr>
          <p:cNvPr id="56322" name="Object 3"/>
          <p:cNvGraphicFramePr>
            <a:graphicFrameLocks noChangeAspect="1"/>
          </p:cNvGraphicFramePr>
          <p:nvPr/>
        </p:nvGraphicFramePr>
        <p:xfrm>
          <a:off x="300038" y="1133475"/>
          <a:ext cx="2857500" cy="2698750"/>
        </p:xfrm>
        <a:graphic>
          <a:graphicData uri="http://schemas.openxmlformats.org/presentationml/2006/ole">
            <mc:AlternateContent xmlns:mc="http://schemas.openxmlformats.org/markup-compatibility/2006">
              <mc:Choice xmlns:v="urn:schemas-microsoft-com:vml" Requires="v">
                <p:oleObj r:id="rId2" imgW="11477625" imgH="11449050" progId="MSPhotoEd.3">
                  <p:embed/>
                </p:oleObj>
              </mc:Choice>
              <mc:Fallback>
                <p:oleObj r:id="rId2" imgW="11477625" imgH="11449050" progId="MSPhotoEd.3">
                  <p:embed/>
                  <p:pic>
                    <p:nvPicPr>
                      <p:cNvPr id="0" name="图片 3153"/>
                      <p:cNvPicPr/>
                      <p:nvPr/>
                    </p:nvPicPr>
                    <p:blipFill>
                      <a:blip r:embed="rId3"/>
                      <a:stretch>
                        <a:fillRect/>
                      </a:stretch>
                    </p:blipFill>
                    <p:spPr>
                      <a:xfrm>
                        <a:off x="300038" y="1133475"/>
                        <a:ext cx="2857500" cy="2698750"/>
                      </a:xfrm>
                      <a:prstGeom prst="rect">
                        <a:avLst/>
                      </a:prstGeom>
                      <a:noFill/>
                      <a:ln w="38100">
                        <a:noFill/>
                        <a:miter/>
                      </a:ln>
                    </p:spPr>
                  </p:pic>
                </p:oleObj>
              </mc:Fallback>
            </mc:AlternateContent>
          </a:graphicData>
        </a:graphic>
      </p:graphicFrame>
      <p:sp>
        <p:nvSpPr>
          <p:cNvPr id="49156" name="TextBox 3"/>
          <p:cNvSpPr txBox="1"/>
          <p:nvPr/>
        </p:nvSpPr>
        <p:spPr>
          <a:xfrm>
            <a:off x="0" y="476250"/>
            <a:ext cx="40719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施主杂质</a:t>
            </a:r>
            <a:r>
              <a:rPr lang="en-US" altLang="zh-CN" b="1" dirty="0">
                <a:solidFill>
                  <a:srgbClr val="FF0000"/>
                </a:solidFill>
                <a:latin typeface="Times New Roman" panose="02020603050405020304" pitchFamily="18" charset="0"/>
                <a:cs typeface="Times New Roman" panose="02020603050405020304" pitchFamily="18" charset="0"/>
              </a:rPr>
              <a:t>(Donor)</a:t>
            </a:r>
            <a:r>
              <a:rPr lang="zh-CN" altLang="en-US" b="1" dirty="0">
                <a:solidFill>
                  <a:srgbClr val="FF0000"/>
                </a:solidFill>
                <a:latin typeface="Times New Roman" panose="02020603050405020304" pitchFamily="18" charset="0"/>
                <a:cs typeface="Times New Roman" panose="02020603050405020304" pitchFamily="18" charset="0"/>
              </a:rPr>
              <a:t>：</a:t>
            </a:r>
            <a:endParaRPr lang="zh-CN" altLang="en-US" b="1" dirty="0">
              <a:solidFill>
                <a:srgbClr val="FF0000"/>
              </a:solidFill>
              <a:latin typeface="Times New Roman" panose="02020603050405020304" pitchFamily="18" charset="0"/>
              <a:ea typeface="Times New Roman" panose="02020603050405020304" pitchFamily="18" charset="0"/>
            </a:endParaRPr>
          </a:p>
        </p:txBody>
      </p:sp>
      <p:pic>
        <p:nvPicPr>
          <p:cNvPr id="6" name="Picture 2"/>
          <p:cNvPicPr>
            <a:picLocks noChangeAspect="1"/>
          </p:cNvPicPr>
          <p:nvPr/>
        </p:nvPicPr>
        <p:blipFill>
          <a:blip r:embed="rId4"/>
          <a:stretch>
            <a:fillRect/>
          </a:stretch>
        </p:blipFill>
        <p:spPr>
          <a:xfrm>
            <a:off x="101600" y="4198938"/>
            <a:ext cx="3309938" cy="2347912"/>
          </a:xfrm>
          <a:prstGeom prst="rect">
            <a:avLst/>
          </a:prstGeom>
          <a:noFill/>
          <a:ln w="9525">
            <a:noFill/>
          </a:ln>
        </p:spPr>
      </p:pic>
      <p:pic>
        <p:nvPicPr>
          <p:cNvPr id="7" name="Picture 3"/>
          <p:cNvPicPr>
            <a:picLocks noChangeAspect="1"/>
          </p:cNvPicPr>
          <p:nvPr/>
        </p:nvPicPr>
        <p:blipFill>
          <a:blip r:embed="rId5"/>
          <a:stretch>
            <a:fillRect/>
          </a:stretch>
        </p:blipFill>
        <p:spPr>
          <a:xfrm>
            <a:off x="4625975" y="4189413"/>
            <a:ext cx="3357563" cy="2382837"/>
          </a:xfrm>
          <a:prstGeom prst="rect">
            <a:avLst/>
          </a:prstGeom>
          <a:noFill/>
          <a:ln w="9525">
            <a:noFill/>
          </a:ln>
        </p:spPr>
      </p:pic>
      <p:sp>
        <p:nvSpPr>
          <p:cNvPr id="8" name="Rectangle 4"/>
          <p:cNvSpPr>
            <a:spLocks noChangeArrowheads="1"/>
          </p:cNvSpPr>
          <p:nvPr/>
        </p:nvSpPr>
        <p:spPr bwMode="auto">
          <a:xfrm>
            <a:off x="3571875" y="604838"/>
            <a:ext cx="5357813" cy="330835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1" lang="en-US" altLang="zh-CN" sz="2200" b="1"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Ge</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中掺</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Ⅴ</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族元素，如</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原子有</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个价电子。其中</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个价电子与周围</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1" lang="en-US" altLang="zh-CN" sz="2200" b="1"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Ge</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形成共价键，剩余</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a:t>
            </a: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这时</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就成为少了一个价电子的</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en-US" altLang="zh-CN" sz="2200" b="1" i="0" u="none" strike="noStrike" kern="1200" cap="none" spc="0" normalizeH="0" baseline="36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，它是一个不能移动的</a:t>
            </a:r>
            <a:r>
              <a:rPr kumimoji="1" lang="zh-CN" altLang="en-US"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正电中心</a:t>
            </a:r>
            <a:endParaRPr kumimoji="1" lang="en-US" altLang="zh-CN"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这个多余的价电子被束缚在正电中心的</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周围。价电子只要很少能量就可挣脱束缚，成为</a:t>
            </a:r>
            <a:r>
              <a:rPr kumimoji="1" lang="zh-CN" altLang="en-US"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导电电子</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在晶格中自由运动</a:t>
            </a:r>
            <a:endPar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3243" name="Object 4"/>
              <p:cNvSpPr txBox="1"/>
              <p:nvPr/>
            </p:nvSpPr>
            <p:spPr>
              <a:xfrm>
                <a:off x="3318047" y="4649719"/>
                <a:ext cx="1219200" cy="3762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施主能级</m:t>
                      </m:r>
                    </m:oMath>
                  </m:oMathPara>
                </a14:m>
                <a:endParaRPr lang="zh-CN" altLang="en-US" sz="2200" dirty="0">
                  <a:solidFill>
                    <a:srgbClr val="FF0000"/>
                  </a:solidFill>
                  <a:latin typeface="+mn-ea"/>
                  <a:ea typeface="+mn-ea"/>
                </a:endParaRPr>
              </a:p>
            </p:txBody>
          </p:sp>
        </mc:Choice>
        <mc:Fallback xmlns="">
          <p:sp>
            <p:nvSpPr>
              <p:cNvPr id="223243" name="Object 4"/>
              <p:cNvSpPr txBox="1">
                <a:spLocks noRot="1" noChangeAspect="1" noMove="1" noResize="1" noEditPoints="1" noAdjustHandles="1" noChangeArrowheads="1" noChangeShapeType="1" noTextEdit="1"/>
              </p:cNvSpPr>
              <p:nvPr/>
            </p:nvSpPr>
            <p:spPr>
              <a:xfrm>
                <a:off x="3318047" y="4649719"/>
                <a:ext cx="1219200" cy="376238"/>
              </a:xfrm>
              <a:prstGeom prst="rect">
                <a:avLst/>
              </a:prstGeom>
              <a:blipFill>
                <a:blip r:embed="rId7"/>
                <a:stretch>
                  <a:fillRect l="-3000" r="-11000" b="-2786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4"/>
              <p:cNvSpPr txBox="1"/>
              <p:nvPr/>
            </p:nvSpPr>
            <p:spPr>
              <a:xfrm>
                <a:off x="7226300" y="4496746"/>
                <a:ext cx="1971675" cy="4222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1900" i="1" smtClean="0">
                          <a:solidFill>
                            <a:srgbClr val="FF0000"/>
                          </a:solidFill>
                          <a:latin typeface="Cambria Math" panose="02040503050406030204" pitchFamily="18" charset="0"/>
                          <a:ea typeface="+mn-ea"/>
                        </a:rPr>
                        <m:t>↕</m:t>
                      </m:r>
                      <m:r>
                        <m:rPr>
                          <m:nor/>
                        </m:rPr>
                        <a:rPr lang="zh-CN" altLang="en-US" sz="1900" i="0" smtClean="0">
                          <a:solidFill>
                            <a:srgbClr val="FF0000"/>
                          </a:solidFill>
                          <a:latin typeface="Cambria Math" panose="02040503050406030204" pitchFamily="18" charset="0"/>
                          <a:ea typeface="+mn-ea"/>
                        </a:rPr>
                        <m:t>→</m:t>
                      </m:r>
                      <m:r>
                        <m:rPr>
                          <m:nor/>
                        </m:rPr>
                        <a:rPr lang="zh-CN" altLang="en-US" sz="1900" i="0">
                          <a:solidFill>
                            <a:srgbClr val="FF0000"/>
                          </a:solidFill>
                          <a:latin typeface="+mn-ea"/>
                          <a:ea typeface="+mn-ea"/>
                        </a:rPr>
                        <m:t>电离能</m:t>
                      </m:r>
                    </m:oMath>
                  </m:oMathPara>
                </a14:m>
                <a:endParaRPr lang="zh-CN" altLang="en-US" sz="1900" dirty="0">
                  <a:solidFill>
                    <a:srgbClr val="FF0000"/>
                  </a:solidFill>
                  <a:latin typeface="+mn-ea"/>
                  <a:ea typeface="+mn-ea"/>
                </a:endParaRPr>
              </a:p>
            </p:txBody>
          </p:sp>
        </mc:Choice>
        <mc:Fallback xmlns="">
          <p:sp>
            <p:nvSpPr>
              <p:cNvPr id="2" name="Object 4"/>
              <p:cNvSpPr txBox="1">
                <a:spLocks noRot="1" noChangeAspect="1" noMove="1" noResize="1" noEditPoints="1" noAdjustHandles="1" noChangeArrowheads="1" noChangeShapeType="1" noTextEdit="1"/>
              </p:cNvSpPr>
              <p:nvPr/>
            </p:nvSpPr>
            <p:spPr>
              <a:xfrm>
                <a:off x="7226300" y="4496746"/>
                <a:ext cx="1971675" cy="422275"/>
              </a:xfrm>
              <a:prstGeom prst="rect">
                <a:avLst/>
              </a:prstGeom>
              <a:blipFill>
                <a:blip r:embed="rId8"/>
                <a:stretch>
                  <a:fillRect l="-2469" b="-1884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4"/>
              <p:cNvSpPr txBox="1"/>
              <p:nvPr/>
            </p:nvSpPr>
            <p:spPr>
              <a:xfrm>
                <a:off x="5947534" y="4189758"/>
                <a:ext cx="712697"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电离</m:t>
                      </m:r>
                    </m:oMath>
                  </m:oMathPara>
                </a14:m>
                <a:endParaRPr lang="zh-CN" altLang="en-US" sz="2200" dirty="0">
                  <a:solidFill>
                    <a:srgbClr val="FF0000"/>
                  </a:solidFill>
                  <a:latin typeface="+mn-ea"/>
                  <a:ea typeface="+mn-ea"/>
                </a:endParaRPr>
              </a:p>
            </p:txBody>
          </p:sp>
        </mc:Choice>
        <mc:Fallback xmlns="">
          <p:sp>
            <p:nvSpPr>
              <p:cNvPr id="3" name="Object 4"/>
              <p:cNvSpPr txBox="1">
                <a:spLocks noRot="1" noChangeAspect="1" noMove="1" noResize="1" noEditPoints="1" noAdjustHandles="1" noChangeArrowheads="1" noChangeShapeType="1" noTextEdit="1"/>
              </p:cNvSpPr>
              <p:nvPr/>
            </p:nvSpPr>
            <p:spPr>
              <a:xfrm>
                <a:off x="5947534" y="4189758"/>
                <a:ext cx="712697" cy="374650"/>
              </a:xfrm>
              <a:prstGeom prst="rect">
                <a:avLst/>
              </a:prstGeom>
              <a:blipFill>
                <a:blip r:embed="rId9"/>
                <a:stretch>
                  <a:fillRect l="-5983" r="-10256" b="-25806"/>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4"/>
              <p:cNvSpPr txBox="1"/>
              <p:nvPr/>
            </p:nvSpPr>
            <p:spPr>
              <a:xfrm>
                <a:off x="760413" y="5046663"/>
                <a:ext cx="2063750"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中性态或束缚态</m:t>
                      </m:r>
                    </m:oMath>
                  </m:oMathPara>
                </a14:m>
                <a:endParaRPr lang="zh-CN" altLang="en-US" sz="2200" dirty="0">
                  <a:solidFill>
                    <a:srgbClr val="FF0000"/>
                  </a:solidFill>
                  <a:latin typeface="+mn-ea"/>
                  <a:ea typeface="+mn-ea"/>
                </a:endParaRPr>
              </a:p>
            </p:txBody>
          </p:sp>
        </mc:Choice>
        <mc:Fallback xmlns="">
          <p:sp>
            <p:nvSpPr>
              <p:cNvPr id="9" name="Object 4"/>
              <p:cNvSpPr txBox="1">
                <a:spLocks noRot="1" noChangeAspect="1" noMove="1" noResize="1" noEditPoints="1" noAdjustHandles="1" noChangeArrowheads="1" noChangeShapeType="1" noTextEdit="1"/>
              </p:cNvSpPr>
              <p:nvPr/>
            </p:nvSpPr>
            <p:spPr>
              <a:xfrm>
                <a:off x="760413" y="5046663"/>
                <a:ext cx="2063750" cy="374650"/>
              </a:xfrm>
              <a:prstGeom prst="rect">
                <a:avLst/>
              </a:prstGeom>
              <a:blipFill>
                <a:blip r:embed="rId10"/>
                <a:stretch>
                  <a:fillRect l="-2071" r="-6805" b="-2950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4"/>
              <p:cNvSpPr txBox="1"/>
              <p:nvPr/>
            </p:nvSpPr>
            <p:spPr>
              <a:xfrm>
                <a:off x="5348288" y="5046663"/>
                <a:ext cx="2063750"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离化态或电离态</m:t>
                      </m:r>
                    </m:oMath>
                  </m:oMathPara>
                </a14:m>
                <a:endParaRPr lang="zh-CN" altLang="en-US" sz="2200" dirty="0">
                  <a:solidFill>
                    <a:srgbClr val="FF0000"/>
                  </a:solidFill>
                  <a:latin typeface="+mn-ea"/>
                  <a:ea typeface="+mn-ea"/>
                </a:endParaRPr>
              </a:p>
            </p:txBody>
          </p:sp>
        </mc:Choice>
        <mc:Fallback xmlns="">
          <p:sp>
            <p:nvSpPr>
              <p:cNvPr id="10" name="Object 4"/>
              <p:cNvSpPr txBox="1">
                <a:spLocks noRot="1" noChangeAspect="1" noMove="1" noResize="1" noEditPoints="1" noAdjustHandles="1" noChangeArrowheads="1" noChangeShapeType="1" noTextEdit="1"/>
              </p:cNvSpPr>
              <p:nvPr/>
            </p:nvSpPr>
            <p:spPr>
              <a:xfrm>
                <a:off x="5348288" y="5046663"/>
                <a:ext cx="2063750" cy="374650"/>
              </a:xfrm>
              <a:prstGeom prst="rect">
                <a:avLst/>
              </a:prstGeom>
              <a:blipFill>
                <a:blip r:embed="rId11"/>
                <a:stretch>
                  <a:fillRect l="-1770" r="-6490" b="-2786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5"/>
              <p:cNvSpPr txBox="1"/>
              <p:nvPr/>
            </p:nvSpPr>
            <p:spPr>
              <a:xfrm>
                <a:off x="1054100" y="6215063"/>
                <a:ext cx="6896100" cy="547687"/>
              </a:xfrm>
              <a:prstGeom prst="rect">
                <a:avLst/>
              </a:prstGeom>
              <a:solidFill>
                <a:schemeClr val="bg1"/>
              </a:solid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&gt;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r>
                        <m:rPr>
                          <m:sty m:val="p"/>
                        </m:rPr>
                        <a:rPr lang="zh-CN" altLang="en-US" i="0">
                          <a:solidFill>
                            <a:srgbClr val="000000"/>
                          </a:solidFill>
                          <a:latin typeface="Cambria Math" panose="02040503050406030204" pitchFamily="18" charset="0"/>
                          <a:ea typeface="+mn-ea"/>
                        </a:rPr>
                        <m:t>n</m:t>
                      </m:r>
                      <m:r>
                        <m:rPr>
                          <m:nor/>
                        </m:rPr>
                        <a:rPr lang="zh-CN" altLang="en-US" i="0">
                          <a:solidFill>
                            <a:srgbClr val="000000"/>
                          </a:solidFill>
                          <a:latin typeface="+mn-ea"/>
                          <a:ea typeface="+mn-ea"/>
                        </a:rPr>
                        <m:t>型半导体</m:t>
                      </m:r>
                      <m:r>
                        <a:rPr lang="zh-CN" altLang="en-US" i="1">
                          <a:solidFill>
                            <a:srgbClr val="000000"/>
                          </a:solidFill>
                          <a:latin typeface="Cambria Math" panose="02040503050406030204" pitchFamily="18" charset="0"/>
                          <a:ea typeface="+mn-ea"/>
                        </a:rPr>
                        <m:t>，</m:t>
                      </m:r>
                      <m:r>
                        <m:rPr>
                          <m:nor/>
                        </m:rPr>
                        <a:rPr lang="zh-CN" altLang="en-US" i="0">
                          <a:solidFill>
                            <a:srgbClr val="000000"/>
                          </a:solidFill>
                          <a:latin typeface="+mn-ea"/>
                          <a:ea typeface="+mn-ea"/>
                        </a:rPr>
                        <m:t>电中性条件</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up>
                          <m:r>
                            <a:rPr lang="zh-CN" altLang="en-US" i="1">
                              <a:solidFill>
                                <a:srgbClr val="000000"/>
                              </a:solidFill>
                              <a:latin typeface="Cambria Math" panose="02040503050406030204" pitchFamily="18" charset="0"/>
                              <a:ea typeface="+mn-ea"/>
                            </a:rPr>
                            <m:t>+</m:t>
                          </m:r>
                        </m:sup>
                      </m:sSubSup>
                    </m:oMath>
                  </m:oMathPara>
                </a14:m>
                <a:endParaRPr lang="zh-CN" altLang="en-US" dirty="0">
                  <a:ea typeface="+mn-ea"/>
                  <a:cs typeface="Times New Roman" panose="02020603050405020304" pitchFamily="18" charset="0"/>
                </a:endParaRPr>
              </a:p>
            </p:txBody>
          </p:sp>
        </mc:Choice>
        <mc:Fallback xmlns="">
          <p:sp>
            <p:nvSpPr>
              <p:cNvPr id="14" name="Object 5"/>
              <p:cNvSpPr txBox="1">
                <a:spLocks noRot="1" noChangeAspect="1" noMove="1" noResize="1" noEditPoints="1" noAdjustHandles="1" noChangeArrowheads="1" noChangeShapeType="1" noTextEdit="1"/>
              </p:cNvSpPr>
              <p:nvPr/>
            </p:nvSpPr>
            <p:spPr>
              <a:xfrm>
                <a:off x="1054100" y="6215063"/>
                <a:ext cx="6896100" cy="547687"/>
              </a:xfrm>
              <a:prstGeom prst="rect">
                <a:avLst/>
              </a:prstGeom>
              <a:blipFill>
                <a:blip r:embed="rId12"/>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 calcmode="lin" valueType="num">
                                      <p:cBhvr additive="base">
                                        <p:cTn id="7" dur="500" fill="hold"/>
                                        <p:tgtEl>
                                          <p:spTgt spid="56322"/>
                                        </p:tgtEl>
                                        <p:attrNameLst>
                                          <p:attrName>ppt_x</p:attrName>
                                        </p:attrNameLst>
                                      </p:cBhvr>
                                      <p:tavLst>
                                        <p:tav tm="0">
                                          <p:val>
                                            <p:strVal val="0-#ppt_w/2"/>
                                          </p:val>
                                        </p:tav>
                                        <p:tav tm="100000">
                                          <p:val>
                                            <p:strVal val="#ppt_x"/>
                                          </p:val>
                                        </p:tav>
                                      </p:tavLst>
                                    </p:anim>
                                    <p:anim calcmode="lin" valueType="num">
                                      <p:cBhvr additive="base">
                                        <p:cTn id="8" dur="500" fill="hold"/>
                                        <p:tgtEl>
                                          <p:spTgt spid="563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3243"/>
                                        </p:tgtEl>
                                        <p:attrNameLst>
                                          <p:attrName>style.visibility</p:attrName>
                                        </p:attrNameLst>
                                      </p:cBhvr>
                                      <p:to>
                                        <p:strVal val="visible"/>
                                      </p:to>
                                    </p:set>
                                    <p:animEffect transition="in" filter="wipe(left)">
                                      <p:cBhvr>
                                        <p:cTn id="28" dur="500"/>
                                        <p:tgtEl>
                                          <p:spTgt spid="2232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3243" grpId="0"/>
      <p:bldP spid="2" grpId="0"/>
      <p:bldP spid="3" grpId="0"/>
      <p:bldP spid="9" grpId="0"/>
      <p:bldP spid="10"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50179" name="TextBox 2"/>
          <p:cNvSpPr txBox="1"/>
          <p:nvPr/>
        </p:nvSpPr>
        <p:spPr>
          <a:xfrm>
            <a:off x="0" y="476250"/>
            <a:ext cx="46434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受主杂质</a:t>
            </a:r>
            <a:r>
              <a:rPr lang="en-US" altLang="zh-CN" b="1" dirty="0">
                <a:solidFill>
                  <a:srgbClr val="FF0000"/>
                </a:solidFill>
                <a:latin typeface="Times New Roman" panose="02020603050405020304" pitchFamily="18" charset="0"/>
                <a:cs typeface="Times New Roman" panose="02020603050405020304" pitchFamily="18" charset="0"/>
              </a:rPr>
              <a:t>(Acceptor)</a:t>
            </a:r>
            <a:r>
              <a:rPr lang="zh-CN" altLang="en-US" b="1" dirty="0">
                <a:solidFill>
                  <a:srgbClr val="FF0000"/>
                </a:solidFill>
                <a:latin typeface="Times New Roman" panose="02020603050405020304" pitchFamily="18" charset="0"/>
                <a:cs typeface="Times New Roman" panose="02020603050405020304" pitchFamily="18" charset="0"/>
              </a:rPr>
              <a:t>：</a:t>
            </a:r>
            <a:endParaRPr lang="zh-CN" altLang="en-US" b="1" dirty="0">
              <a:solidFill>
                <a:srgbClr val="FF0000"/>
              </a:solidFill>
              <a:latin typeface="Times New Roman" panose="02020603050405020304" pitchFamily="18" charset="0"/>
              <a:ea typeface="Times New Roman" panose="02020603050405020304" pitchFamily="18" charset="0"/>
            </a:endParaRPr>
          </a:p>
        </p:txBody>
      </p:sp>
      <p:graphicFrame>
        <p:nvGraphicFramePr>
          <p:cNvPr id="57346" name="Object 3"/>
          <p:cNvGraphicFramePr>
            <a:graphicFrameLocks noChangeAspect="1"/>
          </p:cNvGraphicFramePr>
          <p:nvPr/>
        </p:nvGraphicFramePr>
        <p:xfrm>
          <a:off x="293688" y="1143000"/>
          <a:ext cx="2849562" cy="2714625"/>
        </p:xfrm>
        <a:graphic>
          <a:graphicData uri="http://schemas.openxmlformats.org/presentationml/2006/ole">
            <mc:AlternateContent xmlns:mc="http://schemas.openxmlformats.org/markup-compatibility/2006">
              <mc:Choice xmlns:v="urn:schemas-microsoft-com:vml" Requires="v">
                <p:oleObj r:id="rId2" imgW="11477625" imgH="11449050" progId="MSPhotoEd.3">
                  <p:embed/>
                </p:oleObj>
              </mc:Choice>
              <mc:Fallback>
                <p:oleObj r:id="rId2" imgW="11477625" imgH="11449050" progId="MSPhotoEd.3">
                  <p:embed/>
                  <p:pic>
                    <p:nvPicPr>
                      <p:cNvPr id="0" name="图片 3159"/>
                      <p:cNvPicPr/>
                      <p:nvPr/>
                    </p:nvPicPr>
                    <p:blipFill>
                      <a:blip r:embed="rId3"/>
                      <a:stretch>
                        <a:fillRect/>
                      </a:stretch>
                    </p:blipFill>
                    <p:spPr>
                      <a:xfrm>
                        <a:off x="293688" y="1143000"/>
                        <a:ext cx="2849562" cy="2714625"/>
                      </a:xfrm>
                      <a:prstGeom prst="rect">
                        <a:avLst/>
                      </a:prstGeom>
                      <a:noFill/>
                      <a:ln w="38100">
                        <a:noFill/>
                        <a:miter/>
                      </a:ln>
                    </p:spPr>
                  </p:pic>
                </p:oleObj>
              </mc:Fallback>
            </mc:AlternateContent>
          </a:graphicData>
        </a:graphic>
      </p:graphicFrame>
      <p:sp>
        <p:nvSpPr>
          <p:cNvPr id="5" name="Rectangle 4"/>
          <p:cNvSpPr>
            <a:spLocks noChangeArrowheads="1"/>
          </p:cNvSpPr>
          <p:nvPr/>
        </p:nvSpPr>
        <p:spPr bwMode="auto">
          <a:xfrm>
            <a:off x="3714750" y="357188"/>
            <a:ext cx="5357813" cy="4154488"/>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1" lang="en-US" altLang="zh-CN" sz="2200" b="1"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Ge</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中掺</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Ⅲ</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族元素，如</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原子有</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个价电子。与周围</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1" lang="en-US" altLang="zh-CN" sz="2200" b="1"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Ge</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形成共价键，还缺</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个价电子，从别处夺取</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个价电子，则在</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中形成</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个空穴</a:t>
            </a: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这时</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就成为多了一个价电子的</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200" b="1" i="0" u="none" strike="noStrike" kern="1200" cap="none" spc="0" normalizeH="0" baseline="36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，它是一个不能移动的</a:t>
            </a:r>
            <a:r>
              <a:rPr kumimoji="1" lang="zh-CN" altLang="en-US"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负电中心</a:t>
            </a:r>
            <a:endParaRPr kumimoji="1" lang="en-US" altLang="zh-CN"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空穴被束缚在负电中心</a:t>
            </a:r>
            <a:r>
              <a:rPr kumimoji="1" lang="en-US" altLang="zh-CN"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200" b="1" i="0" u="none" strike="noStrike" kern="1200" cap="none" spc="0" normalizeH="0" baseline="36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周围。空穴只要很少能量就可挣脱束缚，成为</a:t>
            </a:r>
            <a:r>
              <a:rPr kumimoji="1" lang="zh-CN" altLang="en-US" sz="2200" b="1" i="0" u="none" strike="noStrike" kern="120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导电空穴</a:t>
            </a:r>
            <a:r>
              <a:rPr kumimoji="1" lang="zh-CN" altLang="en-US" sz="2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在晶格中自由运动</a:t>
            </a:r>
          </a:p>
          <a:p>
            <a:pPr marL="186055" marR="0" lvl="0" indent="-186055" algn="l" defTabSz="914400" rtl="0" eaLnBrk="1" fontAlgn="base" latinLnBrk="0" hangingPunct="1">
              <a:lnSpc>
                <a:spcPct val="100000"/>
              </a:lnSpc>
              <a:spcBef>
                <a:spcPct val="50000"/>
              </a:spcBef>
              <a:spcAft>
                <a:spcPct val="0"/>
              </a:spcAft>
              <a:buClr>
                <a:schemeClr val="tx2"/>
              </a:buClr>
              <a:buSzTx/>
              <a:buFont typeface="Wingdings" panose="05000000000000000000" pitchFamily="2" charset="2"/>
              <a:buChar char="n"/>
              <a:defRPr/>
            </a:pPr>
            <a:endPar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2"/>
          <p:cNvPicPr>
            <a:picLocks noChangeAspect="1"/>
          </p:cNvPicPr>
          <p:nvPr/>
        </p:nvPicPr>
        <p:blipFill>
          <a:blip r:embed="rId4"/>
          <a:stretch>
            <a:fillRect/>
          </a:stretch>
        </p:blipFill>
        <p:spPr>
          <a:xfrm>
            <a:off x="112713" y="4197350"/>
            <a:ext cx="3352800" cy="2351088"/>
          </a:xfrm>
          <a:prstGeom prst="rect">
            <a:avLst/>
          </a:prstGeom>
          <a:noFill/>
          <a:ln w="9525">
            <a:noFill/>
          </a:ln>
        </p:spPr>
      </p:pic>
      <p:pic>
        <p:nvPicPr>
          <p:cNvPr id="7" name="Picture 3"/>
          <p:cNvPicPr>
            <a:picLocks noChangeAspect="1"/>
          </p:cNvPicPr>
          <p:nvPr/>
        </p:nvPicPr>
        <p:blipFill>
          <a:blip r:embed="rId5"/>
          <a:stretch>
            <a:fillRect/>
          </a:stretch>
        </p:blipFill>
        <p:spPr>
          <a:xfrm>
            <a:off x="4672013" y="4191000"/>
            <a:ext cx="3322637" cy="2325688"/>
          </a:xfrm>
          <a:prstGeom prst="rect">
            <a:avLst/>
          </a:prstGeom>
          <a:noFill/>
          <a:ln w="9525">
            <a:noFill/>
          </a:ln>
        </p:spPr>
      </p:pic>
      <mc:AlternateContent xmlns:mc="http://schemas.openxmlformats.org/markup-compatibility/2006" xmlns:a14="http://schemas.microsoft.com/office/drawing/2010/main">
        <mc:Choice Requires="a14">
          <p:sp>
            <p:nvSpPr>
              <p:cNvPr id="223243" name="Object 4"/>
              <p:cNvSpPr txBox="1"/>
              <p:nvPr/>
            </p:nvSpPr>
            <p:spPr>
              <a:xfrm>
                <a:off x="3357803" y="5373216"/>
                <a:ext cx="1219200" cy="3762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受主能级</m:t>
                      </m:r>
                    </m:oMath>
                  </m:oMathPara>
                </a14:m>
                <a:endParaRPr lang="zh-CN" altLang="en-US" sz="2200" dirty="0">
                  <a:solidFill>
                    <a:srgbClr val="FF0000"/>
                  </a:solidFill>
                  <a:ea typeface="+mn-ea"/>
                  <a:cs typeface="Times New Roman" panose="02020603050405020304" pitchFamily="18" charset="0"/>
                </a:endParaRPr>
              </a:p>
            </p:txBody>
          </p:sp>
        </mc:Choice>
        <mc:Fallback xmlns="">
          <p:sp>
            <p:nvSpPr>
              <p:cNvPr id="223243" name="Object 4"/>
              <p:cNvSpPr txBox="1">
                <a:spLocks noRot="1" noChangeAspect="1" noMove="1" noResize="1" noEditPoints="1" noAdjustHandles="1" noChangeArrowheads="1" noChangeShapeType="1" noTextEdit="1"/>
              </p:cNvSpPr>
              <p:nvPr/>
            </p:nvSpPr>
            <p:spPr>
              <a:xfrm>
                <a:off x="3357803" y="5373216"/>
                <a:ext cx="1219200" cy="376238"/>
              </a:xfrm>
              <a:prstGeom prst="rect">
                <a:avLst/>
              </a:prstGeom>
              <a:blipFill>
                <a:blip r:embed="rId7"/>
                <a:stretch>
                  <a:fillRect l="-3500" r="-10500" b="-2419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4"/>
              <p:cNvSpPr txBox="1"/>
              <p:nvPr/>
            </p:nvSpPr>
            <p:spPr>
              <a:xfrm>
                <a:off x="7174227" y="5402985"/>
                <a:ext cx="1919287" cy="54629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300" i="0" smtClean="0">
                          <a:solidFill>
                            <a:srgbClr val="FF0000"/>
                          </a:solidFill>
                          <a:latin typeface="Cambria Math" panose="02040503050406030204" pitchFamily="18" charset="0"/>
                          <a:ea typeface="+mn-ea"/>
                        </a:rPr>
                        <m:t>↕</m:t>
                      </m:r>
                      <m:r>
                        <m:rPr>
                          <m:nor/>
                        </m:rPr>
                        <a:rPr lang="zh-CN" altLang="en-US" sz="2300" i="0" smtClean="0">
                          <a:solidFill>
                            <a:srgbClr val="FF0000"/>
                          </a:solidFill>
                          <a:latin typeface="Cambria Math" panose="02040503050406030204" pitchFamily="18" charset="0"/>
                          <a:ea typeface="+mn-ea"/>
                        </a:rPr>
                        <m:t>→</m:t>
                      </m:r>
                      <m:r>
                        <m:rPr>
                          <m:nor/>
                        </m:rPr>
                        <a:rPr lang="zh-CN" altLang="en-US" sz="2300" i="0">
                          <a:solidFill>
                            <a:srgbClr val="FF0000"/>
                          </a:solidFill>
                          <a:latin typeface="+mn-ea"/>
                          <a:ea typeface="+mn-ea"/>
                        </a:rPr>
                        <m:t>电离能</m:t>
                      </m:r>
                    </m:oMath>
                  </m:oMathPara>
                </a14:m>
                <a:endParaRPr lang="zh-CN" altLang="en-US" sz="2300" dirty="0">
                  <a:solidFill>
                    <a:srgbClr val="FF0000"/>
                  </a:solidFill>
                  <a:ea typeface="+mn-ea"/>
                  <a:cs typeface="Times New Roman" panose="02020603050405020304" pitchFamily="18" charset="0"/>
                </a:endParaRPr>
              </a:p>
            </p:txBody>
          </p:sp>
        </mc:Choice>
        <mc:Fallback xmlns="">
          <p:sp>
            <p:nvSpPr>
              <p:cNvPr id="2" name="Object 4"/>
              <p:cNvSpPr txBox="1">
                <a:spLocks noRot="1" noChangeAspect="1" noMove="1" noResize="1" noEditPoints="1" noAdjustHandles="1" noChangeArrowheads="1" noChangeShapeType="1" noTextEdit="1"/>
              </p:cNvSpPr>
              <p:nvPr/>
            </p:nvSpPr>
            <p:spPr>
              <a:xfrm>
                <a:off x="7174227" y="5402985"/>
                <a:ext cx="1919287" cy="54629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4"/>
              <p:cNvSpPr txBox="1"/>
              <p:nvPr/>
            </p:nvSpPr>
            <p:spPr>
              <a:xfrm>
                <a:off x="6064290" y="5760837"/>
                <a:ext cx="738981"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电离</m:t>
                      </m:r>
                    </m:oMath>
                  </m:oMathPara>
                </a14:m>
                <a:endParaRPr lang="zh-CN" altLang="en-US" sz="2200" dirty="0">
                  <a:solidFill>
                    <a:srgbClr val="FF0000"/>
                  </a:solidFill>
                  <a:ea typeface="+mn-ea"/>
                  <a:cs typeface="Times New Roman" panose="02020603050405020304" pitchFamily="18" charset="0"/>
                </a:endParaRPr>
              </a:p>
            </p:txBody>
          </p:sp>
        </mc:Choice>
        <mc:Fallback xmlns="">
          <p:sp>
            <p:nvSpPr>
              <p:cNvPr id="4" name="Object 4"/>
              <p:cNvSpPr txBox="1">
                <a:spLocks noRot="1" noChangeAspect="1" noMove="1" noResize="1" noEditPoints="1" noAdjustHandles="1" noChangeArrowheads="1" noChangeShapeType="1" noTextEdit="1"/>
              </p:cNvSpPr>
              <p:nvPr/>
            </p:nvSpPr>
            <p:spPr>
              <a:xfrm>
                <a:off x="6064290" y="5760837"/>
                <a:ext cx="738981" cy="374650"/>
              </a:xfrm>
              <a:prstGeom prst="rect">
                <a:avLst/>
              </a:prstGeom>
              <a:blipFill>
                <a:blip r:embed="rId9"/>
                <a:stretch>
                  <a:fillRect l="-5785" r="-6612" b="-2623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4"/>
              <p:cNvSpPr txBox="1"/>
              <p:nvPr/>
            </p:nvSpPr>
            <p:spPr>
              <a:xfrm>
                <a:off x="773113" y="5046663"/>
                <a:ext cx="2063750"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中性态或束缚态</m:t>
                      </m:r>
                    </m:oMath>
                  </m:oMathPara>
                </a14:m>
                <a:endParaRPr lang="zh-CN" altLang="en-US" sz="2200" dirty="0">
                  <a:solidFill>
                    <a:srgbClr val="FF0000"/>
                  </a:solidFill>
                  <a:ea typeface="+mn-ea"/>
                  <a:cs typeface="Times New Roman" panose="02020603050405020304" pitchFamily="18" charset="0"/>
                </a:endParaRPr>
              </a:p>
            </p:txBody>
          </p:sp>
        </mc:Choice>
        <mc:Fallback xmlns="">
          <p:sp>
            <p:nvSpPr>
              <p:cNvPr id="8" name="Object 4"/>
              <p:cNvSpPr txBox="1">
                <a:spLocks noRot="1" noChangeAspect="1" noMove="1" noResize="1" noEditPoints="1" noAdjustHandles="1" noChangeArrowheads="1" noChangeShapeType="1" noTextEdit="1"/>
              </p:cNvSpPr>
              <p:nvPr/>
            </p:nvSpPr>
            <p:spPr>
              <a:xfrm>
                <a:off x="773113" y="5046663"/>
                <a:ext cx="2063750" cy="374650"/>
              </a:xfrm>
              <a:prstGeom prst="rect">
                <a:avLst/>
              </a:prstGeom>
              <a:blipFill>
                <a:blip r:embed="rId10"/>
                <a:stretch>
                  <a:fillRect l="-2071" r="-6805" b="-2786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4"/>
              <p:cNvSpPr txBox="1"/>
              <p:nvPr/>
            </p:nvSpPr>
            <p:spPr>
              <a:xfrm>
                <a:off x="5359400" y="5046663"/>
                <a:ext cx="2063750" cy="3746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200" i="0" smtClean="0">
                          <a:solidFill>
                            <a:srgbClr val="FF0000"/>
                          </a:solidFill>
                          <a:latin typeface="+mn-ea"/>
                          <a:ea typeface="+mn-ea"/>
                        </a:rPr>
                        <m:t>离化态或电离态</m:t>
                      </m:r>
                    </m:oMath>
                  </m:oMathPara>
                </a14:m>
                <a:endParaRPr lang="zh-CN" altLang="en-US" sz="2200" dirty="0">
                  <a:solidFill>
                    <a:srgbClr val="FF0000"/>
                  </a:solidFill>
                  <a:ea typeface="+mn-ea"/>
                  <a:cs typeface="Times New Roman" panose="02020603050405020304" pitchFamily="18" charset="0"/>
                </a:endParaRPr>
              </a:p>
            </p:txBody>
          </p:sp>
        </mc:Choice>
        <mc:Fallback xmlns="">
          <p:sp>
            <p:nvSpPr>
              <p:cNvPr id="9" name="Object 4"/>
              <p:cNvSpPr txBox="1">
                <a:spLocks noRot="1" noChangeAspect="1" noMove="1" noResize="1" noEditPoints="1" noAdjustHandles="1" noChangeArrowheads="1" noChangeShapeType="1" noTextEdit="1"/>
              </p:cNvSpPr>
              <p:nvPr/>
            </p:nvSpPr>
            <p:spPr>
              <a:xfrm>
                <a:off x="5359400" y="5046663"/>
                <a:ext cx="2063750" cy="374650"/>
              </a:xfrm>
              <a:prstGeom prst="rect">
                <a:avLst/>
              </a:prstGeom>
              <a:blipFill>
                <a:blip r:embed="rId11"/>
                <a:stretch>
                  <a:fillRect l="-1770" r="-6490" b="-2623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5"/>
              <p:cNvSpPr txBox="1"/>
              <p:nvPr/>
            </p:nvSpPr>
            <p:spPr>
              <a:xfrm>
                <a:off x="1050925" y="6215063"/>
                <a:ext cx="6924675" cy="547687"/>
              </a:xfrm>
              <a:prstGeom prst="rect">
                <a:avLst/>
              </a:prstGeom>
              <a:solidFill>
                <a:schemeClr val="bg1"/>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chemeClr val="tx1"/>
                              </a:solidFill>
                              <a:latin typeface="Cambria Math" panose="02040503050406030204" pitchFamily="18" charset="0"/>
                              <a:ea typeface="+mn-ea"/>
                            </a:rPr>
                          </m:ctrlPr>
                        </m:sSubPr>
                        <m:e>
                          <m:r>
                            <a:rPr lang="zh-CN" altLang="en-US" sz="2200" i="1">
                              <a:solidFill>
                                <a:schemeClr val="tx1"/>
                              </a:solidFill>
                              <a:latin typeface="Cambria Math" panose="02040503050406030204" pitchFamily="18" charset="0"/>
                              <a:ea typeface="+mn-ea"/>
                            </a:rPr>
                            <m:t>𝑛</m:t>
                          </m:r>
                        </m:e>
                        <m:sub>
                          <m:r>
                            <a:rPr lang="zh-CN" altLang="en-US" sz="2200" i="1">
                              <a:solidFill>
                                <a:schemeClr val="tx1"/>
                              </a:solidFill>
                              <a:latin typeface="Cambria Math" panose="02040503050406030204" pitchFamily="18" charset="0"/>
                              <a:ea typeface="+mn-ea"/>
                            </a:rPr>
                            <m:t>0</m:t>
                          </m:r>
                        </m:sub>
                      </m:sSub>
                      <m:r>
                        <a:rPr lang="zh-CN" altLang="en-US" sz="2200" i="1">
                          <a:solidFill>
                            <a:schemeClr val="tx1"/>
                          </a:solidFill>
                          <a:latin typeface="Cambria Math" panose="02040503050406030204" pitchFamily="18" charset="0"/>
                          <a:ea typeface="+mn-ea"/>
                        </a:rPr>
                        <m:t>&lt;</m:t>
                      </m:r>
                      <m:sSub>
                        <m:sSubPr>
                          <m:ctrlPr>
                            <a:rPr lang="zh-CN" altLang="en-US" sz="2200" i="1">
                              <a:solidFill>
                                <a:schemeClr val="tx1"/>
                              </a:solidFill>
                              <a:latin typeface="Cambria Math" panose="02040503050406030204" pitchFamily="18" charset="0"/>
                              <a:ea typeface="+mn-ea"/>
                            </a:rPr>
                          </m:ctrlPr>
                        </m:sSubPr>
                        <m:e>
                          <m:r>
                            <a:rPr lang="zh-CN" altLang="en-US" sz="2200" i="1">
                              <a:solidFill>
                                <a:schemeClr val="tx1"/>
                              </a:solidFill>
                              <a:latin typeface="Cambria Math" panose="02040503050406030204" pitchFamily="18" charset="0"/>
                              <a:ea typeface="+mn-ea"/>
                            </a:rPr>
                            <m:t>𝑝</m:t>
                          </m:r>
                        </m:e>
                        <m:sub>
                          <m:r>
                            <a:rPr lang="zh-CN" altLang="en-US" sz="2200" i="1">
                              <a:solidFill>
                                <a:schemeClr val="tx1"/>
                              </a:solidFill>
                              <a:latin typeface="Cambria Math" panose="02040503050406030204" pitchFamily="18" charset="0"/>
                              <a:ea typeface="+mn-ea"/>
                            </a:rPr>
                            <m:t>0</m:t>
                          </m:r>
                        </m:sub>
                      </m:sSub>
                      <m:r>
                        <a:rPr lang="zh-CN" altLang="en-US" sz="2200" i="1">
                          <a:solidFill>
                            <a:schemeClr val="tx1"/>
                          </a:solidFill>
                          <a:latin typeface="Cambria Math" panose="02040503050406030204" pitchFamily="18" charset="0"/>
                          <a:ea typeface="+mn-ea"/>
                        </a:rPr>
                        <m:t>：</m:t>
                      </m:r>
                      <m:r>
                        <m:rPr>
                          <m:sty m:val="p"/>
                        </m:rPr>
                        <a:rPr lang="zh-CN" altLang="en-US" sz="2200" i="1">
                          <a:solidFill>
                            <a:schemeClr val="tx1"/>
                          </a:solidFill>
                          <a:latin typeface="Cambria Math" panose="02040503050406030204" pitchFamily="18" charset="0"/>
                          <a:ea typeface="+mn-ea"/>
                        </a:rPr>
                        <m:t>p</m:t>
                      </m:r>
                      <m:r>
                        <m:rPr>
                          <m:nor/>
                        </m:rPr>
                        <a:rPr lang="zh-CN" altLang="en-US" sz="2200" i="0">
                          <a:solidFill>
                            <a:schemeClr val="tx1"/>
                          </a:solidFill>
                          <a:latin typeface="+mn-ea"/>
                          <a:ea typeface="+mn-ea"/>
                        </a:rPr>
                        <m:t>型半导体</m:t>
                      </m:r>
                      <m:r>
                        <a:rPr lang="zh-CN" altLang="en-US" sz="2200" i="1">
                          <a:latin typeface="Cambria Math" panose="02040503050406030204" pitchFamily="18" charset="0"/>
                          <a:ea typeface="+mn-ea"/>
                        </a:rPr>
                        <m:t>，</m:t>
                      </m:r>
                      <m:r>
                        <m:rPr>
                          <m:nor/>
                        </m:rPr>
                        <a:rPr lang="zh-CN" altLang="en-US" sz="2200" i="0">
                          <a:solidFill>
                            <a:schemeClr val="tx1"/>
                          </a:solidFill>
                          <a:latin typeface="+mn-ea"/>
                          <a:ea typeface="+mn-ea"/>
                        </a:rPr>
                        <m:t>电中性条件</m:t>
                      </m:r>
                      <m:r>
                        <a:rPr lang="zh-CN" altLang="en-US" sz="2200" i="1">
                          <a:solidFill>
                            <a:schemeClr val="tx1"/>
                          </a:solidFill>
                          <a:latin typeface="Cambria Math" panose="02040503050406030204" pitchFamily="18" charset="0"/>
                          <a:ea typeface="+mn-ea"/>
                        </a:rPr>
                        <m:t>：</m:t>
                      </m:r>
                      <m:sSub>
                        <m:sSubPr>
                          <m:ctrlPr>
                            <a:rPr lang="zh-CN" altLang="en-US" sz="2200" i="1">
                              <a:solidFill>
                                <a:schemeClr val="tx1"/>
                              </a:solidFill>
                              <a:latin typeface="Cambria Math" panose="02040503050406030204" pitchFamily="18" charset="0"/>
                              <a:ea typeface="+mn-ea"/>
                            </a:rPr>
                          </m:ctrlPr>
                        </m:sSubPr>
                        <m:e>
                          <m:r>
                            <a:rPr lang="zh-CN" altLang="en-US" sz="2200" i="1">
                              <a:solidFill>
                                <a:schemeClr val="tx1"/>
                              </a:solidFill>
                              <a:latin typeface="Cambria Math" panose="02040503050406030204" pitchFamily="18" charset="0"/>
                              <a:ea typeface="+mn-ea"/>
                            </a:rPr>
                            <m:t>𝑛</m:t>
                          </m:r>
                        </m:e>
                        <m:sub>
                          <m:r>
                            <a:rPr lang="zh-CN" altLang="en-US" sz="2200" i="1">
                              <a:solidFill>
                                <a:schemeClr val="tx1"/>
                              </a:solidFill>
                              <a:latin typeface="Cambria Math" panose="02040503050406030204" pitchFamily="18" charset="0"/>
                              <a:ea typeface="+mn-ea"/>
                            </a:rPr>
                            <m:t>0</m:t>
                          </m:r>
                        </m:sub>
                      </m:sSub>
                      <m:r>
                        <a:rPr lang="zh-CN" altLang="en-US" sz="2200" i="1">
                          <a:solidFill>
                            <a:schemeClr val="tx1"/>
                          </a:solidFill>
                          <a:latin typeface="Cambria Math" panose="02040503050406030204" pitchFamily="18" charset="0"/>
                          <a:ea typeface="+mn-ea"/>
                        </a:rPr>
                        <m:t>+</m:t>
                      </m:r>
                      <m:sSubSup>
                        <m:sSubSupPr>
                          <m:ctrlPr>
                            <a:rPr lang="zh-CN" altLang="en-US" sz="2200" i="1">
                              <a:solidFill>
                                <a:schemeClr val="tx1"/>
                              </a:solidFill>
                              <a:latin typeface="Cambria Math" panose="02040503050406030204" pitchFamily="18" charset="0"/>
                              <a:ea typeface="+mn-ea"/>
                            </a:rPr>
                          </m:ctrlPr>
                        </m:sSubSupPr>
                        <m:e>
                          <m:r>
                            <a:rPr lang="zh-CN" altLang="en-US" sz="2200" i="1">
                              <a:solidFill>
                                <a:schemeClr val="tx1"/>
                              </a:solidFill>
                              <a:latin typeface="Cambria Math" panose="02040503050406030204" pitchFamily="18" charset="0"/>
                              <a:ea typeface="+mn-ea"/>
                            </a:rPr>
                            <m:t>𝑁</m:t>
                          </m:r>
                        </m:e>
                        <m:sub>
                          <m:r>
                            <a:rPr lang="zh-CN" altLang="en-US" sz="2200" i="1">
                              <a:solidFill>
                                <a:schemeClr val="tx1"/>
                              </a:solidFill>
                              <a:latin typeface="Cambria Math" panose="02040503050406030204" pitchFamily="18" charset="0"/>
                              <a:ea typeface="+mn-ea"/>
                            </a:rPr>
                            <m:t>𝐴</m:t>
                          </m:r>
                        </m:sub>
                        <m:sup>
                          <m:r>
                            <a:rPr lang="zh-CN" altLang="en-US" sz="2200" i="1">
                              <a:solidFill>
                                <a:schemeClr val="tx1"/>
                              </a:solidFill>
                              <a:latin typeface="Cambria Math" panose="02040503050406030204" pitchFamily="18" charset="0"/>
                              <a:ea typeface="+mn-ea"/>
                            </a:rPr>
                            <m:t>−</m:t>
                          </m:r>
                        </m:sup>
                      </m:sSubSup>
                      <m:r>
                        <a:rPr lang="zh-CN" altLang="en-US" sz="2200" i="1">
                          <a:solidFill>
                            <a:schemeClr val="tx1"/>
                          </a:solidFill>
                          <a:latin typeface="Cambria Math" panose="02040503050406030204" pitchFamily="18" charset="0"/>
                          <a:ea typeface="+mn-ea"/>
                        </a:rPr>
                        <m:t>=</m:t>
                      </m:r>
                      <m:sSub>
                        <m:sSubPr>
                          <m:ctrlPr>
                            <a:rPr lang="zh-CN" altLang="en-US" sz="2200" i="1">
                              <a:solidFill>
                                <a:schemeClr val="tx1"/>
                              </a:solidFill>
                              <a:latin typeface="Cambria Math" panose="02040503050406030204" pitchFamily="18" charset="0"/>
                              <a:ea typeface="+mn-ea"/>
                            </a:rPr>
                          </m:ctrlPr>
                        </m:sSubPr>
                        <m:e>
                          <m:r>
                            <a:rPr lang="zh-CN" altLang="en-US" sz="2200" i="1">
                              <a:solidFill>
                                <a:schemeClr val="tx1"/>
                              </a:solidFill>
                              <a:latin typeface="Cambria Math" panose="02040503050406030204" pitchFamily="18" charset="0"/>
                              <a:ea typeface="+mn-ea"/>
                            </a:rPr>
                            <m:t>𝑝</m:t>
                          </m:r>
                        </m:e>
                        <m:sub>
                          <m:r>
                            <a:rPr lang="zh-CN" altLang="en-US" sz="2200" i="1">
                              <a:solidFill>
                                <a:schemeClr val="tx1"/>
                              </a:solidFill>
                              <a:latin typeface="Cambria Math" panose="02040503050406030204" pitchFamily="18" charset="0"/>
                              <a:ea typeface="+mn-ea"/>
                            </a:rPr>
                            <m:t>0</m:t>
                          </m:r>
                        </m:sub>
                      </m:sSub>
                    </m:oMath>
                  </m:oMathPara>
                </a14:m>
                <a:endParaRPr lang="zh-CN" altLang="en-US" sz="2200" dirty="0">
                  <a:solidFill>
                    <a:schemeClr val="tx1"/>
                  </a:solidFill>
                  <a:ea typeface="+mn-ea"/>
                  <a:cs typeface="Times New Roman" panose="02020603050405020304" pitchFamily="18" charset="0"/>
                </a:endParaRPr>
              </a:p>
            </p:txBody>
          </p:sp>
        </mc:Choice>
        <mc:Fallback xmlns="">
          <p:sp>
            <p:nvSpPr>
              <p:cNvPr id="14" name="Object 5"/>
              <p:cNvSpPr txBox="1">
                <a:spLocks noRot="1" noChangeAspect="1" noMove="1" noResize="1" noEditPoints="1" noAdjustHandles="1" noChangeArrowheads="1" noChangeShapeType="1" noTextEdit="1"/>
              </p:cNvSpPr>
              <p:nvPr/>
            </p:nvSpPr>
            <p:spPr>
              <a:xfrm>
                <a:off x="1050925" y="6215063"/>
                <a:ext cx="6924675" cy="547687"/>
              </a:xfrm>
              <a:prstGeom prst="rect">
                <a:avLst/>
              </a:prstGeom>
              <a:blipFill>
                <a:blip r:embed="rId12"/>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 calcmode="lin" valueType="num">
                                      <p:cBhvr additive="base">
                                        <p:cTn id="7" dur="500" fill="hold"/>
                                        <p:tgtEl>
                                          <p:spTgt spid="57346"/>
                                        </p:tgtEl>
                                        <p:attrNameLst>
                                          <p:attrName>ppt_x</p:attrName>
                                        </p:attrNameLst>
                                      </p:cBhvr>
                                      <p:tavLst>
                                        <p:tav tm="0">
                                          <p:val>
                                            <p:strVal val="0-#ppt_w/2"/>
                                          </p:val>
                                        </p:tav>
                                        <p:tav tm="100000">
                                          <p:val>
                                            <p:strVal val="#ppt_x"/>
                                          </p:val>
                                        </p:tav>
                                      </p:tavLst>
                                    </p:anim>
                                    <p:anim calcmode="lin" valueType="num">
                                      <p:cBhvr additive="base">
                                        <p:cTn id="8" dur="500" fill="hold"/>
                                        <p:tgtEl>
                                          <p:spTgt spid="573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3243"/>
                                        </p:tgtEl>
                                        <p:attrNameLst>
                                          <p:attrName>style.visibility</p:attrName>
                                        </p:attrNameLst>
                                      </p:cBhvr>
                                      <p:to>
                                        <p:strVal val="visible"/>
                                      </p:to>
                                    </p:set>
                                    <p:animEffect transition="in" filter="wipe(left)">
                                      <p:cBhvr>
                                        <p:cTn id="28" dur="500"/>
                                        <p:tgtEl>
                                          <p:spTgt spid="2232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3243" grpId="0"/>
      <p:bldP spid="2" grpId="0"/>
      <p:bldP spid="4" grpId="0"/>
      <p:bldP spid="8" grpId="0"/>
      <p:bldP spid="9" grpId="0"/>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7" name="Rectangle 3"/>
          <p:cNvSpPr/>
          <p:nvPr/>
        </p:nvSpPr>
        <p:spPr>
          <a:xfrm>
            <a:off x="1973263" y="1628800"/>
            <a:ext cx="2873375" cy="2286000"/>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lnSpc>
                <a:spcPct val="125000"/>
              </a:lnSpc>
              <a:buClr>
                <a:srgbClr val="0BD0D9"/>
              </a:buClr>
              <a:buSzPct val="95000"/>
              <a:buFont typeface="Wingdings 2" panose="05020102010507070707" pitchFamily="18" charset="2"/>
              <a:buNone/>
            </a:pPr>
            <a:r>
              <a:rPr lang="en-US" altLang="zh-CN" sz="2400" b="1" dirty="0">
                <a:latin typeface="Times New Roman" panose="02020603050405020304" pitchFamily="18" charset="0"/>
                <a:cs typeface="Times New Roman" panose="02020603050405020304" pitchFamily="18" charset="0"/>
              </a:rPr>
              <a:t>GaAs</a:t>
            </a:r>
            <a:r>
              <a:rPr lang="zh-CN" altLang="en-US" sz="2400" b="1" dirty="0">
                <a:latin typeface="Times New Roman" panose="02020603050405020304" pitchFamily="18" charset="0"/>
                <a:cs typeface="Times New Roman" panose="02020603050405020304" pitchFamily="18" charset="0"/>
              </a:rPr>
              <a:t>中的杂质</a:t>
            </a:r>
          </a:p>
          <a:p>
            <a:pPr marL="273050" lvl="0" indent="-273050">
              <a:lnSpc>
                <a:spcPct val="125000"/>
              </a:lnSpc>
              <a:buClr>
                <a:srgbClr val="0BD0D9"/>
              </a:buClr>
              <a:buSzPct val="95000"/>
              <a:buFont typeface="Wingdings 2" panose="05020102010507070707" pitchFamily="18" charset="2"/>
              <a:buNone/>
            </a:pPr>
            <a:r>
              <a:rPr lang="en-US" altLang="zh-CN" sz="2400" b="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ea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取代镓</a:t>
            </a:r>
            <a:endParaRPr lang="en-US" altLang="zh-CN" sz="2400" b="1" dirty="0">
              <a:latin typeface="Times New Roman" panose="02020603050405020304" pitchFamily="18" charset="0"/>
              <a:cs typeface="Times New Roman" panose="02020603050405020304" pitchFamily="18" charset="0"/>
            </a:endParaRPr>
          </a:p>
          <a:p>
            <a:pPr marL="273050" lvl="0" indent="-273050">
              <a:lnSpc>
                <a:spcPct val="125000"/>
              </a:lnSpc>
              <a:buClr>
                <a:srgbClr val="0BD0D9"/>
              </a:buClr>
              <a:buSzPct val="95000"/>
              <a:buFont typeface="Wingdings 2" panose="05020102010507070707" pitchFamily="18" charset="2"/>
              <a:buNone/>
            </a:pPr>
            <a:r>
              <a:rPr lang="en-US" altLang="zh-CN" sz="2400" b="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ea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取代砷</a:t>
            </a:r>
          </a:p>
          <a:p>
            <a:pPr marL="273050" lvl="0" indent="-273050">
              <a:lnSpc>
                <a:spcPct val="125000"/>
              </a:lnSpc>
              <a:buClr>
                <a:srgbClr val="0BD0D9"/>
              </a:buClr>
              <a:buSzPct val="95000"/>
              <a:buFont typeface="Wingdings 2" panose="05020102010507070707" pitchFamily="18" charset="2"/>
              <a:buNone/>
            </a:pPr>
            <a:r>
              <a:rPr lang="en-US" altLang="zh-CN" sz="2400" b="1" dirty="0">
                <a:latin typeface="Times New Roman" panose="02020603050405020304" pitchFamily="18" charset="0"/>
                <a:cs typeface="Times New Roman" panose="02020603050405020304" pitchFamily="18" charset="0"/>
              </a:rPr>
              <a:t>C</a:t>
            </a:r>
            <a:r>
              <a:rPr lang="en-US" altLang="zh-CN" sz="2400" b="1" dirty="0">
                <a:latin typeface="Times New Roman" panose="02020603050405020304" pitchFamily="18" charset="0"/>
                <a:ea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填隙 </a:t>
            </a:r>
            <a:endParaRPr lang="zh-CN" altLang="en-US" sz="2400" b="1" dirty="0">
              <a:latin typeface="Times New Roman" panose="02020603050405020304" pitchFamily="18" charset="0"/>
              <a:ea typeface="Times New Roman" panose="02020603050405020304" pitchFamily="18" charset="0"/>
            </a:endParaRPr>
          </a:p>
        </p:txBody>
      </p:sp>
      <p:pic>
        <p:nvPicPr>
          <p:cNvPr id="8" name="Picture 5"/>
          <p:cNvPicPr>
            <a:picLocks noChangeAspect="1"/>
          </p:cNvPicPr>
          <p:nvPr/>
        </p:nvPicPr>
        <p:blipFill>
          <a:blip r:embed="rId2"/>
          <a:stretch>
            <a:fillRect/>
          </a:stretch>
        </p:blipFill>
        <p:spPr>
          <a:xfrm>
            <a:off x="5308600" y="1571625"/>
            <a:ext cx="2605088" cy="2286000"/>
          </a:xfrm>
          <a:prstGeom prst="rect">
            <a:avLst/>
          </a:prstGeom>
          <a:noFill/>
          <a:ln w="9525">
            <a:noFill/>
          </a:ln>
        </p:spPr>
      </p:pic>
      <p:sp>
        <p:nvSpPr>
          <p:cNvPr id="9" name="Rectangle 3"/>
          <p:cNvSpPr/>
          <p:nvPr/>
        </p:nvSpPr>
        <p:spPr>
          <a:xfrm>
            <a:off x="1978026" y="4429125"/>
            <a:ext cx="1536700" cy="1643063"/>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lnSpc>
                <a:spcPct val="125000"/>
              </a:lnSpc>
              <a:buClr>
                <a:srgbClr val="0BD0D9"/>
              </a:buClr>
              <a:buSzPct val="95000"/>
              <a:buFont typeface="Wingdings 2" panose="05020102010507070707" pitchFamily="18" charset="2"/>
              <a:buNone/>
            </a:pPr>
            <a:r>
              <a:rPr lang="zh-CN" altLang="en-US" sz="2400" b="1" dirty="0">
                <a:latin typeface="宋体" panose="02010600030101010101" pitchFamily="2" charset="-122"/>
                <a:cs typeface="Times New Roman" panose="02020603050405020304" pitchFamily="18" charset="0"/>
              </a:rPr>
              <a:t>Ⅱ族原子</a:t>
            </a:r>
            <a:endParaRPr lang="en-US" altLang="zh-CN" sz="2400" b="1" dirty="0">
              <a:latin typeface="宋体" panose="02010600030101010101" pitchFamily="2" charset="-122"/>
              <a:cs typeface="Times New Roman" panose="02020603050405020304" pitchFamily="18" charset="0"/>
            </a:endParaRPr>
          </a:p>
          <a:p>
            <a:pPr marL="273050" lvl="0" indent="-273050">
              <a:lnSpc>
                <a:spcPct val="125000"/>
              </a:lnSpc>
              <a:buClr>
                <a:srgbClr val="0BD0D9"/>
              </a:buClr>
              <a:buSzPct val="95000"/>
              <a:buFont typeface="Wingdings 2" panose="05020102010507070707" pitchFamily="18" charset="2"/>
              <a:buNone/>
            </a:pPr>
            <a:r>
              <a:rPr lang="en-US" altLang="zh-CN" sz="2400" b="1" dirty="0">
                <a:latin typeface="宋体" panose="02010600030101010101" pitchFamily="2" charset="-122"/>
                <a:cs typeface="Times New Roman" panose="02020603050405020304" pitchFamily="18" charset="0"/>
              </a:rPr>
              <a:t>Ⅵ</a:t>
            </a:r>
            <a:r>
              <a:rPr lang="zh-CN" altLang="en-US" sz="2400" b="1" dirty="0">
                <a:latin typeface="宋体" panose="02010600030101010101" pitchFamily="2" charset="-122"/>
                <a:cs typeface="Times New Roman" panose="02020603050405020304" pitchFamily="18" charset="0"/>
              </a:rPr>
              <a:t>族原子</a:t>
            </a:r>
            <a:endParaRPr lang="en-US" altLang="zh-CN" sz="2400" b="1" dirty="0">
              <a:latin typeface="宋体" panose="02010600030101010101" pitchFamily="2" charset="-122"/>
              <a:cs typeface="Times New Roman" panose="02020603050405020304" pitchFamily="18" charset="0"/>
            </a:endParaRPr>
          </a:p>
          <a:p>
            <a:pPr marL="273050" lvl="0" indent="-273050">
              <a:lnSpc>
                <a:spcPct val="125000"/>
              </a:lnSpc>
              <a:buClr>
                <a:srgbClr val="0BD0D9"/>
              </a:buClr>
              <a:buSzPct val="95000"/>
              <a:buFont typeface="Wingdings 2" panose="05020102010507070707" pitchFamily="18" charset="2"/>
              <a:buNone/>
            </a:pPr>
            <a:r>
              <a:rPr lang="en-US" altLang="zh-CN" sz="2400" b="1" dirty="0">
                <a:solidFill>
                  <a:srgbClr val="CC0000"/>
                </a:solidFill>
                <a:latin typeface="宋体" panose="02010600030101010101" pitchFamily="2" charset="-122"/>
                <a:cs typeface="Times New Roman" panose="02020603050405020304" pitchFamily="18" charset="0"/>
              </a:rPr>
              <a:t>Ⅳ</a:t>
            </a:r>
            <a:r>
              <a:rPr lang="zh-CN" altLang="en-US" sz="2400" b="1" dirty="0">
                <a:solidFill>
                  <a:srgbClr val="CC0000"/>
                </a:solidFill>
                <a:latin typeface="宋体" panose="02010600030101010101" pitchFamily="2" charset="-122"/>
                <a:cs typeface="Times New Roman" panose="02020603050405020304" pitchFamily="18" charset="0"/>
              </a:rPr>
              <a:t>族原子</a:t>
            </a:r>
            <a:endParaRPr lang="zh-CN" altLang="en-US" sz="2400" b="1" dirty="0">
              <a:solidFill>
                <a:srgbClr val="CC0000"/>
              </a:solidFill>
              <a:latin typeface="Times New Roman" panose="02020603050405020304" pitchFamily="18" charset="0"/>
              <a:ea typeface="Times New Roman" panose="02020603050405020304" pitchFamily="18" charset="0"/>
            </a:endParaRPr>
          </a:p>
        </p:txBody>
      </p:sp>
      <p:sp>
        <p:nvSpPr>
          <p:cNvPr id="51206" name="TextBox 2"/>
          <p:cNvSpPr txBox="1"/>
          <p:nvPr/>
        </p:nvSpPr>
        <p:spPr>
          <a:xfrm>
            <a:off x="0" y="476250"/>
            <a:ext cx="27146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双性杂质：</a:t>
            </a:r>
            <a:endParaRPr lang="zh-CN" altLang="en-US" b="1" dirty="0">
              <a:solidFill>
                <a:srgbClr val="FF0000"/>
              </a:solidFill>
              <a:latin typeface="Times New Roman" panose="02020603050405020304" pitchFamily="18" charset="0"/>
              <a:ea typeface="Times New Roman" panose="02020603050405020304" pitchFamily="18" charset="0"/>
            </a:endParaRPr>
          </a:p>
        </p:txBody>
      </p:sp>
      <p:sp>
        <p:nvSpPr>
          <p:cNvPr id="10" name="Rectangle 9"/>
          <p:cNvSpPr/>
          <p:nvPr/>
        </p:nvSpPr>
        <p:spPr>
          <a:xfrm>
            <a:off x="1928813" y="485775"/>
            <a:ext cx="7058025" cy="565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871980" lvl="0" indent="-1871980" eaLnBrk="1" hangingPunct="1">
              <a:lnSpc>
                <a:spcPct val="110000"/>
              </a:lnSpc>
              <a:spcBef>
                <a:spcPct val="0"/>
              </a:spcBef>
              <a:buNone/>
            </a:pPr>
            <a:r>
              <a:rPr lang="zh-CN" altLang="en-US" sz="2800" b="1" dirty="0">
                <a:latin typeface="宋体" panose="02010600030101010101" pitchFamily="2" charset="-122"/>
              </a:rPr>
              <a:t>在半导体中既可作施主又可作受主的杂质。</a:t>
            </a:r>
          </a:p>
        </p:txBody>
      </p:sp>
      <p:sp>
        <p:nvSpPr>
          <p:cNvPr id="12" name="Rectangle 3"/>
          <p:cNvSpPr/>
          <p:nvPr/>
        </p:nvSpPr>
        <p:spPr>
          <a:xfrm>
            <a:off x="3295734" y="4475991"/>
            <a:ext cx="2295698" cy="500062"/>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buClr>
                <a:srgbClr val="0BD0D9"/>
              </a:buClr>
              <a:buSzPct val="95000"/>
              <a:buFont typeface="Wingdings 2" panose="05020102010507070707" pitchFamily="18" charset="2"/>
              <a:buNone/>
            </a:pPr>
            <a:r>
              <a:rPr lang="en-US" altLang="zh-CN" sz="2400" b="1" dirty="0">
                <a:latin typeface="Times New Roman" panose="02020603050405020304" pitchFamily="18" charset="0"/>
                <a:ea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受主杂质</a:t>
            </a:r>
            <a:endParaRPr lang="en-US" altLang="zh-CN" sz="2400" b="1" dirty="0">
              <a:latin typeface="宋体" panose="02010600030101010101" pitchFamily="2" charset="-122"/>
              <a:ea typeface="Times New Roman" panose="02020603050405020304" pitchFamily="18" charset="0"/>
            </a:endParaRPr>
          </a:p>
        </p:txBody>
      </p:sp>
      <p:sp>
        <p:nvSpPr>
          <p:cNvPr id="13" name="Rectangle 3"/>
          <p:cNvSpPr/>
          <p:nvPr/>
        </p:nvSpPr>
        <p:spPr>
          <a:xfrm>
            <a:off x="3298701" y="5000280"/>
            <a:ext cx="2209403" cy="500062"/>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buClr>
                <a:srgbClr val="0BD0D9"/>
              </a:buClr>
              <a:buSzPct val="95000"/>
              <a:buFont typeface="Wingdings 2" panose="05020102010507070707" pitchFamily="18" charset="2"/>
              <a:buNone/>
            </a:pPr>
            <a:r>
              <a:rPr lang="en-US" altLang="zh-CN" sz="2400" b="1" dirty="0">
                <a:latin typeface="Times New Roman" panose="02020603050405020304" pitchFamily="18" charset="0"/>
                <a:ea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施主杂质</a:t>
            </a:r>
            <a:endParaRPr lang="en-US" altLang="zh-CN" sz="2400" b="1" dirty="0">
              <a:latin typeface="宋体" panose="02010600030101010101" pitchFamily="2" charset="-122"/>
              <a:ea typeface="Times New Roman" panose="02020603050405020304" pitchFamily="18" charset="0"/>
            </a:endParaRPr>
          </a:p>
        </p:txBody>
      </p:sp>
      <p:sp>
        <p:nvSpPr>
          <p:cNvPr id="14" name="Rectangle 3"/>
          <p:cNvSpPr/>
          <p:nvPr/>
        </p:nvSpPr>
        <p:spPr>
          <a:xfrm>
            <a:off x="3298701" y="5531164"/>
            <a:ext cx="2209403" cy="500063"/>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buClr>
                <a:srgbClr val="0BD0D9"/>
              </a:buClr>
              <a:buSzPct val="95000"/>
              <a:buFont typeface="Wingdings 2" panose="05020102010507070707" pitchFamily="18" charset="2"/>
              <a:buNone/>
            </a:pPr>
            <a:r>
              <a:rPr lang="en-US" altLang="zh-CN" sz="2400" b="1" dirty="0">
                <a:solidFill>
                  <a:srgbClr val="CC0000"/>
                </a:solidFill>
                <a:latin typeface="Times New Roman" panose="02020603050405020304" pitchFamily="18" charset="0"/>
                <a:ea typeface="Times New Roman" panose="02020603050405020304" pitchFamily="18" charset="0"/>
              </a:rPr>
              <a:t>——</a:t>
            </a:r>
            <a:r>
              <a:rPr lang="zh-CN" altLang="en-US" sz="2400" b="1" dirty="0">
                <a:solidFill>
                  <a:srgbClr val="CC0000"/>
                </a:solidFill>
                <a:latin typeface="宋体" panose="02010600030101010101" pitchFamily="2" charset="-122"/>
                <a:cs typeface="Times New Roman" panose="02020603050405020304" pitchFamily="18" charset="0"/>
              </a:rPr>
              <a:t>双性杂质</a:t>
            </a:r>
            <a:endParaRPr lang="zh-CN" altLang="en-US" sz="2400" b="1" dirty="0">
              <a:solidFill>
                <a:srgbClr val="CC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52227" name="TextBox 2"/>
          <p:cNvSpPr txBox="1"/>
          <p:nvPr/>
        </p:nvSpPr>
        <p:spPr>
          <a:xfrm>
            <a:off x="0" y="476250"/>
            <a:ext cx="3714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杂质的补偿作用：</a:t>
            </a:r>
            <a:endParaRPr lang="zh-CN" altLang="en-US" b="1" dirty="0">
              <a:solidFill>
                <a:srgbClr val="FF0000"/>
              </a:solidFill>
              <a:latin typeface="Times New Roman" panose="02020603050405020304" pitchFamily="18" charset="0"/>
              <a:ea typeface="Times New Roman" panose="02020603050405020304" pitchFamily="18" charset="0"/>
            </a:endParaRPr>
          </a:p>
        </p:txBody>
      </p:sp>
      <p:sp>
        <p:nvSpPr>
          <p:cNvPr id="4" name="Text Box 3"/>
          <p:cNvSpPr txBox="1"/>
          <p:nvPr/>
        </p:nvSpPr>
        <p:spPr>
          <a:xfrm>
            <a:off x="3116263" y="417513"/>
            <a:ext cx="5456237" cy="1708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50000"/>
              </a:spcBef>
              <a:buNone/>
            </a:pPr>
            <a:r>
              <a:rPr lang="zh-CN" altLang="en-US" sz="2800" b="1" dirty="0">
                <a:latin typeface="Times New Roman" panose="02020603050405020304" pitchFamily="18" charset="0"/>
              </a:rPr>
              <a:t>半导体中</a:t>
            </a:r>
            <a:r>
              <a:rPr lang="zh-CN" altLang="en-US" sz="2800" b="1" dirty="0">
                <a:solidFill>
                  <a:srgbClr val="CC0000"/>
                </a:solidFill>
                <a:latin typeface="Times New Roman" panose="02020603050405020304" pitchFamily="18" charset="0"/>
              </a:rPr>
              <a:t>同时存在</a:t>
            </a:r>
            <a:r>
              <a:rPr lang="zh-CN" altLang="en-US" sz="2800" b="1" dirty="0">
                <a:solidFill>
                  <a:srgbClr val="3333FF"/>
                </a:solidFill>
                <a:latin typeface="Times New Roman" panose="02020603050405020304" pitchFamily="18" charset="0"/>
              </a:rPr>
              <a:t>施主</a:t>
            </a:r>
            <a:r>
              <a:rPr lang="zh-CN" altLang="en-US" sz="2800" b="1" dirty="0">
                <a:latin typeface="Times New Roman" panose="02020603050405020304" pitchFamily="18" charset="0"/>
              </a:rPr>
              <a:t>杂质和</a:t>
            </a:r>
            <a:r>
              <a:rPr lang="zh-CN" altLang="en-US" sz="2800" b="1" dirty="0">
                <a:solidFill>
                  <a:srgbClr val="3333FF"/>
                </a:solidFill>
                <a:latin typeface="Times New Roman" panose="02020603050405020304" pitchFamily="18" charset="0"/>
              </a:rPr>
              <a:t>受主</a:t>
            </a:r>
            <a:r>
              <a:rPr lang="zh-CN" altLang="en-US" sz="2800" b="1" dirty="0">
                <a:latin typeface="Times New Roman" panose="02020603050405020304" pitchFamily="18" charset="0"/>
              </a:rPr>
              <a:t>杂质时，它们之间有相互抵消的作用。</a:t>
            </a:r>
          </a:p>
        </p:txBody>
      </p:sp>
      <mc:AlternateContent xmlns:mc="http://schemas.openxmlformats.org/markup-compatibility/2006" xmlns:a14="http://schemas.microsoft.com/office/drawing/2010/main">
        <mc:Choice Requires="a14">
          <p:sp>
            <p:nvSpPr>
              <p:cNvPr id="14" name="Object 5"/>
              <p:cNvSpPr txBox="1"/>
              <p:nvPr/>
            </p:nvSpPr>
            <p:spPr>
              <a:xfrm>
                <a:off x="571500" y="2348880"/>
                <a:ext cx="7672908" cy="1944216"/>
              </a:xfrm>
              <a:prstGeom prst="rect">
                <a:avLst/>
              </a:prstGeom>
              <a:noFill/>
              <a:ln w="38100">
                <a:noFill/>
                <a:miter/>
              </a:ln>
            </p:spPr>
            <p:txBody>
              <a:bodyPr>
                <a:noAutofit/>
              </a:bodyPr>
              <a:lstStyle/>
              <a:p>
                <a:pPr>
                  <a:lnSpc>
                    <a:spcPct val="170000"/>
                  </a:lnSpc>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当</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m:rPr>
                          <m:nor/>
                        </m:rPr>
                        <a:rPr lang="zh-CN" altLang="en-US" sz="2400" i="0">
                          <a:solidFill>
                            <a:srgbClr val="000000"/>
                          </a:solidFill>
                          <a:latin typeface="+mn-ea"/>
                          <a:ea typeface="+mn-ea"/>
                        </a:rPr>
                        <m:t>时</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m:rPr>
                          <m:nor/>
                        </m:rPr>
                        <a:rPr lang="zh-CN" altLang="en-US" sz="2400" i="0">
                          <a:solidFill>
                            <a:srgbClr val="000000"/>
                          </a:solidFill>
                          <a:latin typeface="+mn-ea"/>
                          <a:ea typeface="+mn-ea"/>
                        </a:rPr>
                        <m:t>为有效施主浓度</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半导体是</m:t>
                      </m:r>
                      <m:r>
                        <m:rPr>
                          <m:sty m:val="p"/>
                        </m:rPr>
                        <a:rPr lang="zh-CN" altLang="en-US" sz="2400" i="1">
                          <a:solidFill>
                            <a:srgbClr val="000000"/>
                          </a:solidFill>
                          <a:latin typeface="Cambria Math" panose="02040503050406030204" pitchFamily="18" charset="0"/>
                          <a:ea typeface="+mn-ea"/>
                        </a:rPr>
                        <m:t>n</m:t>
                      </m:r>
                      <m:r>
                        <m:rPr>
                          <m:nor/>
                        </m:rPr>
                        <a:rPr lang="zh-CN" altLang="en-US" sz="2400" i="0">
                          <a:solidFill>
                            <a:srgbClr val="000000"/>
                          </a:solidFill>
                          <a:latin typeface="+mn-ea"/>
                          <a:ea typeface="+mn-ea"/>
                        </a:rPr>
                        <m:t>型</m:t>
                      </m:r>
                    </m:oMath>
                    <m:oMath xmlns:m="http://schemas.openxmlformats.org/officeDocument/2006/math">
                      <m:r>
                        <m:rPr>
                          <m:nor/>
                        </m:rPr>
                        <a:rPr lang="zh-CN" altLang="en-US" sz="2400" i="0">
                          <a:solidFill>
                            <a:srgbClr val="000000"/>
                          </a:solidFill>
                          <a:latin typeface="+mn-ea"/>
                          <a:ea typeface="+mn-ea"/>
                        </a:rPr>
                        <m:t>当</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m:rPr>
                          <m:nor/>
                        </m:rPr>
                        <a:rPr lang="zh-CN" altLang="en-US" sz="2400" i="0">
                          <a:solidFill>
                            <a:srgbClr val="000000"/>
                          </a:solidFill>
                          <a:latin typeface="+mn-ea"/>
                          <a:ea typeface="+mn-ea"/>
                        </a:rPr>
                        <m:t>时</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m:rPr>
                          <m:nor/>
                        </m:rPr>
                        <a:rPr lang="zh-CN" altLang="en-US" sz="2400" i="0">
                          <a:solidFill>
                            <a:srgbClr val="000000"/>
                          </a:solidFill>
                          <a:latin typeface="+mn-ea"/>
                          <a:ea typeface="+mn-ea"/>
                        </a:rPr>
                        <m:t>为有效受主浓度</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半导体是</m:t>
                      </m:r>
                      <m:r>
                        <m:rPr>
                          <m:sty m:val="p"/>
                        </m:rPr>
                        <a:rPr lang="zh-CN" altLang="en-US" sz="2400" i="1">
                          <a:solidFill>
                            <a:srgbClr val="000000"/>
                          </a:solidFill>
                          <a:latin typeface="Cambria Math" panose="02040503050406030204" pitchFamily="18" charset="0"/>
                          <a:ea typeface="+mn-ea"/>
                        </a:rPr>
                        <m:t>p</m:t>
                      </m:r>
                      <m:r>
                        <m:rPr>
                          <m:nor/>
                        </m:rPr>
                        <a:rPr lang="zh-CN" altLang="en-US" sz="2400" i="0">
                          <a:solidFill>
                            <a:srgbClr val="000000"/>
                          </a:solidFill>
                          <a:latin typeface="+mn-ea"/>
                          <a:ea typeface="+mn-ea"/>
                        </a:rPr>
                        <m:t>型</m:t>
                      </m:r>
                    </m:oMath>
                    <m:oMath xmlns:m="http://schemas.openxmlformats.org/officeDocument/2006/math">
                      <m:r>
                        <m:rPr>
                          <m:nor/>
                        </m:rPr>
                        <a:rPr lang="zh-CN" altLang="en-US" sz="2400" i="0">
                          <a:solidFill>
                            <a:srgbClr val="000000"/>
                          </a:solidFill>
                          <a:latin typeface="+mn-ea"/>
                          <a:ea typeface="+mn-ea"/>
                        </a:rPr>
                        <m:t>当</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m:rPr>
                          <m:nor/>
                        </m:rPr>
                        <a:rPr lang="zh-CN" altLang="en-US" sz="2400" i="0">
                          <a:solidFill>
                            <a:srgbClr val="000000"/>
                          </a:solidFill>
                          <a:latin typeface="+mn-ea"/>
                          <a:ea typeface="+mn-ea"/>
                        </a:rPr>
                        <m:t>时</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杂质高度补偿</m:t>
                      </m:r>
                    </m:oMath>
                  </m:oMathPara>
                </a14:m>
                <a:endParaRPr lang="zh-CN" altLang="en-US" sz="2400" dirty="0">
                  <a:ea typeface="+mn-ea"/>
                  <a:cs typeface="Times New Roman" panose="02020603050405020304" pitchFamily="18" charset="0"/>
                </a:endParaRPr>
              </a:p>
            </p:txBody>
          </p:sp>
        </mc:Choice>
        <mc:Fallback xmlns="">
          <p:sp>
            <p:nvSpPr>
              <p:cNvPr id="14" name="Object 5"/>
              <p:cNvSpPr txBox="1">
                <a:spLocks noRot="1" noChangeAspect="1" noMove="1" noResize="1" noEditPoints="1" noAdjustHandles="1" noChangeArrowheads="1" noChangeShapeType="1" noTextEdit="1"/>
              </p:cNvSpPr>
              <p:nvPr/>
            </p:nvSpPr>
            <p:spPr>
              <a:xfrm>
                <a:off x="571500" y="2348880"/>
                <a:ext cx="7672908" cy="1944216"/>
              </a:xfrm>
              <a:prstGeom prst="rect">
                <a:avLst/>
              </a:prstGeom>
              <a:blipFill>
                <a:blip r:embed="rId2"/>
                <a:stretch>
                  <a:fillRect/>
                </a:stretch>
              </a:blipFill>
              <a:ln w="38100">
                <a:noFill/>
                <a:miter/>
              </a:ln>
            </p:spPr>
            <p:txBody>
              <a:bodyPr/>
              <a:lstStyle/>
              <a:p>
                <a:r>
                  <a:rPr lang="zh-CN" altLang="en-US">
                    <a:noFill/>
                  </a:rPr>
                  <a:t> </a:t>
                </a:r>
              </a:p>
            </p:txBody>
          </p:sp>
        </mc:Fallback>
      </mc:AlternateContent>
      <p:pic>
        <p:nvPicPr>
          <p:cNvPr id="58371" name="Picture 3" descr="C:\Users\lsy\Desktop\Picture3.bmp"/>
          <p:cNvPicPr>
            <a:picLocks noChangeAspect="1"/>
          </p:cNvPicPr>
          <p:nvPr/>
        </p:nvPicPr>
        <p:blipFill>
          <a:blip r:embed="rId3"/>
          <a:stretch>
            <a:fillRect/>
          </a:stretch>
        </p:blipFill>
        <p:spPr>
          <a:xfrm>
            <a:off x="1179513" y="4572000"/>
            <a:ext cx="6913562" cy="1800225"/>
          </a:xfrm>
          <a:prstGeom prst="rect">
            <a:avLst/>
          </a:prstGeom>
          <a:noFill/>
          <a:ln w="9525">
            <a:noFill/>
          </a:ln>
        </p:spPr>
      </p:pic>
      <p:sp>
        <p:nvSpPr>
          <p:cNvPr id="7" name="TextBox 6"/>
          <p:cNvSpPr txBox="1"/>
          <p:nvPr/>
        </p:nvSpPr>
        <p:spPr>
          <a:xfrm>
            <a:off x="4543020" y="3728963"/>
            <a:ext cx="414337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solidFill>
                  <a:srgbClr val="CC0000"/>
                </a:solidFill>
                <a:latin typeface="+mn-ea"/>
                <a:cs typeface="Times New Roman" panose="02020603050405020304" pitchFamily="18" charset="0"/>
                <a:sym typeface="Symbol" panose="05050102010706020507" pitchFamily="18" charset="2"/>
              </a:rPr>
              <a:t></a:t>
            </a:r>
            <a:r>
              <a:rPr lang="zh-CN" altLang="en-US" sz="2600" b="1" dirty="0">
                <a:solidFill>
                  <a:srgbClr val="CC0000"/>
                </a:solidFill>
                <a:latin typeface="+mn-ea"/>
                <a:cs typeface="Times New Roman" panose="02020603050405020304" pitchFamily="18" charset="0"/>
                <a:sym typeface="Symbol" panose="05050102010706020507" pitchFamily="18" charset="2"/>
              </a:rPr>
              <a:t>与纯净半导体的区别？</a:t>
            </a:r>
            <a:endParaRPr lang="en-US" altLang="zh-CN" sz="2600" b="1" dirty="0">
              <a:solidFill>
                <a:srgbClr val="CC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8371"/>
                                        </p:tgtEl>
                                        <p:attrNameLst>
                                          <p:attrName>style.visibility</p:attrName>
                                        </p:attrNameLst>
                                      </p:cBhvr>
                                      <p:to>
                                        <p:strVal val="visible"/>
                                      </p:to>
                                    </p:set>
                                    <p:anim calcmode="lin" valueType="num">
                                      <p:cBhvr additive="base">
                                        <p:cTn id="22" dur="500" fill="hold"/>
                                        <p:tgtEl>
                                          <p:spTgt spid="58371"/>
                                        </p:tgtEl>
                                        <p:attrNameLst>
                                          <p:attrName>ppt_x</p:attrName>
                                        </p:attrNameLst>
                                      </p:cBhvr>
                                      <p:tavLst>
                                        <p:tav tm="0">
                                          <p:val>
                                            <p:strVal val="#ppt_x"/>
                                          </p:val>
                                        </p:tav>
                                        <p:tav tm="100000">
                                          <p:val>
                                            <p:strVal val="#ppt_x"/>
                                          </p:val>
                                        </p:tav>
                                      </p:tavLst>
                                    </p:anim>
                                    <p:anim calcmode="lin" valueType="num">
                                      <p:cBhvr additive="base">
                                        <p:cTn id="23" dur="500" fill="hold"/>
                                        <p:tgtEl>
                                          <p:spTgt spid="58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53251" name="TextBox 2"/>
          <p:cNvSpPr txBox="1"/>
          <p:nvPr/>
        </p:nvSpPr>
        <p:spPr>
          <a:xfrm>
            <a:off x="0" y="476250"/>
            <a:ext cx="52863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特殊掺杂</a:t>
            </a:r>
            <a:r>
              <a:rPr lang="en-US" altLang="zh-CN" b="1" dirty="0">
                <a:solidFill>
                  <a:srgbClr val="FF0000"/>
                </a:solidFill>
                <a:latin typeface="Times New Roman" panose="02020603050405020304" pitchFamily="18" charset="0"/>
                <a:ea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深能级杂质</a:t>
            </a:r>
            <a:endParaRPr lang="zh-CN" altLang="en-US" b="1" dirty="0">
              <a:solidFill>
                <a:srgbClr val="FF0000"/>
              </a:solidFill>
              <a:latin typeface="Times New Roman" panose="02020603050405020304" pitchFamily="18" charset="0"/>
              <a:ea typeface="Times New Roman" panose="02020603050405020304" pitchFamily="18" charset="0"/>
            </a:endParaRPr>
          </a:p>
        </p:txBody>
      </p:sp>
      <p:pic>
        <p:nvPicPr>
          <p:cNvPr id="5" name="Picture 25"/>
          <p:cNvPicPr>
            <a:picLocks noChangeAspect="1"/>
          </p:cNvPicPr>
          <p:nvPr/>
        </p:nvPicPr>
        <p:blipFill>
          <a:blip r:embed="rId2"/>
          <a:stretch>
            <a:fillRect/>
          </a:stretch>
        </p:blipFill>
        <p:spPr>
          <a:xfrm>
            <a:off x="4554538" y="1624013"/>
            <a:ext cx="3732212" cy="1855787"/>
          </a:xfrm>
          <a:prstGeom prst="rect">
            <a:avLst/>
          </a:prstGeom>
          <a:noFill/>
          <a:ln w="9525">
            <a:noFill/>
          </a:ln>
        </p:spPr>
      </p:pic>
      <mc:AlternateContent xmlns:mc="http://schemas.openxmlformats.org/markup-compatibility/2006" xmlns:a14="http://schemas.microsoft.com/office/drawing/2010/main">
        <mc:Choice Requires="a14">
          <p:sp>
            <p:nvSpPr>
              <p:cNvPr id="20" name="对象 19"/>
              <p:cNvSpPr txBox="1"/>
              <p:nvPr/>
            </p:nvSpPr>
            <p:spPr>
              <a:xfrm>
                <a:off x="1119188" y="1155700"/>
                <a:ext cx="2399432" cy="47307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𝐷</m:t>
                          </m:r>
                        </m:sub>
                      </m:sSub>
                      <m:r>
                        <m:rPr>
                          <m:nor/>
                        </m:rPr>
                        <a:rPr lang="zh-CN" altLang="en-US" i="0">
                          <a:solidFill>
                            <a:srgbClr val="000000"/>
                          </a:solidFill>
                          <a:latin typeface="Cambria Math" panose="02040503050406030204" pitchFamily="18" charset="0"/>
                          <a:ea typeface="+mn-ea"/>
                        </a:rPr>
                        <m:t>或</m:t>
                      </m:r>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𝐴</m:t>
                          </m:r>
                        </m:sub>
                      </m:sSub>
                      <m:r>
                        <a:rPr lang="zh-CN" altLang="en-US" i="1">
                          <a:solidFill>
                            <a:srgbClr val="000000"/>
                          </a:solidFill>
                          <a:latin typeface="Cambria Math" panose="02040503050406030204" pitchFamily="18" charset="0"/>
                          <a:ea typeface="+mn-ea"/>
                        </a:rPr>
                        <m:t>&lt;&lt;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𝑔</m:t>
                          </m:r>
                        </m:sub>
                      </m:sSub>
                    </m:oMath>
                  </m:oMathPara>
                </a14:m>
                <a:endParaRPr lang="zh-CN" altLang="en-US" dirty="0">
                  <a:ea typeface="+mn-ea"/>
                  <a:cs typeface="Times New Roman" panose="02020603050405020304" pitchFamily="18" charset="0"/>
                </a:endParaRPr>
              </a:p>
            </p:txBody>
          </p:sp>
        </mc:Choice>
        <mc:Fallback xmlns="">
          <p:sp>
            <p:nvSpPr>
              <p:cNvPr id="20" name="对象 19"/>
              <p:cNvSpPr txBox="1">
                <a:spLocks noRot="1" noChangeAspect="1" noMove="1" noResize="1" noEditPoints="1" noAdjustHandles="1" noChangeArrowheads="1" noChangeShapeType="1" noTextEdit="1"/>
              </p:cNvSpPr>
              <p:nvPr/>
            </p:nvSpPr>
            <p:spPr>
              <a:xfrm>
                <a:off x="1119188" y="1155700"/>
                <a:ext cx="2399432" cy="473075"/>
              </a:xfrm>
              <a:prstGeom prst="rect">
                <a:avLst/>
              </a:prstGeom>
              <a:blipFill>
                <a:blip r:embed="rId3"/>
                <a:stretch>
                  <a:fillRect l="-254" b="-2597"/>
                </a:stretch>
              </a:blipFill>
              <a:ln w="38100">
                <a:noFill/>
                <a:miter/>
              </a:ln>
            </p:spPr>
            <p:txBody>
              <a:bodyPr/>
              <a:lstStyle/>
              <a:p>
                <a:r>
                  <a:rPr lang="zh-CN" altLang="en-US">
                    <a:noFill/>
                  </a:rPr>
                  <a:t> </a:t>
                </a:r>
              </a:p>
            </p:txBody>
          </p:sp>
        </mc:Fallback>
      </mc:AlternateContent>
      <p:grpSp>
        <p:nvGrpSpPr>
          <p:cNvPr id="3" name="Group 9"/>
          <p:cNvGrpSpPr/>
          <p:nvPr/>
        </p:nvGrpSpPr>
        <p:grpSpPr>
          <a:xfrm>
            <a:off x="5268913" y="1071562"/>
            <a:ext cx="2687463" cy="583273"/>
            <a:chOff x="1071538" y="986837"/>
            <a:chExt cx="2347047" cy="584775"/>
          </a:xfrm>
        </p:grpSpPr>
        <mc:AlternateContent xmlns:mc="http://schemas.openxmlformats.org/markup-compatibility/2006" xmlns:a14="http://schemas.microsoft.com/office/drawing/2010/main">
          <mc:Choice Requires="a14">
            <p:sp>
              <p:nvSpPr>
                <p:cNvPr id="53258" name="对象 19"/>
                <p:cNvSpPr txBox="1"/>
                <p:nvPr/>
              </p:nvSpPr>
              <p:spPr>
                <a:xfrm>
                  <a:off x="1071538" y="1071546"/>
                  <a:ext cx="2347047" cy="4730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𝐷</m:t>
                            </m:r>
                          </m:sub>
                        </m:sSub>
                        <m:r>
                          <m:rPr>
                            <m:nor/>
                          </m:rPr>
                          <a:rPr lang="zh-CN" altLang="en-US" sz="2200" i="0">
                            <a:solidFill>
                              <a:srgbClr val="000000"/>
                            </a:solidFill>
                            <a:latin typeface="Cambria Math" panose="02040503050406030204" pitchFamily="18" charset="0"/>
                            <a:ea typeface="+mn-ea"/>
                          </a:rPr>
                          <m:t>或</m:t>
                        </m:r>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𝐴</m:t>
                            </m:r>
                          </m:sub>
                        </m:sSub>
                        <m:r>
                          <a:rPr lang="zh-CN" altLang="en-US" sz="2200" i="1">
                            <a:solidFill>
                              <a:srgbClr val="000000"/>
                            </a:solidFill>
                            <a:latin typeface="Cambria Math" panose="02040503050406030204" pitchFamily="18" charset="0"/>
                            <a:ea typeface="+mn-ea"/>
                          </a:rPr>
                          <m:t>&lt;&lt;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𝑔</m:t>
                            </m:r>
                          </m:sub>
                        </m:sSub>
                      </m:oMath>
                    </m:oMathPara>
                  </a14:m>
                  <a:endParaRPr lang="zh-CN" altLang="en-US" sz="2200" dirty="0">
                    <a:ea typeface="+mn-ea"/>
                    <a:cs typeface="Times New Roman" panose="02020603050405020304" pitchFamily="18" charset="0"/>
                  </a:endParaRPr>
                </a:p>
              </p:txBody>
            </p:sp>
          </mc:Choice>
          <mc:Fallback xmlns="">
            <p:sp>
              <p:nvSpPr>
                <p:cNvPr id="53258" name="对象 19"/>
                <p:cNvSpPr txBox="1">
                  <a:spLocks noRot="1" noChangeAspect="1" noMove="1" noResize="1" noEditPoints="1" noAdjustHandles="1" noChangeArrowheads="1" noChangeShapeType="1" noTextEdit="1"/>
                </p:cNvSpPr>
                <p:nvPr/>
              </p:nvSpPr>
              <p:spPr>
                <a:xfrm>
                  <a:off x="1071538" y="1071546"/>
                  <a:ext cx="2347047" cy="473075"/>
                </a:xfrm>
                <a:prstGeom prst="rect">
                  <a:avLst/>
                </a:prstGeom>
                <a:blipFill>
                  <a:blip r:embed="rId4"/>
                  <a:stretch>
                    <a:fillRect l="-227" b="-2597"/>
                  </a:stretch>
                </a:blipFill>
                <a:ln w="38100">
                  <a:noFill/>
                  <a:miter/>
                </a:ln>
              </p:spPr>
              <p:txBody>
                <a:bodyPr/>
                <a:lstStyle/>
                <a:p>
                  <a:r>
                    <a:rPr lang="zh-CN" altLang="en-US">
                      <a:noFill/>
                    </a:rPr>
                    <a:t> </a:t>
                  </a:r>
                </a:p>
              </p:txBody>
            </p:sp>
          </mc:Fallback>
        </mc:AlternateContent>
        <p:sp>
          <p:nvSpPr>
            <p:cNvPr id="53259" name="TextBox 8"/>
            <p:cNvSpPr txBox="1"/>
            <p:nvPr/>
          </p:nvSpPr>
          <p:spPr>
            <a:xfrm>
              <a:off x="2170035" y="986837"/>
              <a:ext cx="628654" cy="584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b="1" dirty="0">
                  <a:latin typeface="Times New Roman" panose="02020603050405020304" pitchFamily="18" charset="0"/>
                  <a:cs typeface="Times New Roman" panose="02020603050405020304" pitchFamily="18" charset="0"/>
                </a:rPr>
                <a:t>/</a:t>
              </a:r>
            </a:p>
          </p:txBody>
        </p:sp>
      </p:grpSp>
      <p:sp>
        <p:nvSpPr>
          <p:cNvPr id="13" name="Rectangle 3"/>
          <p:cNvSpPr txBox="1"/>
          <p:nvPr/>
        </p:nvSpPr>
        <p:spPr>
          <a:xfrm>
            <a:off x="500063" y="3786188"/>
            <a:ext cx="7929563" cy="1285875"/>
          </a:xfrm>
          <a:prstGeom prst="rect">
            <a:avLst/>
          </a:prstGeom>
        </p:spPr>
        <p:txBody>
          <a:bodyPr/>
          <a:lstStyle/>
          <a:p>
            <a:pPr marL="1889125" marR="0" indent="-1889125" algn="just" defTabSz="914400">
              <a:spcBef>
                <a:spcPct val="20000"/>
              </a:spcBef>
              <a:spcAft>
                <a:spcPct val="25000"/>
              </a:spcAft>
              <a:buClr>
                <a:schemeClr val="tx1"/>
              </a:buClr>
              <a:buSzTx/>
              <a:buFontTx/>
              <a:buNone/>
              <a:defRPr/>
            </a:pPr>
            <a:r>
              <a:rPr kumimoji="0" lang="zh-CN" altLang="en-US" sz="2400" kern="0" cap="none" spc="0" normalizeH="0" baseline="0" noProof="0" dirty="0">
                <a:solidFill>
                  <a:srgbClr val="FF33CC"/>
                </a:solidFill>
                <a:latin typeface="Times New Roman" panose="02020603050405020304" pitchFamily="18" charset="0"/>
                <a:ea typeface="宋体" panose="02010600030101010101" pitchFamily="2" charset="-122"/>
                <a:cs typeface="Times New Roman" panose="02020603050405020304" pitchFamily="18" charset="0"/>
              </a:rPr>
              <a:t>深能级杂质：</a:t>
            </a:r>
            <a:r>
              <a:rPr kumimoji="0" lang="zh-CN" altLang="en-US"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非</a:t>
            </a:r>
            <a:r>
              <a:rPr kumimoji="0" lang="en-US" altLang="zh-CN"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III</a:t>
            </a:r>
            <a:r>
              <a:rPr kumimoji="0" lang="zh-CN" altLang="en-US"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族元素在硅、锗的禁带中产生的</a:t>
            </a:r>
            <a:r>
              <a:rPr kumimoji="0" lang="zh-CN" altLang="en-US" sz="2400" kern="0" cap="none" spc="0" normalizeH="0" baseline="0" noProof="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施主能级距离导带底较远</a:t>
            </a:r>
            <a:r>
              <a:rPr kumimoji="0" lang="zh-CN" altLang="en-US"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和</a:t>
            </a:r>
            <a:r>
              <a:rPr kumimoji="0" lang="zh-CN" altLang="en-US" sz="2400" kern="0" cap="none" spc="0" normalizeH="0" baseline="0" noProof="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受主能级距离价带顶较远，</a:t>
            </a:r>
            <a:r>
              <a:rPr kumimoji="0" lang="zh-CN" altLang="en-US" sz="24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形成深能级。</a:t>
            </a:r>
          </a:p>
          <a:p>
            <a:pPr marL="342900" marR="0" indent="-342900" defTabSz="914400">
              <a:spcBef>
                <a:spcPct val="20000"/>
              </a:spcBef>
              <a:spcAft>
                <a:spcPct val="25000"/>
              </a:spcAft>
              <a:buClr>
                <a:schemeClr val="tx1"/>
              </a:buClr>
              <a:buSzTx/>
              <a:buFontTx/>
              <a:buNone/>
              <a:defRPr/>
            </a:pPr>
            <a:endParaRPr kumimoji="0" lang="en-US" altLang="zh-CN" sz="2800" kern="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3"/>
          <p:cNvSpPr/>
          <p:nvPr/>
        </p:nvSpPr>
        <p:spPr>
          <a:xfrm>
            <a:off x="500063" y="5229225"/>
            <a:ext cx="842962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0"/>
              </a:spcBef>
              <a:buNone/>
            </a:pPr>
            <a:r>
              <a:rPr lang="zh-CN" altLang="en-US" sz="2400" b="1" dirty="0">
                <a:solidFill>
                  <a:srgbClr val="FF33CC"/>
                </a:solidFill>
                <a:latin typeface="宋体" panose="02010600030101010101" pitchFamily="2" charset="-122"/>
              </a:rPr>
              <a:t>特点：</a:t>
            </a:r>
            <a:endParaRPr lang="en-US" altLang="zh-CN" sz="2400" b="1" dirty="0">
              <a:solidFill>
                <a:srgbClr val="FF33CC"/>
              </a:solidFill>
              <a:latin typeface="宋体" panose="02010600030101010101" pitchFamily="2" charset="-122"/>
            </a:endParaRPr>
          </a:p>
          <a:p>
            <a:pPr marL="0" lvl="1" indent="0" eaLnBrk="1" hangingPunct="1">
              <a:spcBef>
                <a:spcPct val="0"/>
              </a:spcBef>
              <a:buFont typeface="Wingdings" panose="05000000000000000000" pitchFamily="2" charset="2"/>
              <a:buChar char="Ø"/>
            </a:pPr>
            <a:r>
              <a:rPr lang="zh-CN" altLang="en-US" sz="2400" b="1" dirty="0">
                <a:latin typeface="宋体" panose="02010600030101010101" pitchFamily="2" charset="-122"/>
              </a:rPr>
              <a:t>不容易电离，对载流子浓度影响不大</a:t>
            </a:r>
          </a:p>
          <a:p>
            <a:pPr marL="0" lvl="1" indent="0" eaLnBrk="1" hangingPunct="1">
              <a:spcBef>
                <a:spcPct val="0"/>
              </a:spcBef>
              <a:buFont typeface="Wingdings" panose="05000000000000000000" pitchFamily="2" charset="2"/>
              <a:buChar char="Ø"/>
            </a:pPr>
            <a:r>
              <a:rPr lang="zh-CN" altLang="en-US" sz="2400" b="1" dirty="0">
                <a:latin typeface="宋体" panose="02010600030101010101" pitchFamily="2" charset="-122"/>
              </a:rPr>
              <a:t>深能级杂质的复合作用比浅能级杂质强，可作为复合中心</a:t>
            </a:r>
            <a:endParaRPr lang="en-US" altLang="zh-CN" sz="2400" b="1" dirty="0">
              <a:latin typeface="宋体" panose="02010600030101010101" pitchFamily="2" charset="-122"/>
            </a:endParaRPr>
          </a:p>
        </p:txBody>
      </p:sp>
      <p:pic>
        <p:nvPicPr>
          <p:cNvPr id="29708" name="Picture 12" descr="C:\Users\lsy\Desktop\Picture4.png"/>
          <p:cNvPicPr>
            <a:picLocks noChangeAspect="1"/>
          </p:cNvPicPr>
          <p:nvPr/>
        </p:nvPicPr>
        <p:blipFill>
          <a:blip r:embed="rId5"/>
          <a:stretch>
            <a:fillRect/>
          </a:stretch>
        </p:blipFill>
        <p:spPr>
          <a:xfrm>
            <a:off x="642938" y="1625600"/>
            <a:ext cx="3311525" cy="1857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708"/>
                                        </p:tgtEl>
                                        <p:attrNameLst>
                                          <p:attrName>style.visibility</p:attrName>
                                        </p:attrNameLst>
                                      </p:cBhvr>
                                      <p:to>
                                        <p:strVal val="visible"/>
                                      </p:to>
                                    </p:set>
                                    <p:animEffect transition="in" filter="wipe(left)">
                                      <p:cBhvr>
                                        <p:cTn id="7" dur="500"/>
                                        <p:tgtEl>
                                          <p:spTgt spid="297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12" name="Rectangle 2"/>
          <p:cNvSpPr/>
          <p:nvPr/>
        </p:nvSpPr>
        <p:spPr>
          <a:xfrm>
            <a:off x="107950" y="1700213"/>
            <a:ext cx="8856663" cy="2214562"/>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Clr>
                <a:srgbClr val="FF0000"/>
              </a:buClr>
              <a:buSzPct val="95000"/>
              <a:buNone/>
            </a:pPr>
            <a:r>
              <a:rPr lang="en-US" altLang="zh-CN" sz="2400" b="1" dirty="0">
                <a:solidFill>
                  <a:srgbClr val="0000FF"/>
                </a:solidFill>
                <a:latin typeface="宋体" panose="02010600030101010101" pitchFamily="2" charset="-122"/>
              </a:rPr>
              <a:t>Ⅵ</a:t>
            </a:r>
            <a:r>
              <a:rPr lang="zh-CN" altLang="en-US" sz="2400" b="1" dirty="0">
                <a:solidFill>
                  <a:srgbClr val="0000FF"/>
                </a:solidFill>
                <a:latin typeface="宋体" panose="02010600030101010101" pitchFamily="2" charset="-122"/>
              </a:rPr>
              <a:t>族杂质：</a:t>
            </a:r>
            <a:r>
              <a:rPr lang="zh-CN" altLang="en-US" sz="2400" b="1" dirty="0">
                <a:latin typeface="宋体" panose="02010600030101010101" pitchFamily="2" charset="-122"/>
              </a:rPr>
              <a:t>多于两个价电子被两个正电荷的杂质中心束缚，类似于一个</a:t>
            </a:r>
            <a:r>
              <a:rPr lang="zh-CN" altLang="en-US" sz="2400" b="1" dirty="0">
                <a:solidFill>
                  <a:srgbClr val="0000FF"/>
                </a:solidFill>
                <a:latin typeface="宋体" panose="02010600030101010101" pitchFamily="2" charset="-122"/>
              </a:rPr>
              <a:t>氦原子，</a:t>
            </a:r>
            <a:r>
              <a:rPr lang="zh-CN" altLang="en-US" sz="2400" b="1" dirty="0">
                <a:latin typeface="宋体" panose="02010600030101010101" pitchFamily="2" charset="-122"/>
              </a:rPr>
              <a:t>其每个电子平均受到大于一电子情况正电中心的作用，从而深能级杂质的电离能比浅能级杂质大。在电离出一个电子后，带有两个正电荷的杂质中心使第二个电子电离需要更大能量，对应更深的能级，所以</a:t>
            </a:r>
            <a:r>
              <a:rPr lang="en-US" altLang="zh-CN" sz="2400" b="1" dirty="0">
                <a:latin typeface="宋体" panose="02010600030101010101" pitchFamily="2" charset="-122"/>
              </a:rPr>
              <a:t>Ⅵ</a:t>
            </a:r>
            <a:r>
              <a:rPr lang="zh-CN" altLang="en-US" sz="2400" b="1" dirty="0">
                <a:latin typeface="宋体" panose="02010600030101010101" pitchFamily="2" charset="-122"/>
              </a:rPr>
              <a:t>族杂质在硅锗中一般产生两重施主能级，如锗中的硒、碲。</a:t>
            </a:r>
          </a:p>
        </p:txBody>
      </p:sp>
      <p:sp>
        <p:nvSpPr>
          <p:cNvPr id="13" name="Rectangle 2"/>
          <p:cNvSpPr/>
          <p:nvPr/>
        </p:nvSpPr>
        <p:spPr>
          <a:xfrm>
            <a:off x="107950" y="4667250"/>
            <a:ext cx="8856663" cy="1857375"/>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hangingPunct="1">
              <a:spcBef>
                <a:spcPct val="0"/>
              </a:spcBef>
              <a:buClr>
                <a:srgbClr val="FF0000"/>
              </a:buClr>
              <a:buSzPct val="95000"/>
              <a:buNone/>
            </a:pPr>
            <a:r>
              <a:rPr lang="en-US" altLang="zh-CN" sz="2400" b="1" dirty="0">
                <a:solidFill>
                  <a:srgbClr val="0000FF"/>
                </a:solidFill>
                <a:latin typeface="宋体" panose="02010600030101010101" pitchFamily="2" charset="-122"/>
              </a:rPr>
              <a:t>Ⅰ</a:t>
            </a:r>
            <a:r>
              <a:rPr lang="zh-CN" altLang="en-US" sz="2400" b="1" dirty="0">
                <a:solidFill>
                  <a:srgbClr val="0000FF"/>
                </a:solidFill>
                <a:latin typeface="宋体" panose="02010600030101010101" pitchFamily="2" charset="-122"/>
              </a:rPr>
              <a:t>族杂质</a:t>
            </a:r>
            <a:r>
              <a:rPr lang="zh-CN" altLang="en-US" sz="2400" b="1" dirty="0">
                <a:solidFill>
                  <a:srgbClr val="3333FF"/>
                </a:solidFill>
                <a:latin typeface="宋体" panose="02010600030101010101" pitchFamily="2" charset="-122"/>
              </a:rPr>
              <a:t>：</a:t>
            </a:r>
            <a:r>
              <a:rPr lang="zh-CN" altLang="en-US" sz="2400" b="1" dirty="0">
                <a:latin typeface="宋体" panose="02010600030101010101" pitchFamily="2" charset="-122"/>
              </a:rPr>
              <a:t>一方面可以失去唯一价电子产生一个施主能级，另一方面也能依次接受三个电子与周围四个近邻原子形成共价键，相应产生三个由深到浅的受主深能级。</a:t>
            </a:r>
            <a:r>
              <a:rPr lang="zh-CN" altLang="en-US" sz="2400" b="1" dirty="0">
                <a:solidFill>
                  <a:srgbClr val="3333FF"/>
                </a:solidFill>
                <a:latin typeface="宋体" panose="02010600030101010101" pitchFamily="2" charset="-122"/>
              </a:rPr>
              <a:t>如</a:t>
            </a:r>
            <a:r>
              <a:rPr lang="en-US" altLang="zh-CN" sz="2400" b="1" dirty="0">
                <a:solidFill>
                  <a:srgbClr val="3333FF"/>
                </a:solidFill>
                <a:latin typeface="宋体" panose="02010600030101010101" pitchFamily="2" charset="-122"/>
              </a:rPr>
              <a:t>Au</a:t>
            </a:r>
            <a:r>
              <a:rPr lang="zh-CN" altLang="en-US" sz="2400" b="1" dirty="0">
                <a:solidFill>
                  <a:srgbClr val="3333FF"/>
                </a:solidFill>
                <a:latin typeface="宋体" panose="02010600030101010101" pitchFamily="2" charset="-122"/>
              </a:rPr>
              <a:t>在</a:t>
            </a:r>
            <a:r>
              <a:rPr lang="en-US" altLang="zh-CN" sz="2400" b="1" dirty="0">
                <a:solidFill>
                  <a:srgbClr val="3333FF"/>
                </a:solidFill>
                <a:latin typeface="宋体" panose="02010600030101010101" pitchFamily="2" charset="-122"/>
              </a:rPr>
              <a:t>Ge</a:t>
            </a:r>
            <a:r>
              <a:rPr lang="zh-CN" altLang="en-US" sz="2400" b="1" dirty="0">
                <a:solidFill>
                  <a:srgbClr val="3333FF"/>
                </a:solidFill>
                <a:latin typeface="宋体" panose="02010600030101010101" pitchFamily="2" charset="-122"/>
              </a:rPr>
              <a:t>中。</a:t>
            </a:r>
            <a:r>
              <a:rPr lang="zh-CN" altLang="en-US" sz="2400" b="1" dirty="0">
                <a:latin typeface="宋体" panose="02010600030101010101" pitchFamily="2" charset="-122"/>
              </a:rPr>
              <a:t>原则上</a:t>
            </a:r>
            <a:r>
              <a:rPr lang="en-US" altLang="zh-CN" sz="2400" b="1" dirty="0">
                <a:latin typeface="宋体" panose="02010600030101010101" pitchFamily="2" charset="-122"/>
              </a:rPr>
              <a:t>Ⅰ</a:t>
            </a:r>
            <a:r>
              <a:rPr lang="zh-CN" altLang="en-US" sz="2400" b="1" dirty="0">
                <a:latin typeface="宋体" panose="02010600030101010101" pitchFamily="2" charset="-122"/>
              </a:rPr>
              <a:t>族杂质能产生三重受主能级，但是较深的受主能级有可能处于允带之中，使得某些</a:t>
            </a:r>
            <a:r>
              <a:rPr lang="en-US" altLang="zh-CN" sz="2400" b="1" dirty="0">
                <a:latin typeface="宋体" panose="02010600030101010101" pitchFamily="2" charset="-122"/>
              </a:rPr>
              <a:t>Ⅰ</a:t>
            </a:r>
            <a:r>
              <a:rPr lang="zh-CN" altLang="en-US" sz="2400" b="1" dirty="0">
                <a:latin typeface="宋体" panose="02010600030101010101" pitchFamily="2" charset="-122"/>
              </a:rPr>
              <a:t>族杂质受主能级少于三个，</a:t>
            </a:r>
            <a:r>
              <a:rPr lang="zh-CN" altLang="en-US" sz="2400" b="1" dirty="0">
                <a:solidFill>
                  <a:srgbClr val="3333FF"/>
                </a:solidFill>
                <a:latin typeface="宋体" panose="02010600030101010101" pitchFamily="2" charset="-122"/>
              </a:rPr>
              <a:t>如</a:t>
            </a:r>
            <a:r>
              <a:rPr lang="en-US" altLang="zh-CN" sz="2400" b="1" dirty="0">
                <a:solidFill>
                  <a:srgbClr val="3333FF"/>
                </a:solidFill>
                <a:latin typeface="宋体" panose="02010600030101010101" pitchFamily="2" charset="-122"/>
              </a:rPr>
              <a:t>Au</a:t>
            </a:r>
            <a:r>
              <a:rPr lang="zh-CN" altLang="en-US" sz="2400" b="1" dirty="0">
                <a:solidFill>
                  <a:srgbClr val="3333FF"/>
                </a:solidFill>
                <a:latin typeface="宋体" panose="02010600030101010101" pitchFamily="2" charset="-122"/>
              </a:rPr>
              <a:t>在</a:t>
            </a:r>
            <a:r>
              <a:rPr lang="en-US" altLang="zh-CN" sz="2400" b="1" dirty="0">
                <a:solidFill>
                  <a:srgbClr val="3333FF"/>
                </a:solidFill>
                <a:latin typeface="宋体" panose="02010600030101010101" pitchFamily="2" charset="-122"/>
              </a:rPr>
              <a:t>Si</a:t>
            </a:r>
            <a:r>
              <a:rPr lang="zh-CN" altLang="en-US" sz="2400" b="1" dirty="0">
                <a:solidFill>
                  <a:srgbClr val="3333FF"/>
                </a:solidFill>
                <a:latin typeface="宋体" panose="02010600030101010101" pitchFamily="2" charset="-122"/>
              </a:rPr>
              <a:t>中。</a:t>
            </a:r>
          </a:p>
        </p:txBody>
      </p:sp>
      <p:sp>
        <p:nvSpPr>
          <p:cNvPr id="14" name="Rectangle 2"/>
          <p:cNvSpPr/>
          <p:nvPr/>
        </p:nvSpPr>
        <p:spPr>
          <a:xfrm>
            <a:off x="107950" y="4095750"/>
            <a:ext cx="8751888" cy="428625"/>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lgn="just">
              <a:spcBef>
                <a:spcPct val="0"/>
              </a:spcBef>
              <a:buClr>
                <a:srgbClr val="FF0000"/>
              </a:buClr>
              <a:buSzPct val="95000"/>
              <a:buNone/>
            </a:pPr>
            <a:r>
              <a:rPr lang="en-US" altLang="zh-CN" sz="2400" b="1" dirty="0">
                <a:solidFill>
                  <a:srgbClr val="0000FF"/>
                </a:solidFill>
                <a:latin typeface="宋体" panose="02010600030101010101" pitchFamily="2" charset="-122"/>
              </a:rPr>
              <a:t>Ⅱ</a:t>
            </a:r>
            <a:r>
              <a:rPr lang="zh-CN" altLang="en-US" sz="2400" b="1" dirty="0">
                <a:solidFill>
                  <a:srgbClr val="0000FF"/>
                </a:solidFill>
                <a:latin typeface="宋体" panose="02010600030101010101" pitchFamily="2" charset="-122"/>
              </a:rPr>
              <a:t>族杂质：</a:t>
            </a:r>
            <a:r>
              <a:rPr lang="zh-CN" altLang="en-US" sz="2400" b="1" dirty="0">
                <a:latin typeface="宋体" panose="02010600030101010101" pitchFamily="2" charset="-122"/>
              </a:rPr>
              <a:t>与</a:t>
            </a:r>
            <a:r>
              <a:rPr lang="en-US" altLang="zh-CN" sz="2400" b="1" dirty="0">
                <a:latin typeface="宋体" panose="02010600030101010101" pitchFamily="2" charset="-122"/>
              </a:rPr>
              <a:t>Ⅵ</a:t>
            </a:r>
            <a:r>
              <a:rPr lang="zh-CN" altLang="en-US" sz="2400" b="1" dirty="0">
                <a:latin typeface="宋体" panose="02010600030101010101" pitchFamily="2" charset="-122"/>
              </a:rPr>
              <a:t>族杂质情况类似，可以产生两重受主能级</a:t>
            </a:r>
          </a:p>
        </p:txBody>
      </p:sp>
      <p:sp>
        <p:nvSpPr>
          <p:cNvPr id="54278" name="Rectangle 2"/>
          <p:cNvSpPr/>
          <p:nvPr/>
        </p:nvSpPr>
        <p:spPr>
          <a:xfrm>
            <a:off x="107950" y="1200150"/>
            <a:ext cx="1928813" cy="428625"/>
          </a:xfrm>
          <a:prstGeom prst="rect">
            <a:avLst/>
          </a:prstGeom>
          <a:no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73050" lvl="0" indent="-273050" algn="just">
              <a:spcBef>
                <a:spcPct val="0"/>
              </a:spcBef>
              <a:buClr>
                <a:srgbClr val="FF0000"/>
              </a:buClr>
              <a:buSzPct val="95000"/>
              <a:buNone/>
            </a:pPr>
            <a:r>
              <a:rPr lang="zh-CN" altLang="en-US" sz="2400" b="1" dirty="0">
                <a:solidFill>
                  <a:srgbClr val="FF33CC"/>
                </a:solidFill>
                <a:latin typeface="宋体" panose="02010600030101010101" pitchFamily="2" charset="-122"/>
              </a:rPr>
              <a:t>形成：</a:t>
            </a:r>
          </a:p>
        </p:txBody>
      </p:sp>
      <p:pic>
        <p:nvPicPr>
          <p:cNvPr id="7" name="Picture 2" descr="D20"/>
          <p:cNvPicPr>
            <a:picLocks noChangeAspect="1"/>
          </p:cNvPicPr>
          <p:nvPr/>
        </p:nvPicPr>
        <p:blipFill>
          <a:blip r:embed="rId2"/>
          <a:stretch>
            <a:fillRect/>
          </a:stretch>
        </p:blipFill>
        <p:spPr>
          <a:xfrm>
            <a:off x="3708400" y="0"/>
            <a:ext cx="5435600" cy="17732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引言：半导体材料</a:t>
            </a:r>
          </a:p>
        </p:txBody>
      </p:sp>
      <p:sp>
        <p:nvSpPr>
          <p:cNvPr id="14" name="TextBox 13"/>
          <p:cNvSpPr txBox="1">
            <a:spLocks noChangeArrowheads="1"/>
          </p:cNvSpPr>
          <p:nvPr/>
        </p:nvSpPr>
        <p:spPr bwMode="auto">
          <a:xfrm>
            <a:off x="539750" y="1500342"/>
            <a:ext cx="2691804" cy="58420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无机材料</a:t>
            </a:r>
            <a:endParaRPr kumimoji="1" lang="en-US" altLang="zh-CN" sz="3200" b="1" i="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endParaRPr>
          </a:p>
        </p:txBody>
      </p:sp>
      <p:sp>
        <p:nvSpPr>
          <p:cNvPr id="15" name="TextBox 14"/>
          <p:cNvSpPr txBox="1">
            <a:spLocks noChangeArrowheads="1"/>
          </p:cNvSpPr>
          <p:nvPr/>
        </p:nvSpPr>
        <p:spPr bwMode="auto">
          <a:xfrm>
            <a:off x="539750" y="2352357"/>
            <a:ext cx="3240088" cy="5857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mn-ea"/>
                <a:cs typeface="Times New Roman" panose="02020603050405020304" pitchFamily="18" charset="0"/>
              </a:rPr>
              <a:t>有机材料</a:t>
            </a:r>
            <a:endParaRPr kumimoji="1"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p:cNvSpPr txBox="1">
            <a:spLocks noChangeArrowheads="1"/>
          </p:cNvSpPr>
          <p:nvPr/>
        </p:nvSpPr>
        <p:spPr bwMode="auto">
          <a:xfrm>
            <a:off x="539750" y="5495447"/>
            <a:ext cx="2344891" cy="58420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3200" b="1" i="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低维材料</a:t>
            </a:r>
            <a:endParaRPr kumimoji="1" lang="en-US" altLang="zh-CN" sz="3200" b="1" i="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endParaRPr>
          </a:p>
        </p:txBody>
      </p:sp>
      <p:grpSp>
        <p:nvGrpSpPr>
          <p:cNvPr id="8198" name="Group 11"/>
          <p:cNvGrpSpPr/>
          <p:nvPr/>
        </p:nvGrpSpPr>
        <p:grpSpPr>
          <a:xfrm>
            <a:off x="0" y="333375"/>
            <a:ext cx="3348038" cy="863600"/>
            <a:chOff x="0" y="315913"/>
            <a:chExt cx="2428860" cy="755633"/>
          </a:xfrm>
        </p:grpSpPr>
        <p:sp>
          <p:nvSpPr>
            <p:cNvPr id="133137"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3138" name="Rectangle 12"/>
            <p:cNvSpPr>
              <a:spLocks noChangeArrowheads="1"/>
            </p:cNvSpPr>
            <p:nvPr/>
          </p:nvSpPr>
          <p:spPr bwMode="auto">
            <a:xfrm>
              <a:off x="137048" y="428425"/>
              <a:ext cx="2239986" cy="512552"/>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半导体材料</a:t>
              </a:r>
            </a:p>
          </p:txBody>
        </p:sp>
      </p:grpSp>
      <p:sp>
        <p:nvSpPr>
          <p:cNvPr id="13" name="Left Brace 12"/>
          <p:cNvSpPr/>
          <p:nvPr/>
        </p:nvSpPr>
        <p:spPr bwMode="auto">
          <a:xfrm>
            <a:off x="2643188" y="1239519"/>
            <a:ext cx="344488" cy="1188000"/>
          </a:xfrm>
          <a:prstGeom prst="leftBrace">
            <a:avLst>
              <a:gd name="adj1" fmla="val 8321"/>
              <a:gd name="adj2" fmla="val 50000"/>
            </a:avLst>
          </a:prstGeom>
          <a:noFill/>
          <a:ln w="25400" algn="ctr">
            <a:solidFill>
              <a:srgbClr val="CC00CC"/>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a:spLocks noChangeArrowheads="1"/>
          </p:cNvSpPr>
          <p:nvPr/>
        </p:nvSpPr>
        <p:spPr bwMode="auto">
          <a:xfrm>
            <a:off x="2935288" y="966469"/>
            <a:ext cx="3005138"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元素</a:t>
            </a: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Elemental</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a:spLocks noChangeArrowheads="1"/>
          </p:cNvSpPr>
          <p:nvPr/>
        </p:nvSpPr>
        <p:spPr bwMode="auto">
          <a:xfrm>
            <a:off x="2935287" y="1591370"/>
            <a:ext cx="3364905" cy="522288"/>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化合物</a:t>
            </a: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Compounds</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a:spLocks noChangeArrowheads="1"/>
          </p:cNvSpPr>
          <p:nvPr/>
        </p:nvSpPr>
        <p:spPr bwMode="auto">
          <a:xfrm>
            <a:off x="2935289" y="2173251"/>
            <a:ext cx="2284858" cy="522288"/>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合金</a:t>
            </a: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Alloy</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a:spLocks noChangeArrowheads="1"/>
          </p:cNvSpPr>
          <p:nvPr/>
        </p:nvSpPr>
        <p:spPr bwMode="auto">
          <a:xfrm>
            <a:off x="5846155" y="1543745"/>
            <a:ext cx="3068638" cy="584200"/>
          </a:xfrm>
          <a:prstGeom prst="rect">
            <a:avLst/>
          </a:prstGeom>
          <a:noFill/>
          <a:ln>
            <a:noFill/>
          </a:ln>
        </p:spPr>
        <p:txBody>
          <a:bodyPr wrap="non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：元素比例固定</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a:spLocks noChangeArrowheads="1"/>
          </p:cNvSpPr>
          <p:nvPr/>
        </p:nvSpPr>
        <p:spPr bwMode="auto">
          <a:xfrm>
            <a:off x="4427984" y="2141501"/>
            <a:ext cx="3481388" cy="584200"/>
          </a:xfrm>
          <a:prstGeom prst="rect">
            <a:avLst/>
          </a:prstGeom>
          <a:noFill/>
          <a:ln>
            <a:noFill/>
          </a:ln>
        </p:spPr>
        <p:txBody>
          <a:bodyPr wrap="non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：元素比例不固定</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3" name="组合 2">
            <a:extLst>
              <a:ext uri="{FF2B5EF4-FFF2-40B4-BE49-F238E27FC236}">
                <a16:creationId xmlns:a16="http://schemas.microsoft.com/office/drawing/2014/main" id="{5C212F83-1EF2-4DA6-89F0-D40A8990F9C6}"/>
              </a:ext>
            </a:extLst>
          </p:cNvPr>
          <p:cNvGrpSpPr/>
          <p:nvPr/>
        </p:nvGrpSpPr>
        <p:grpSpPr>
          <a:xfrm>
            <a:off x="5796136" y="2776608"/>
            <a:ext cx="2520280" cy="2088232"/>
            <a:chOff x="4387157" y="3933825"/>
            <a:chExt cx="3929259" cy="2924175"/>
          </a:xfrm>
        </p:grpSpPr>
        <p:pic>
          <p:nvPicPr>
            <p:cNvPr id="22" name="Picture 7" descr="C:\Users\lsy\Desktop\Picture1.png"/>
            <p:cNvPicPr>
              <a:picLocks noChangeAspect="1"/>
            </p:cNvPicPr>
            <p:nvPr/>
          </p:nvPicPr>
          <p:blipFill>
            <a:blip r:embed="rId2"/>
            <a:stretch>
              <a:fillRect/>
            </a:stretch>
          </p:blipFill>
          <p:spPr>
            <a:xfrm>
              <a:off x="5046166" y="3933825"/>
              <a:ext cx="3270250" cy="2924175"/>
            </a:xfrm>
            <a:prstGeom prst="rect">
              <a:avLst/>
            </a:prstGeom>
            <a:noFill/>
            <a:ln w="9525">
              <a:noFill/>
            </a:ln>
          </p:spPr>
        </p:pic>
        <p:sp>
          <p:nvSpPr>
            <p:cNvPr id="24" name="Rectangle 23"/>
            <p:cNvSpPr/>
            <p:nvPr/>
          </p:nvSpPr>
          <p:spPr>
            <a:xfrm>
              <a:off x="4387157" y="4015003"/>
              <a:ext cx="1192955" cy="461665"/>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solidFill>
                    <a:srgbClr val="FF0000"/>
                  </a:solidFill>
                  <a:latin typeface="Times New Roman" panose="02020603050405020304" pitchFamily="18" charset="0"/>
                  <a:ea typeface="仿宋_GB2312" pitchFamily="49" charset="-122"/>
                </a:rPr>
                <a:t>Si</a:t>
              </a:r>
              <a:r>
                <a:rPr lang="en-US" altLang="zh-CN" sz="2400" b="1" baseline="-25000" dirty="0">
                  <a:solidFill>
                    <a:srgbClr val="FF0000"/>
                  </a:solidFill>
                  <a:latin typeface="Times New Roman" panose="02020603050405020304" pitchFamily="18" charset="0"/>
                  <a:ea typeface="仿宋_GB2312" pitchFamily="49" charset="-122"/>
                </a:rPr>
                <a:t>1-</a:t>
              </a:r>
              <a:r>
                <a:rPr lang="en-US" altLang="zh-CN" sz="2400" b="1" i="1" baseline="-25000" dirty="0">
                  <a:solidFill>
                    <a:srgbClr val="FF0000"/>
                  </a:solidFill>
                  <a:latin typeface="Times New Roman" panose="02020603050405020304" pitchFamily="18" charset="0"/>
                  <a:ea typeface="仿宋_GB2312" pitchFamily="49" charset="-122"/>
                </a:rPr>
                <a:t>x</a:t>
              </a:r>
              <a:r>
                <a:rPr lang="en-US" altLang="zh-CN" sz="2400" b="1" dirty="0">
                  <a:solidFill>
                    <a:srgbClr val="FF0000"/>
                  </a:solidFill>
                  <a:latin typeface="Times New Roman" panose="02020603050405020304" pitchFamily="18" charset="0"/>
                  <a:ea typeface="仿宋_GB2312" pitchFamily="49" charset="-122"/>
                </a:rPr>
                <a:t>Ge</a:t>
              </a:r>
              <a:r>
                <a:rPr lang="en-US" altLang="zh-CN" sz="2400" b="1" i="1" baseline="-25000" dirty="0">
                  <a:solidFill>
                    <a:srgbClr val="FF0000"/>
                  </a:solidFill>
                  <a:latin typeface="Times New Roman" panose="02020603050405020304" pitchFamily="18" charset="0"/>
                  <a:ea typeface="仿宋_GB2312" pitchFamily="49" charset="-122"/>
                </a:rPr>
                <a:t>x</a:t>
              </a:r>
              <a:endParaRPr lang="en-US" altLang="zh-CN" sz="2400" b="1" dirty="0">
                <a:latin typeface="Times New Roman" panose="02020603050405020304" pitchFamily="18" charset="0"/>
                <a:ea typeface="楷体_GB2312" pitchFamily="49" charset="-122"/>
              </a:endParaRPr>
            </a:p>
          </p:txBody>
        </p:sp>
      </p:grpSp>
      <p:grpSp>
        <p:nvGrpSpPr>
          <p:cNvPr id="2" name="组合 1">
            <a:extLst>
              <a:ext uri="{FF2B5EF4-FFF2-40B4-BE49-F238E27FC236}">
                <a16:creationId xmlns:a16="http://schemas.microsoft.com/office/drawing/2014/main" id="{2D0EF96E-5E35-493B-B97B-30F59E24C967}"/>
              </a:ext>
            </a:extLst>
          </p:cNvPr>
          <p:cNvGrpSpPr/>
          <p:nvPr/>
        </p:nvGrpSpPr>
        <p:grpSpPr>
          <a:xfrm>
            <a:off x="3166527" y="2776608"/>
            <a:ext cx="2125553" cy="2088232"/>
            <a:chOff x="1030795" y="3933825"/>
            <a:chExt cx="3033205" cy="2924175"/>
          </a:xfrm>
        </p:grpSpPr>
        <p:pic>
          <p:nvPicPr>
            <p:cNvPr id="23" name="Picture 4"/>
            <p:cNvPicPr>
              <a:picLocks noChangeAspect="1"/>
            </p:cNvPicPr>
            <p:nvPr/>
          </p:nvPicPr>
          <p:blipFill>
            <a:blip r:embed="rId3"/>
            <a:stretch>
              <a:fillRect/>
            </a:stretch>
          </p:blipFill>
          <p:spPr>
            <a:xfrm>
              <a:off x="1042988" y="3933825"/>
              <a:ext cx="3021012" cy="2924175"/>
            </a:xfrm>
            <a:prstGeom prst="rect">
              <a:avLst/>
            </a:prstGeom>
            <a:noFill/>
            <a:ln w="9525">
              <a:noFill/>
            </a:ln>
          </p:spPr>
        </p:pic>
        <p:sp>
          <p:nvSpPr>
            <p:cNvPr id="25" name="Rectangle 24"/>
            <p:cNvSpPr/>
            <p:nvPr/>
          </p:nvSpPr>
          <p:spPr>
            <a:xfrm>
              <a:off x="1030795" y="4005064"/>
              <a:ext cx="732893" cy="461665"/>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solidFill>
                    <a:srgbClr val="FF0000"/>
                  </a:solidFill>
                  <a:latin typeface="Times New Roman" panose="02020603050405020304" pitchFamily="18" charset="0"/>
                  <a:ea typeface="仿宋_GB2312" pitchFamily="49" charset="-122"/>
                </a:rPr>
                <a:t>ZnS</a:t>
              </a:r>
              <a:endParaRPr lang="en-US" altLang="zh-CN" sz="2400" b="1" dirty="0">
                <a:latin typeface="Times New Roman" panose="02020603050405020304" pitchFamily="18" charset="0"/>
                <a:ea typeface="楷体_GB2312" pitchFamily="49" charset="-122"/>
              </a:endParaRPr>
            </a:p>
          </p:txBody>
        </p:sp>
      </p:grpSp>
      <p:sp>
        <p:nvSpPr>
          <p:cNvPr id="28" name="Rectangle 16">
            <a:extLst>
              <a:ext uri="{FF2B5EF4-FFF2-40B4-BE49-F238E27FC236}">
                <a16:creationId xmlns:a16="http://schemas.microsoft.com/office/drawing/2014/main" id="{D209B8B7-B1E5-4278-9E76-90C5039DCB44}"/>
              </a:ext>
            </a:extLst>
          </p:cNvPr>
          <p:cNvSpPr>
            <a:spLocks noChangeArrowheads="1"/>
          </p:cNvSpPr>
          <p:nvPr/>
        </p:nvSpPr>
        <p:spPr bwMode="auto">
          <a:xfrm>
            <a:off x="2935694" y="4926909"/>
            <a:ext cx="4084578" cy="523875"/>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2D: </a:t>
            </a:r>
            <a:r>
              <a:rPr lang="zh-CN" altLang="en-US" sz="2800" dirty="0">
                <a:solidFill>
                  <a:srgbClr val="CC00CC"/>
                </a:solidFill>
                <a:ea typeface="+mn-ea"/>
                <a:cs typeface="Times New Roman" panose="02020603050405020304" pitchFamily="18" charset="0"/>
              </a:rPr>
              <a:t>量子阱，石墨烯等</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16">
            <a:extLst>
              <a:ext uri="{FF2B5EF4-FFF2-40B4-BE49-F238E27FC236}">
                <a16:creationId xmlns:a16="http://schemas.microsoft.com/office/drawing/2014/main" id="{A4B44C03-7BF1-45D3-BA3A-AF55E072BCF2}"/>
              </a:ext>
            </a:extLst>
          </p:cNvPr>
          <p:cNvSpPr>
            <a:spLocks noChangeArrowheads="1"/>
          </p:cNvSpPr>
          <p:nvPr/>
        </p:nvSpPr>
        <p:spPr bwMode="auto">
          <a:xfrm>
            <a:off x="2935694" y="5547577"/>
            <a:ext cx="3625620" cy="523875"/>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1D: </a:t>
            </a:r>
            <a:r>
              <a:rPr lang="zh-CN" altLang="en-US" sz="2800" dirty="0">
                <a:solidFill>
                  <a:srgbClr val="CC00CC"/>
                </a:solidFill>
                <a:ea typeface="+mn-ea"/>
                <a:cs typeface="Times New Roman" panose="02020603050405020304" pitchFamily="18" charset="0"/>
              </a:rPr>
              <a:t>纳米线，纳米管</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sp>
        <p:nvSpPr>
          <p:cNvPr id="30" name="Left Brace 12">
            <a:extLst>
              <a:ext uri="{FF2B5EF4-FFF2-40B4-BE49-F238E27FC236}">
                <a16:creationId xmlns:a16="http://schemas.microsoft.com/office/drawing/2014/main" id="{44B4B034-2162-4483-955D-D6DED7D87708}"/>
              </a:ext>
            </a:extLst>
          </p:cNvPr>
          <p:cNvSpPr/>
          <p:nvPr/>
        </p:nvSpPr>
        <p:spPr bwMode="auto">
          <a:xfrm>
            <a:off x="2637723" y="5234819"/>
            <a:ext cx="344488" cy="1188000"/>
          </a:xfrm>
          <a:prstGeom prst="leftBrace">
            <a:avLst>
              <a:gd name="adj1" fmla="val 8321"/>
              <a:gd name="adj2" fmla="val 50000"/>
            </a:avLst>
          </a:prstGeom>
          <a:noFill/>
          <a:ln w="25400" algn="ctr">
            <a:solidFill>
              <a:srgbClr val="CC00CC"/>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16">
            <a:extLst>
              <a:ext uri="{FF2B5EF4-FFF2-40B4-BE49-F238E27FC236}">
                <a16:creationId xmlns:a16="http://schemas.microsoft.com/office/drawing/2014/main" id="{73DC0C70-648B-4E60-ADD4-96CEA03F27FD}"/>
              </a:ext>
            </a:extLst>
          </p:cNvPr>
          <p:cNvSpPr>
            <a:spLocks noChangeArrowheads="1"/>
          </p:cNvSpPr>
          <p:nvPr/>
        </p:nvSpPr>
        <p:spPr bwMode="auto">
          <a:xfrm>
            <a:off x="2935694" y="6151045"/>
            <a:ext cx="3868554" cy="52322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rPr>
              <a:t>0D: </a:t>
            </a:r>
            <a:r>
              <a:rPr lang="zh-CN" altLang="en-US" sz="2800" dirty="0">
                <a:solidFill>
                  <a:srgbClr val="CC00CC"/>
                </a:solidFill>
                <a:ea typeface="+mn-ea"/>
                <a:cs typeface="Times New Roman" panose="02020603050405020304" pitchFamily="18" charset="0"/>
              </a:rPr>
              <a:t>量子点，富勒烯等</a:t>
            </a:r>
            <a:endParaRPr kumimoji="1" lang="zh-CN" altLang="en-US" sz="2800" b="1" i="0" u="none" strike="noStrike" kern="1200" cap="none" spc="0" normalizeH="0" baseline="0" noProof="0" dirty="0">
              <a:ln>
                <a:noFill/>
              </a:ln>
              <a:solidFill>
                <a:srgbClr val="CC00CC"/>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4A418143-35B5-4891-A42A-0D7A5AB8810F}"/>
              </a:ext>
            </a:extLst>
          </p:cNvPr>
          <p:cNvPicPr>
            <a:picLocks noChangeAspect="1"/>
          </p:cNvPicPr>
          <p:nvPr/>
        </p:nvPicPr>
        <p:blipFill>
          <a:blip r:embed="rId4"/>
          <a:stretch>
            <a:fillRect/>
          </a:stretch>
        </p:blipFill>
        <p:spPr>
          <a:xfrm>
            <a:off x="6516215" y="4998916"/>
            <a:ext cx="2520281" cy="16803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left)">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3" grpId="0" animBg="1"/>
      <p:bldP spid="17" grpId="0"/>
      <p:bldP spid="18" grpId="0"/>
      <p:bldP spid="19" grpId="0"/>
      <p:bldP spid="20" grpId="0"/>
      <p:bldP spid="21" grpId="0"/>
      <p:bldP spid="28" grpId="0"/>
      <p:bldP spid="29" grpId="0"/>
      <p:bldP spid="30" grpId="0" animBg="1"/>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pic>
        <p:nvPicPr>
          <p:cNvPr id="95235" name="Picture 4" descr="C:\Users\lsy\Desktop\Picture4.png"/>
          <p:cNvPicPr>
            <a:picLocks noChangeAspect="1"/>
          </p:cNvPicPr>
          <p:nvPr/>
        </p:nvPicPr>
        <p:blipFill>
          <a:blip r:embed="rId2"/>
          <a:stretch>
            <a:fillRect/>
          </a:stretch>
        </p:blipFill>
        <p:spPr>
          <a:xfrm>
            <a:off x="928688" y="1298575"/>
            <a:ext cx="7143750" cy="5559425"/>
          </a:xfrm>
          <a:prstGeom prst="rect">
            <a:avLst/>
          </a:prstGeom>
          <a:noFill/>
          <a:ln w="9525">
            <a:noFill/>
          </a:ln>
        </p:spPr>
      </p:pic>
      <p:sp>
        <p:nvSpPr>
          <p:cNvPr id="55300" name="TextBox 11"/>
          <p:cNvSpPr txBox="1"/>
          <p:nvPr/>
        </p:nvSpPr>
        <p:spPr>
          <a:xfrm>
            <a:off x="728663" y="487363"/>
            <a:ext cx="8129587"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b="1" dirty="0">
                <a:latin typeface="Times New Roman" panose="02020603050405020304" pitchFamily="18" charset="0"/>
                <a:cs typeface="Times New Roman" panose="02020603050405020304" pitchFamily="18" charset="0"/>
              </a:rPr>
              <a:t>Ⅵ</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Ⅰ</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Ⅱ</a:t>
            </a:r>
            <a:r>
              <a:rPr lang="zh-CN" altLang="en-US" b="1" dirty="0">
                <a:latin typeface="Times New Roman" panose="02020603050405020304" pitchFamily="18" charset="0"/>
                <a:cs typeface="Times New Roman" panose="02020603050405020304" pitchFamily="18" charset="0"/>
              </a:rPr>
              <a:t>族杂质在</a:t>
            </a:r>
            <a:r>
              <a:rPr lang="en-US" altLang="zh-CN" b="1" dirty="0">
                <a:latin typeface="Times New Roman" panose="02020603050405020304" pitchFamily="18" charset="0"/>
                <a:cs typeface="Times New Roman" panose="02020603050405020304" pitchFamily="18" charset="0"/>
              </a:rPr>
              <a:t>Si</a:t>
            </a:r>
            <a:r>
              <a:rPr lang="zh-CN" altLang="en-US" b="1" dirty="0">
                <a:latin typeface="Times New Roman" panose="02020603050405020304" pitchFamily="18" charset="0"/>
                <a:cs typeface="Times New Roman" panose="02020603050405020304" pitchFamily="18" charset="0"/>
              </a:rPr>
              <a:t>中形成深能级杂质</a:t>
            </a:r>
            <a:endParaRPr lang="en-US" altLang="zh-CN" b="1"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wipe(left)">
                                      <p:cBhvr>
                                        <p:cTn id="7" dur="500"/>
                                        <p:tgtEl>
                                          <p:spTgt spid="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9" name="Picture 9" descr="C:\Users\lsy\Desktop\Picture5.png"/>
          <p:cNvPicPr>
            <a:picLocks noChangeAspect="1"/>
          </p:cNvPicPr>
          <p:nvPr/>
        </p:nvPicPr>
        <p:blipFill>
          <a:blip r:embed="rId2"/>
          <a:stretch>
            <a:fillRect/>
          </a:stretch>
        </p:blipFill>
        <p:spPr>
          <a:xfrm>
            <a:off x="593725" y="2338883"/>
            <a:ext cx="2500313" cy="1954213"/>
          </a:xfrm>
          <a:prstGeom prst="rect">
            <a:avLst/>
          </a:prstGeom>
          <a:noFill/>
          <a:ln w="9525">
            <a:noFill/>
          </a:ln>
        </p:spPr>
      </p:pic>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56324" name="TextBox 2"/>
          <p:cNvSpPr txBox="1"/>
          <p:nvPr/>
        </p:nvSpPr>
        <p:spPr>
          <a:xfrm>
            <a:off x="0" y="476250"/>
            <a:ext cx="4067944" cy="523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特殊掺杂</a:t>
            </a:r>
            <a:r>
              <a:rPr lang="en-US" altLang="zh-CN" b="1" dirty="0">
                <a:solidFill>
                  <a:srgbClr val="FF0000"/>
                </a:solidFill>
                <a:latin typeface="Times New Roman" panose="02020603050405020304" pitchFamily="18" charset="0"/>
                <a:ea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重掺杂</a:t>
            </a:r>
            <a:endParaRPr lang="zh-CN" altLang="en-US" b="1" dirty="0">
              <a:solidFill>
                <a:srgbClr val="FF0000"/>
              </a:solidFill>
              <a:latin typeface="Times New Roman" panose="02020603050405020304" pitchFamily="18" charset="0"/>
              <a:ea typeface="Times New Roman" panose="02020603050405020304" pitchFamily="18" charset="0"/>
            </a:endParaRPr>
          </a:p>
        </p:txBody>
      </p:sp>
      <p:pic>
        <p:nvPicPr>
          <p:cNvPr id="6" name="Picture 16"/>
          <p:cNvPicPr>
            <a:picLocks noChangeAspect="1"/>
          </p:cNvPicPr>
          <p:nvPr/>
        </p:nvPicPr>
        <p:blipFill>
          <a:blip r:embed="rId3">
            <a:clrChange>
              <a:clrFrom>
                <a:srgbClr val="FFFFFF"/>
              </a:clrFrom>
              <a:clrTo>
                <a:srgbClr val="FFFFFF">
                  <a:alpha val="0"/>
                </a:srgbClr>
              </a:clrTo>
            </a:clrChange>
          </a:blip>
          <a:stretch>
            <a:fillRect/>
          </a:stretch>
        </p:blipFill>
        <p:spPr>
          <a:xfrm>
            <a:off x="107504" y="4077072"/>
            <a:ext cx="3564090" cy="2604866"/>
          </a:xfrm>
          <a:prstGeom prst="rect">
            <a:avLst/>
          </a:prstGeom>
          <a:noFill/>
          <a:ln w="9525">
            <a:noFill/>
          </a:ln>
        </p:spPr>
      </p:pic>
      <p:sp>
        <p:nvSpPr>
          <p:cNvPr id="17" name="Line 20"/>
          <p:cNvSpPr/>
          <p:nvPr/>
        </p:nvSpPr>
        <p:spPr>
          <a:xfrm>
            <a:off x="606425" y="2994521"/>
            <a:ext cx="2447925" cy="0"/>
          </a:xfrm>
          <a:prstGeom prst="line">
            <a:avLst/>
          </a:prstGeom>
          <a:ln w="28575" cap="flat" cmpd="sng">
            <a:solidFill>
              <a:srgbClr val="FF0000"/>
            </a:solidFill>
            <a:prstDash val="lgDashDot"/>
            <a:headEnd type="none" w="med" len="med"/>
            <a:tailEnd type="none" w="med" len="med"/>
          </a:ln>
        </p:spPr>
      </p:sp>
      <mc:AlternateContent xmlns:mc="http://schemas.openxmlformats.org/markup-compatibility/2006" xmlns:a14="http://schemas.microsoft.com/office/drawing/2010/main">
        <mc:Choice Requires="a14">
          <p:sp>
            <p:nvSpPr>
              <p:cNvPr id="15" name="Object 9">
                <a:extLst>
                  <a:ext uri="{FF2B5EF4-FFF2-40B4-BE49-F238E27FC236}">
                    <a16:creationId xmlns:a16="http://schemas.microsoft.com/office/drawing/2014/main" id="{4A1D37AC-6AFE-436F-AA93-F3B3CC110726}"/>
                  </a:ext>
                </a:extLst>
              </p:cNvPr>
              <p:cNvSpPr txBox="1"/>
              <p:nvPr/>
            </p:nvSpPr>
            <p:spPr>
              <a:xfrm>
                <a:off x="4839783" y="2002034"/>
                <a:ext cx="2761532" cy="85090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mn-ea"/>
                        </a:rPr>
                        <m:t>𝑓</m:t>
                      </m:r>
                      <m:r>
                        <a:rPr lang="zh-CN" altLang="en-US" sz="240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sSup>
                            <m:sSupPr>
                              <m:ctrlPr>
                                <a:rPr lang="en-US" altLang="zh-CN" sz="2400" b="0" i="1">
                                  <a:solidFill>
                                    <a:srgbClr val="000000"/>
                                  </a:solidFill>
                                  <a:latin typeface="Cambria Math" panose="02040503050406030204" pitchFamily="18" charset="0"/>
                                  <a:ea typeface="+mn-ea"/>
                                </a:rPr>
                              </m:ctrlPr>
                            </m:sSupPr>
                            <m:e>
                              <m:r>
                                <m:rPr>
                                  <m:sty m:val="p"/>
                                </m:rPr>
                                <a:rPr lang="en-US" altLang="zh-CN" sz="2400" b="0">
                                  <a:solidFill>
                                    <a:srgbClr val="000000"/>
                                  </a:solidFill>
                                  <a:latin typeface="Cambria Math" panose="02040503050406030204" pitchFamily="18" charset="0"/>
                                  <a:ea typeface="+mn-ea"/>
                                </a:rPr>
                                <m:t>e</m:t>
                              </m:r>
                            </m:e>
                            <m:sup>
                              <m:f>
                                <m:fPr>
                                  <m:type m:val="lin"/>
                                  <m:ctrlPr>
                                    <a:rPr lang="en-US" altLang="zh-CN" sz="2400" b="0" i="1">
                                      <a:solidFill>
                                        <a:srgbClr val="000000"/>
                                      </a:solidFill>
                                      <a:latin typeface="Cambria Math" panose="02040503050406030204" pitchFamily="18" charset="0"/>
                                      <a:ea typeface="+mn-ea"/>
                                    </a:rPr>
                                  </m:ctrlPr>
                                </m:fPr>
                                <m:num>
                                  <m:d>
                                    <m:dPr>
                                      <m:ctrlPr>
                                        <a:rPr lang="en-US" altLang="zh-CN" sz="2400" b="0" i="1">
                                          <a:solidFill>
                                            <a:srgbClr val="000000"/>
                                          </a:solidFill>
                                          <a:latin typeface="Cambria Math" panose="02040503050406030204" pitchFamily="18" charset="0"/>
                                          <a:ea typeface="+mn-ea"/>
                                        </a:rPr>
                                      </m:ctrlPr>
                                    </m:dPr>
                                    <m:e>
                                      <m:r>
                                        <a:rPr lang="en-US" altLang="zh-CN" sz="2400" b="0" i="1">
                                          <a:solidFill>
                                            <a:srgbClr val="000000"/>
                                          </a:solidFill>
                                          <a:latin typeface="Cambria Math" panose="02040503050406030204" pitchFamily="18" charset="0"/>
                                          <a:ea typeface="+mn-ea"/>
                                        </a:rPr>
                                        <m:t>𝐸</m:t>
                                      </m:r>
                                      <m:r>
                                        <a:rPr lang="en-US" altLang="zh-CN" sz="2400" b="0" i="1">
                                          <a:solidFill>
                                            <a:srgbClr val="000000"/>
                                          </a:solidFill>
                                          <a:latin typeface="Cambria Math" panose="02040503050406030204" pitchFamily="18" charset="0"/>
                                          <a:ea typeface="+mn-ea"/>
                                        </a:rPr>
                                        <m:t>−</m:t>
                                      </m:r>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𝐸</m:t>
                                          </m:r>
                                        </m:e>
                                        <m:sub>
                                          <m:r>
                                            <a:rPr lang="en-US" altLang="zh-CN" sz="2400" b="0" i="1">
                                              <a:solidFill>
                                                <a:srgbClr val="000000"/>
                                              </a:solidFill>
                                              <a:latin typeface="Cambria Math" panose="02040503050406030204" pitchFamily="18" charset="0"/>
                                              <a:ea typeface="+mn-ea"/>
                                            </a:rPr>
                                            <m:t>𝐹</m:t>
                                          </m:r>
                                        </m:sub>
                                      </m:sSub>
                                    </m:e>
                                  </m:d>
                                </m:num>
                                <m:den>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𝑘</m:t>
                                      </m:r>
                                    </m:e>
                                    <m:sub>
                                      <m:r>
                                        <a:rPr lang="en-US" altLang="zh-CN" sz="2400" b="0" i="1">
                                          <a:solidFill>
                                            <a:srgbClr val="000000"/>
                                          </a:solidFill>
                                          <a:latin typeface="Cambria Math" panose="02040503050406030204" pitchFamily="18" charset="0"/>
                                          <a:ea typeface="+mn-ea"/>
                                        </a:rPr>
                                        <m:t>0</m:t>
                                      </m:r>
                                    </m:sub>
                                  </m:sSub>
                                  <m:r>
                                    <a:rPr lang="en-US" altLang="zh-CN" sz="2400" b="0" i="1">
                                      <a:solidFill>
                                        <a:srgbClr val="000000"/>
                                      </a:solidFill>
                                      <a:latin typeface="Cambria Math" panose="02040503050406030204" pitchFamily="18" charset="0"/>
                                      <a:ea typeface="+mn-ea"/>
                                    </a:rPr>
                                    <m:t>𝑇</m:t>
                                  </m:r>
                                </m:den>
                              </m:f>
                            </m:sup>
                          </m:sSup>
                          <m:r>
                            <a:rPr lang="en-US" altLang="zh-CN" sz="2400" b="0" i="1">
                              <a:solidFill>
                                <a:srgbClr val="000000"/>
                              </a:solidFill>
                              <a:latin typeface="Cambria Math" panose="02040503050406030204" pitchFamily="18" charset="0"/>
                              <a:ea typeface="+mn-ea"/>
                            </a:rPr>
                            <m:t>+1</m:t>
                          </m:r>
                        </m:den>
                      </m:f>
                    </m:oMath>
                  </m:oMathPara>
                </a14:m>
                <a:endParaRPr lang="zh-CN" altLang="en-US" sz="2400" b="0" dirty="0">
                  <a:latin typeface="+mn-ea"/>
                  <a:ea typeface="+mn-ea"/>
                  <a:cs typeface="Times New Roman" panose="02020603050405020304" pitchFamily="18" charset="0"/>
                </a:endParaRPr>
              </a:p>
            </p:txBody>
          </p:sp>
        </mc:Choice>
        <mc:Fallback xmlns="">
          <p:sp>
            <p:nvSpPr>
              <p:cNvPr id="15" name="Object 9">
                <a:extLst>
                  <a:ext uri="{FF2B5EF4-FFF2-40B4-BE49-F238E27FC236}">
                    <a16:creationId xmlns:a16="http://schemas.microsoft.com/office/drawing/2014/main" id="{4A1D37AC-6AFE-436F-AA93-F3B3CC110726}"/>
                  </a:ext>
                </a:extLst>
              </p:cNvPr>
              <p:cNvSpPr txBox="1">
                <a:spLocks noRot="1" noChangeAspect="1" noMove="1" noResize="1" noEditPoints="1" noAdjustHandles="1" noChangeArrowheads="1" noChangeShapeType="1" noTextEdit="1"/>
              </p:cNvSpPr>
              <p:nvPr/>
            </p:nvSpPr>
            <p:spPr>
              <a:xfrm>
                <a:off x="4839783" y="2002034"/>
                <a:ext cx="2761532" cy="850902"/>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3" name="TextBox 21">
            <a:extLst>
              <a:ext uri="{FF2B5EF4-FFF2-40B4-BE49-F238E27FC236}">
                <a16:creationId xmlns:a16="http://schemas.microsoft.com/office/drawing/2014/main" id="{50762D45-E551-45B4-ABEC-E14EA32AF17C}"/>
              </a:ext>
            </a:extLst>
          </p:cNvPr>
          <p:cNvSpPr txBox="1">
            <a:spLocks noChangeArrowheads="1"/>
          </p:cNvSpPr>
          <p:nvPr/>
        </p:nvSpPr>
        <p:spPr bwMode="auto">
          <a:xfrm>
            <a:off x="251520" y="1087249"/>
            <a:ext cx="4248472" cy="1045607"/>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ts val="600"/>
              </a:spcBef>
              <a:buFont typeface="Wingdings" panose="05000000000000000000" pitchFamily="2" charset="2"/>
              <a:buChar char="Ø"/>
              <a:defRPr/>
            </a:pPr>
            <a:r>
              <a:rPr lang="zh-CN" altLang="en-US" sz="2400" dirty="0">
                <a:ea typeface="+mn-ea"/>
                <a:cs typeface="Times New Roman" panose="02020603050405020304" pitchFamily="18" charset="0"/>
              </a:rPr>
              <a:t>高电荷密度、高导电性等</a:t>
            </a:r>
          </a:p>
          <a:p>
            <a:pPr marL="0" marR="0" lvl="0" indent="0" algn="l" defTabSz="914400" rtl="0" eaLnBrk="1" fontAlgn="base" latinLnBrk="0" hangingPunct="1">
              <a:lnSpc>
                <a:spcPct val="125000"/>
              </a:lnSpc>
              <a:spcBef>
                <a:spcPts val="600"/>
              </a:spcBef>
              <a:spcAft>
                <a:spcPct val="0"/>
              </a:spcAft>
              <a:buClrTx/>
              <a:buSzTx/>
              <a:buFont typeface="Wingdings" panose="05000000000000000000" pitchFamily="2" charset="2"/>
              <a:buChar char="Ø"/>
              <a:defRPr/>
            </a:pP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或</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v</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越小</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cxnSp>
        <p:nvCxnSpPr>
          <p:cNvPr id="20" name="直接连接符 19">
            <a:extLst>
              <a:ext uri="{FF2B5EF4-FFF2-40B4-BE49-F238E27FC236}">
                <a16:creationId xmlns:a16="http://schemas.microsoft.com/office/drawing/2014/main" id="{FE4B120C-674E-4063-BF6D-22077CE49B32}"/>
              </a:ext>
            </a:extLst>
          </p:cNvPr>
          <p:cNvCxnSpPr/>
          <p:nvPr/>
        </p:nvCxnSpPr>
        <p:spPr bwMode="auto">
          <a:xfrm flipV="1">
            <a:off x="2607906" y="5692393"/>
            <a:ext cx="0" cy="648072"/>
          </a:xfrm>
          <a:prstGeom prst="line">
            <a:avLst/>
          </a:prstGeom>
          <a:solidFill>
            <a:srgbClr val="2FF7C3"/>
          </a:solidFill>
          <a:ln w="44450" cap="flat" cmpd="sng" algn="ctr">
            <a:solidFill>
              <a:srgbClr val="FF0000"/>
            </a:solidFill>
            <a:prstDash val="solid"/>
            <a:round/>
            <a:headEnd type="none" w="med" len="med"/>
            <a:tailEnd type="none" w="med" len="med"/>
          </a:ln>
        </p:spPr>
      </p:cxnSp>
      <p:sp>
        <p:nvSpPr>
          <p:cNvPr id="7" name="箭头: 左右 6">
            <a:extLst>
              <a:ext uri="{FF2B5EF4-FFF2-40B4-BE49-F238E27FC236}">
                <a16:creationId xmlns:a16="http://schemas.microsoft.com/office/drawing/2014/main" id="{B6FA631A-090F-4460-A4C6-7566E85760DD}"/>
              </a:ext>
            </a:extLst>
          </p:cNvPr>
          <p:cNvSpPr/>
          <p:nvPr/>
        </p:nvSpPr>
        <p:spPr bwMode="auto">
          <a:xfrm>
            <a:off x="2091044" y="6167218"/>
            <a:ext cx="468000" cy="36000"/>
          </a:xfrm>
          <a:prstGeom prst="leftRightArrow">
            <a:avLst/>
          </a:prstGeom>
          <a:solidFill>
            <a:srgbClr val="FF33CC"/>
          </a:solidFill>
          <a:ln w="53975" algn="ctr">
            <a:solidFill>
              <a:srgbClr val="FF33CC"/>
            </a:solidFill>
            <a:round/>
          </a:ln>
        </p:spPr>
        <p:txBody>
          <a:bodyPr rtlCol="0" anchor="ctr">
            <a:spAutoFit/>
          </a:bodyPr>
          <a:lstStyle/>
          <a:p>
            <a:pPr algn="ctr"/>
            <a:endParaRPr lang="zh-CN" altLang="en-US"/>
          </a:p>
        </p:txBody>
      </p:sp>
      <p:sp>
        <p:nvSpPr>
          <p:cNvPr id="8" name="文本框 7">
            <a:extLst>
              <a:ext uri="{FF2B5EF4-FFF2-40B4-BE49-F238E27FC236}">
                <a16:creationId xmlns:a16="http://schemas.microsoft.com/office/drawing/2014/main" id="{AB488D8E-EA61-4602-9486-78F175C89A2A}"/>
              </a:ext>
            </a:extLst>
          </p:cNvPr>
          <p:cNvSpPr txBox="1"/>
          <p:nvPr/>
        </p:nvSpPr>
        <p:spPr>
          <a:xfrm>
            <a:off x="1979712" y="5765194"/>
            <a:ext cx="792231" cy="400110"/>
          </a:xfrm>
          <a:prstGeom prst="rect">
            <a:avLst/>
          </a:prstGeom>
          <a:noFill/>
        </p:spPr>
        <p:txBody>
          <a:bodyPr wrap="square" rtlCol="0">
            <a:spAutoFit/>
          </a:bodyPr>
          <a:lstStyle/>
          <a:p>
            <a:r>
              <a:rPr lang="en-US" altLang="zh-CN" sz="2000" dirty="0">
                <a:solidFill>
                  <a:srgbClr val="FF33CC"/>
                </a:solidFill>
              </a:rPr>
              <a:t>2</a:t>
            </a:r>
            <a:r>
              <a:rPr lang="en-US" altLang="zh-CN" sz="2000" i="1" dirty="0">
                <a:solidFill>
                  <a:srgbClr val="FF33CC"/>
                </a:solidFill>
              </a:rPr>
              <a:t>k</a:t>
            </a:r>
            <a:r>
              <a:rPr lang="en-US" altLang="zh-CN" sz="2000" baseline="-10000" dirty="0">
                <a:solidFill>
                  <a:srgbClr val="FF33CC"/>
                </a:solidFill>
              </a:rPr>
              <a:t>0</a:t>
            </a:r>
            <a:r>
              <a:rPr lang="en-US" altLang="zh-CN" sz="2000" i="1" dirty="0">
                <a:solidFill>
                  <a:srgbClr val="FF33CC"/>
                </a:solidFill>
              </a:rPr>
              <a:t>T</a:t>
            </a:r>
            <a:endParaRPr lang="zh-CN" altLang="en-US" sz="2000" i="1" dirty="0">
              <a:solidFill>
                <a:srgbClr val="FF33CC"/>
              </a:solidFill>
            </a:endParaRPr>
          </a:p>
        </p:txBody>
      </p:sp>
      <p:grpSp>
        <p:nvGrpSpPr>
          <p:cNvPr id="14" name="组合 13">
            <a:extLst>
              <a:ext uri="{FF2B5EF4-FFF2-40B4-BE49-F238E27FC236}">
                <a16:creationId xmlns:a16="http://schemas.microsoft.com/office/drawing/2014/main" id="{8D1EFCA2-0005-442C-BBBB-C86F5C4C834F}"/>
              </a:ext>
            </a:extLst>
          </p:cNvPr>
          <p:cNvGrpSpPr/>
          <p:nvPr/>
        </p:nvGrpSpPr>
        <p:grpSpPr>
          <a:xfrm>
            <a:off x="5112897" y="2805775"/>
            <a:ext cx="2761532" cy="1584176"/>
            <a:chOff x="5112897" y="2805775"/>
            <a:chExt cx="2761532" cy="1584176"/>
          </a:xfrm>
        </p:grpSpPr>
        <mc:AlternateContent xmlns:mc="http://schemas.openxmlformats.org/markup-compatibility/2006" xmlns:a14="http://schemas.microsoft.com/office/drawing/2010/main">
          <mc:Choice Requires="a14">
            <p:sp>
              <p:nvSpPr>
                <p:cNvPr id="16" name="Object 9">
                  <a:extLst>
                    <a:ext uri="{FF2B5EF4-FFF2-40B4-BE49-F238E27FC236}">
                      <a16:creationId xmlns:a16="http://schemas.microsoft.com/office/drawing/2014/main" id="{2B49DB14-DCBB-4563-83E4-FDD4F12005AD}"/>
                    </a:ext>
                  </a:extLst>
                </p:cNvPr>
                <p:cNvSpPr txBox="1"/>
                <p:nvPr/>
              </p:nvSpPr>
              <p:spPr>
                <a:xfrm>
                  <a:off x="5112897" y="3860476"/>
                  <a:ext cx="2761532" cy="5294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mn-ea"/>
                          </a:rPr>
                          <m:t>𝑓</m:t>
                        </m:r>
                        <m:r>
                          <a:rPr lang="zh-CN" altLang="en-US" sz="2400" i="1">
                            <a:solidFill>
                              <a:srgbClr val="000000"/>
                            </a:solidFill>
                            <a:latin typeface="Cambria Math" panose="02040503050406030204" pitchFamily="18" charset="0"/>
                            <a:ea typeface="+mn-ea"/>
                          </a:rPr>
                          <m:t>=</m:t>
                        </m:r>
                        <m:sSup>
                          <m:sSupPr>
                            <m:ctrlPr>
                              <a:rPr lang="en-US" altLang="zh-CN" sz="2400" i="1">
                                <a:solidFill>
                                  <a:srgbClr val="000000"/>
                                </a:solidFill>
                                <a:latin typeface="Cambria Math" panose="02040503050406030204" pitchFamily="18" charset="0"/>
                              </a:rPr>
                            </m:ctrlPr>
                          </m:sSupPr>
                          <m:e>
                            <m:r>
                              <m:rPr>
                                <m:sty m:val="p"/>
                              </m:rPr>
                              <a:rPr lang="en-US" altLang="zh-CN" sz="2400">
                                <a:solidFill>
                                  <a:srgbClr val="000000"/>
                                </a:solidFill>
                                <a:latin typeface="Cambria Math" panose="02040503050406030204" pitchFamily="18" charset="0"/>
                              </a:rPr>
                              <m:t>e</m:t>
                            </m:r>
                          </m:e>
                          <m:sup>
                            <m:f>
                              <m:fPr>
                                <m:type m:val="lin"/>
                                <m:ctrlPr>
                                  <a:rPr lang="en-US" altLang="zh-CN" sz="2400" b="0" i="1">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m:t>
                                </m:r>
                                <m:d>
                                  <m:dPr>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𝐸</m:t>
                                    </m:r>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𝐹</m:t>
                                        </m:r>
                                      </m:sub>
                                    </m:sSub>
                                  </m:e>
                                </m:d>
                              </m:num>
                              <m:den>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𝑘</m:t>
                                    </m:r>
                                  </m:e>
                                  <m:sub>
                                    <m:r>
                                      <a:rPr lang="en-US" altLang="zh-CN" sz="2400" b="0" i="1">
                                        <a:solidFill>
                                          <a:srgbClr val="000000"/>
                                        </a:solidFill>
                                        <a:latin typeface="Cambria Math" panose="02040503050406030204" pitchFamily="18" charset="0"/>
                                      </a:rPr>
                                      <m:t>0</m:t>
                                    </m:r>
                                  </m:sub>
                                </m:sSub>
                                <m:r>
                                  <a:rPr lang="en-US" altLang="zh-CN" sz="2400" b="0" i="1">
                                    <a:solidFill>
                                      <a:srgbClr val="000000"/>
                                    </a:solidFill>
                                    <a:latin typeface="Cambria Math" panose="02040503050406030204" pitchFamily="18" charset="0"/>
                                  </a:rPr>
                                  <m:t>𝑇</m:t>
                                </m:r>
                              </m:den>
                            </m:f>
                          </m:sup>
                        </m:sSup>
                      </m:oMath>
                    </m:oMathPara>
                  </a14:m>
                  <a:endParaRPr lang="zh-CN" altLang="en-US" sz="2400" dirty="0">
                    <a:ea typeface="+mn-ea"/>
                    <a:cs typeface="Times New Roman" panose="02020603050405020304" pitchFamily="18" charset="0"/>
                  </a:endParaRPr>
                </a:p>
              </p:txBody>
            </p:sp>
          </mc:Choice>
          <mc:Fallback xmlns="">
            <p:sp>
              <p:nvSpPr>
                <p:cNvPr id="16" name="Object 9">
                  <a:extLst>
                    <a:ext uri="{FF2B5EF4-FFF2-40B4-BE49-F238E27FC236}">
                      <a16:creationId xmlns:a16="http://schemas.microsoft.com/office/drawing/2014/main" id="{2B49DB14-DCBB-4563-83E4-FDD4F12005AD}"/>
                    </a:ext>
                  </a:extLst>
                </p:cNvPr>
                <p:cNvSpPr txBox="1">
                  <a:spLocks noRot="1" noChangeAspect="1" noMove="1" noResize="1" noEditPoints="1" noAdjustHandles="1" noChangeArrowheads="1" noChangeShapeType="1" noTextEdit="1"/>
                </p:cNvSpPr>
                <p:nvPr/>
              </p:nvSpPr>
              <p:spPr>
                <a:xfrm>
                  <a:off x="5112897" y="3860476"/>
                  <a:ext cx="2761532" cy="529475"/>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5F84237E-814B-4130-8C62-4188CA1F8F8C}"/>
                </a:ext>
              </a:extLst>
            </p:cNvPr>
            <p:cNvGrpSpPr/>
            <p:nvPr/>
          </p:nvGrpSpPr>
          <p:grpSpPr>
            <a:xfrm>
              <a:off x="6243072" y="2805775"/>
              <a:ext cx="396000" cy="1080000"/>
              <a:chOff x="6243072" y="2805775"/>
              <a:chExt cx="396000" cy="1080000"/>
            </a:xfrm>
          </p:grpSpPr>
          <p:sp>
            <p:nvSpPr>
              <p:cNvPr id="18" name="Right Arrow 22">
                <a:extLst>
                  <a:ext uri="{FF2B5EF4-FFF2-40B4-BE49-F238E27FC236}">
                    <a16:creationId xmlns:a16="http://schemas.microsoft.com/office/drawing/2014/main" id="{4267B3E2-BFB5-43FA-8D6E-B5630B096331}"/>
                  </a:ext>
                </a:extLst>
              </p:cNvPr>
              <p:cNvSpPr/>
              <p:nvPr/>
            </p:nvSpPr>
            <p:spPr bwMode="auto">
              <a:xfrm rot="5400000">
                <a:off x="5905059" y="3237775"/>
                <a:ext cx="1080000" cy="216000"/>
              </a:xfrm>
              <a:prstGeom prst="rightArrow">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0" name="乘号 9">
                <a:extLst>
                  <a:ext uri="{FF2B5EF4-FFF2-40B4-BE49-F238E27FC236}">
                    <a16:creationId xmlns:a16="http://schemas.microsoft.com/office/drawing/2014/main" id="{438DA3DB-CBEA-4C8F-BE52-476011FE6147}"/>
                  </a:ext>
                </a:extLst>
              </p:cNvPr>
              <p:cNvSpPr/>
              <p:nvPr/>
            </p:nvSpPr>
            <p:spPr bwMode="auto">
              <a:xfrm>
                <a:off x="6243072" y="3122951"/>
                <a:ext cx="396000" cy="396000"/>
              </a:xfrm>
              <a:prstGeom prst="mathMultiply">
                <a:avLst/>
              </a:prstGeom>
              <a:solidFill>
                <a:srgbClr val="FF0000"/>
              </a:solidFill>
              <a:ln w="19050" algn="ctr">
                <a:noFill/>
                <a:round/>
              </a:ln>
            </p:spPr>
            <p:txBody>
              <a:bodyPr rtlCol="0" anchor="ctr">
                <a:spAutoFit/>
              </a:bodyPr>
              <a:lstStyle/>
              <a:p>
                <a:pPr algn="ctr"/>
                <a:endParaRPr lang="zh-CN" altLang="en-US"/>
              </a:p>
            </p:txBody>
          </p:sp>
        </p:grpSp>
      </p:grpSp>
      <p:grpSp>
        <p:nvGrpSpPr>
          <p:cNvPr id="23" name="组合 22">
            <a:extLst>
              <a:ext uri="{FF2B5EF4-FFF2-40B4-BE49-F238E27FC236}">
                <a16:creationId xmlns:a16="http://schemas.microsoft.com/office/drawing/2014/main" id="{31CA967E-B3E1-40A6-940F-77633CEE59A3}"/>
              </a:ext>
            </a:extLst>
          </p:cNvPr>
          <p:cNvGrpSpPr/>
          <p:nvPr/>
        </p:nvGrpSpPr>
        <p:grpSpPr>
          <a:xfrm>
            <a:off x="4572000" y="3105786"/>
            <a:ext cx="1770210" cy="395222"/>
            <a:chOff x="4572000" y="3105786"/>
            <a:chExt cx="1770210" cy="395222"/>
          </a:xfrm>
        </p:grpSpPr>
        <mc:AlternateContent xmlns:mc="http://schemas.openxmlformats.org/markup-compatibility/2006" xmlns:a14="http://schemas.microsoft.com/office/drawing/2010/main">
          <mc:Choice Requires="a14">
            <p:sp>
              <p:nvSpPr>
                <p:cNvPr id="19" name="Object 9">
                  <a:extLst>
                    <a:ext uri="{FF2B5EF4-FFF2-40B4-BE49-F238E27FC236}">
                      <a16:creationId xmlns:a16="http://schemas.microsoft.com/office/drawing/2014/main" id="{0318C9CE-C197-4C9D-8AE4-7E5C243BF7C5}"/>
                    </a:ext>
                  </a:extLst>
                </p:cNvPr>
                <p:cNvSpPr txBox="1"/>
                <p:nvPr/>
              </p:nvSpPr>
              <p:spPr>
                <a:xfrm>
                  <a:off x="4572000" y="3105786"/>
                  <a:ext cx="1770210" cy="39522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ea typeface="+mn-ea"/>
                          </a:rPr>
                          <m:t>𝐸</m:t>
                        </m:r>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oMath>
                    </m:oMathPara>
                  </a14:m>
                  <a:endParaRPr lang="zh-CN" altLang="en-US" sz="2000" dirty="0">
                    <a:ea typeface="+mn-ea"/>
                    <a:cs typeface="Times New Roman" panose="02020603050405020304" pitchFamily="18" charset="0"/>
                  </a:endParaRPr>
                </a:p>
              </p:txBody>
            </p:sp>
          </mc:Choice>
          <mc:Fallback xmlns="">
            <p:sp>
              <p:nvSpPr>
                <p:cNvPr id="19" name="Object 9">
                  <a:extLst>
                    <a:ext uri="{FF2B5EF4-FFF2-40B4-BE49-F238E27FC236}">
                      <a16:creationId xmlns:a16="http://schemas.microsoft.com/office/drawing/2014/main" id="{0318C9CE-C197-4C9D-8AE4-7E5C243BF7C5}"/>
                    </a:ext>
                  </a:extLst>
                </p:cNvPr>
                <p:cNvSpPr txBox="1">
                  <a:spLocks noRot="1" noChangeAspect="1" noMove="1" noResize="1" noEditPoints="1" noAdjustHandles="1" noChangeArrowheads="1" noChangeShapeType="1" noTextEdit="1"/>
                </p:cNvSpPr>
                <p:nvPr/>
              </p:nvSpPr>
              <p:spPr>
                <a:xfrm>
                  <a:off x="4572000" y="3105786"/>
                  <a:ext cx="1770210" cy="395222"/>
                </a:xfrm>
                <a:prstGeom prst="rect">
                  <a:avLst/>
                </a:prstGeom>
                <a:blipFill>
                  <a:blip r:embed="rId6"/>
                  <a:stretch>
                    <a:fillRect b="-3077"/>
                  </a:stretch>
                </a:blipFill>
                <a:ln w="38100">
                  <a:noFill/>
                  <a:miter/>
                </a:ln>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283CE3C8-B748-42D1-BBFD-3573B90D2E6A}"/>
                </a:ext>
              </a:extLst>
            </p:cNvPr>
            <p:cNvCxnSpPr>
              <a:cxnSpLocks/>
            </p:cNvCxnSpPr>
            <p:nvPr/>
          </p:nvCxnSpPr>
          <p:spPr bwMode="auto">
            <a:xfrm rot="-1740000" flipV="1">
              <a:off x="5500537" y="3212408"/>
              <a:ext cx="195015" cy="216000"/>
            </a:xfrm>
            <a:prstGeom prst="line">
              <a:avLst/>
            </a:prstGeom>
            <a:solidFill>
              <a:srgbClr val="2FF7C3"/>
            </a:solidFill>
            <a:ln w="22225" cap="flat" cmpd="sng" algn="ctr">
              <a:solidFill>
                <a:schemeClr val="tx1"/>
              </a:solidFill>
              <a:prstDash val="solid"/>
              <a:round/>
              <a:headEnd type="none" w="med" len="med"/>
              <a:tailEnd type="none" w="med" len="med"/>
            </a:ln>
          </p:spPr>
        </p:cxnSp>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A49970F-EF2A-45EF-9F6B-E92CF4483A98}"/>
                  </a:ext>
                </a:extLst>
              </p:cNvPr>
              <p:cNvSpPr txBox="1"/>
              <p:nvPr/>
            </p:nvSpPr>
            <p:spPr>
              <a:xfrm>
                <a:off x="4238702" y="4825255"/>
                <a:ext cx="419671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0" i="1" smtClean="0">
                              <a:solidFill>
                                <a:srgbClr val="00B050"/>
                              </a:solidFill>
                              <a:latin typeface="Cambria Math" panose="02040503050406030204" pitchFamily="18" charset="0"/>
                              <a:ea typeface="+mn-ea"/>
                            </a:rPr>
                          </m:ctrlPr>
                        </m:sSubPr>
                        <m:e>
                          <m:r>
                            <a:rPr lang="zh-CN" altLang="en-US" sz="2400" b="0" i="1">
                              <a:solidFill>
                                <a:srgbClr val="00B050"/>
                              </a:solidFill>
                              <a:latin typeface="Cambria Math" panose="02040503050406030204" pitchFamily="18" charset="0"/>
                              <a:ea typeface="+mn-ea"/>
                            </a:rPr>
                            <m:t>𝐸</m:t>
                          </m:r>
                        </m:e>
                        <m:sub>
                          <m:r>
                            <a:rPr lang="zh-CN" altLang="en-US" sz="2400" b="0" i="1">
                              <a:solidFill>
                                <a:srgbClr val="00B050"/>
                              </a:solidFill>
                              <a:latin typeface="Cambria Math" panose="02040503050406030204" pitchFamily="18" charset="0"/>
                              <a:ea typeface="+mn-ea"/>
                            </a:rPr>
                            <m:t>𝑐</m:t>
                          </m:r>
                        </m:sub>
                      </m:sSub>
                      <m:r>
                        <a:rPr lang="zh-CN" altLang="en-US" sz="2400" i="1">
                          <a:solidFill>
                            <a:srgbClr val="00B050"/>
                          </a:solidFill>
                          <a:latin typeface="Cambria Math" panose="02040503050406030204" pitchFamily="18" charset="0"/>
                          <a:ea typeface="+mn-ea"/>
                        </a:rPr>
                        <m:t>−</m:t>
                      </m:r>
                      <m:sSub>
                        <m:sSubPr>
                          <m:ctrlPr>
                            <a:rPr lang="zh-CN" altLang="en-US" sz="2400" b="0" i="1">
                              <a:solidFill>
                                <a:srgbClr val="00B050"/>
                              </a:solidFill>
                              <a:latin typeface="Cambria Math" panose="02040503050406030204" pitchFamily="18" charset="0"/>
                              <a:ea typeface="+mn-ea"/>
                            </a:rPr>
                          </m:ctrlPr>
                        </m:sSubPr>
                        <m:e>
                          <m:r>
                            <a:rPr lang="zh-CN" altLang="en-US" sz="2400" b="0" i="1">
                              <a:solidFill>
                                <a:srgbClr val="00B050"/>
                              </a:solidFill>
                              <a:latin typeface="Cambria Math" panose="02040503050406030204" pitchFamily="18" charset="0"/>
                              <a:ea typeface="+mn-ea"/>
                            </a:rPr>
                            <m:t>𝐸</m:t>
                          </m:r>
                        </m:e>
                        <m:sub>
                          <m:r>
                            <a:rPr lang="zh-CN" altLang="en-US" sz="2400" b="0" i="1">
                              <a:solidFill>
                                <a:srgbClr val="00B050"/>
                              </a:solidFill>
                              <a:latin typeface="Cambria Math" panose="02040503050406030204" pitchFamily="18" charset="0"/>
                              <a:ea typeface="+mn-ea"/>
                            </a:rPr>
                            <m:t>𝐹</m:t>
                          </m:r>
                        </m:sub>
                      </m:sSub>
                      <m:r>
                        <a:rPr lang="zh-CN" altLang="en-US" sz="2400" i="1">
                          <a:solidFill>
                            <a:srgbClr val="00B050"/>
                          </a:solidFill>
                          <a:latin typeface="Cambria Math" panose="02040503050406030204" pitchFamily="18" charset="0"/>
                          <a:ea typeface="+mn-ea"/>
                        </a:rPr>
                        <m:t>&gt;2</m:t>
                      </m:r>
                      <m:sSub>
                        <m:sSubPr>
                          <m:ctrlPr>
                            <a:rPr lang="zh-CN" altLang="en-US" sz="2400" i="1">
                              <a:solidFill>
                                <a:srgbClr val="00B050"/>
                              </a:solidFill>
                              <a:latin typeface="Cambria Math" panose="02040503050406030204" pitchFamily="18" charset="0"/>
                              <a:ea typeface="+mn-ea"/>
                            </a:rPr>
                          </m:ctrlPr>
                        </m:sSubPr>
                        <m:e>
                          <m:r>
                            <a:rPr lang="zh-CN" altLang="en-US" sz="2400" i="1">
                              <a:solidFill>
                                <a:srgbClr val="00B050"/>
                              </a:solidFill>
                              <a:latin typeface="Cambria Math" panose="02040503050406030204" pitchFamily="18" charset="0"/>
                              <a:ea typeface="+mn-ea"/>
                            </a:rPr>
                            <m:t>𝑘</m:t>
                          </m:r>
                        </m:e>
                        <m:sub>
                          <m:r>
                            <a:rPr lang="zh-CN" altLang="en-US" sz="2400" i="1">
                              <a:solidFill>
                                <a:srgbClr val="00B050"/>
                              </a:solidFill>
                              <a:latin typeface="Cambria Math" panose="02040503050406030204" pitchFamily="18" charset="0"/>
                              <a:ea typeface="+mn-ea"/>
                            </a:rPr>
                            <m:t>0</m:t>
                          </m:r>
                        </m:sub>
                      </m:sSub>
                      <m:r>
                        <a:rPr lang="zh-CN" altLang="en-US" sz="2400" i="1">
                          <a:solidFill>
                            <a:srgbClr val="00B050"/>
                          </a:solidFill>
                          <a:latin typeface="Cambria Math" panose="02040503050406030204" pitchFamily="18" charset="0"/>
                          <a:ea typeface="+mn-ea"/>
                        </a:rPr>
                        <m:t>𝑇</m:t>
                      </m:r>
                      <m:r>
                        <a:rPr lang="en-US" altLang="zh-CN" sz="2400" b="1" i="1" smtClean="0">
                          <a:solidFill>
                            <a:srgbClr val="00B050"/>
                          </a:solidFill>
                          <a:latin typeface="Cambria Math" panose="02040503050406030204" pitchFamily="18" charset="0"/>
                          <a:ea typeface="+mn-ea"/>
                        </a:rPr>
                        <m:t>             </m:t>
                      </m:r>
                      <m:r>
                        <m:rPr>
                          <m:nor/>
                        </m:rPr>
                        <a:rPr lang="zh-CN" altLang="en-US" sz="2400" i="0">
                          <a:solidFill>
                            <a:srgbClr val="00B050"/>
                          </a:solidFill>
                          <a:latin typeface="Cambria Math" panose="02040503050406030204" pitchFamily="18" charset="0"/>
                          <a:ea typeface="+mn-ea"/>
                        </a:rPr>
                        <m:t>非简并</m:t>
                      </m:r>
                    </m:oMath>
                  </m:oMathPara>
                </a14:m>
                <a:endParaRPr lang="zh-CN" altLang="en-US" sz="2400" dirty="0"/>
              </a:p>
            </p:txBody>
          </p:sp>
        </mc:Choice>
        <mc:Fallback xmlns="">
          <p:sp>
            <p:nvSpPr>
              <p:cNvPr id="28" name="文本框 27">
                <a:extLst>
                  <a:ext uri="{FF2B5EF4-FFF2-40B4-BE49-F238E27FC236}">
                    <a16:creationId xmlns:a16="http://schemas.microsoft.com/office/drawing/2014/main" id="{7A49970F-EF2A-45EF-9F6B-E92CF4483A98}"/>
                  </a:ext>
                </a:extLst>
              </p:cNvPr>
              <p:cNvSpPr txBox="1">
                <a:spLocks noRot="1" noChangeAspect="1" noMove="1" noResize="1" noEditPoints="1" noAdjustHandles="1" noChangeArrowheads="1" noChangeShapeType="1" noTextEdit="1"/>
              </p:cNvSpPr>
              <p:nvPr/>
            </p:nvSpPr>
            <p:spPr>
              <a:xfrm>
                <a:off x="4238702" y="4825255"/>
                <a:ext cx="4196713" cy="461665"/>
              </a:xfrm>
              <a:prstGeom prst="rect">
                <a:avLst/>
              </a:prstGeom>
              <a:blipFill>
                <a:blip r:embed="rId7"/>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5CAE5D7-7CCD-4036-AB81-2C1C26F9C5E3}"/>
                  </a:ext>
                </a:extLst>
              </p:cNvPr>
              <p:cNvSpPr txBox="1"/>
              <p:nvPr/>
            </p:nvSpPr>
            <p:spPr>
              <a:xfrm>
                <a:off x="3779912" y="5343599"/>
                <a:ext cx="4824536" cy="461665"/>
              </a:xfrm>
              <a:prstGeom prst="rect">
                <a:avLst/>
              </a:prstGeom>
              <a:noFill/>
            </p:spPr>
            <p:txBody>
              <a:bodyPr wrap="square">
                <a:spAutoFit/>
              </a:bodyPr>
              <a:lstStyle/>
              <a:p>
                <a14:m>
                  <m:oMath xmlns:m="http://schemas.openxmlformats.org/officeDocument/2006/math">
                    <m:r>
                      <a:rPr lang="zh-CN" altLang="en-US" sz="2400" b="0" i="1" smtClean="0">
                        <a:solidFill>
                          <a:srgbClr val="FF33CC"/>
                        </a:solidFill>
                        <a:latin typeface="Cambria Math" panose="02040503050406030204" pitchFamily="18" charset="0"/>
                        <a:ea typeface="+mn-ea"/>
                      </a:rPr>
                      <m:t>0</m:t>
                    </m:r>
                    <m:r>
                      <a:rPr lang="en-US" altLang="zh-CN" sz="2400" b="0" i="1" smtClean="0">
                        <a:solidFill>
                          <a:srgbClr val="FF33CC"/>
                        </a:solidFill>
                        <a:latin typeface="Cambria Math" panose="02040503050406030204" pitchFamily="18" charset="0"/>
                        <a:ea typeface="Cambria Math" panose="02040503050406030204" pitchFamily="18" charset="0"/>
                      </a:rPr>
                      <m:t>&lt;</m:t>
                    </m:r>
                    <m:sSub>
                      <m:sSubPr>
                        <m:ctrlPr>
                          <a:rPr lang="zh-CN" altLang="en-US" sz="2400" b="0" i="1">
                            <a:solidFill>
                              <a:srgbClr val="FF33CC"/>
                            </a:solidFill>
                            <a:latin typeface="Cambria Math" panose="02040503050406030204" pitchFamily="18" charset="0"/>
                            <a:ea typeface="+mn-ea"/>
                          </a:rPr>
                        </m:ctrlPr>
                      </m:sSubPr>
                      <m:e>
                        <m:r>
                          <a:rPr lang="zh-CN" altLang="en-US" sz="2400" b="0" i="1">
                            <a:solidFill>
                              <a:srgbClr val="FF33CC"/>
                            </a:solidFill>
                            <a:latin typeface="Cambria Math" panose="02040503050406030204" pitchFamily="18" charset="0"/>
                            <a:ea typeface="+mn-ea"/>
                          </a:rPr>
                          <m:t>𝐸</m:t>
                        </m:r>
                      </m:e>
                      <m:sub>
                        <m:r>
                          <a:rPr lang="zh-CN" altLang="en-US" sz="2400" b="0" i="1">
                            <a:solidFill>
                              <a:srgbClr val="FF33CC"/>
                            </a:solidFill>
                            <a:latin typeface="Cambria Math" panose="02040503050406030204" pitchFamily="18" charset="0"/>
                            <a:ea typeface="+mn-ea"/>
                          </a:rPr>
                          <m:t>𝑐</m:t>
                        </m:r>
                      </m:sub>
                    </m:sSub>
                    <m:r>
                      <a:rPr lang="zh-CN" altLang="en-US" sz="2400" i="1">
                        <a:solidFill>
                          <a:srgbClr val="FF33CC"/>
                        </a:solidFill>
                        <a:latin typeface="Cambria Math" panose="02040503050406030204" pitchFamily="18" charset="0"/>
                        <a:ea typeface="+mn-ea"/>
                      </a:rPr>
                      <m:t>−</m:t>
                    </m:r>
                    <m:sSub>
                      <m:sSubPr>
                        <m:ctrlPr>
                          <a:rPr lang="zh-CN" altLang="en-US" sz="2400" i="1">
                            <a:solidFill>
                              <a:srgbClr val="FF33CC"/>
                            </a:solidFill>
                            <a:latin typeface="Cambria Math" panose="02040503050406030204" pitchFamily="18" charset="0"/>
                            <a:ea typeface="+mn-ea"/>
                          </a:rPr>
                        </m:ctrlPr>
                      </m:sSubPr>
                      <m:e>
                        <m:r>
                          <a:rPr lang="zh-CN" altLang="en-US" sz="2400" i="1">
                            <a:solidFill>
                              <a:srgbClr val="FF33CC"/>
                            </a:solidFill>
                            <a:latin typeface="Cambria Math" panose="02040503050406030204" pitchFamily="18" charset="0"/>
                            <a:ea typeface="+mn-ea"/>
                          </a:rPr>
                          <m:t>𝐸</m:t>
                        </m:r>
                      </m:e>
                      <m:sub>
                        <m:r>
                          <a:rPr lang="zh-CN" altLang="en-US" sz="2400" i="1">
                            <a:solidFill>
                              <a:srgbClr val="FF33CC"/>
                            </a:solidFill>
                            <a:latin typeface="Cambria Math" panose="02040503050406030204" pitchFamily="18" charset="0"/>
                            <a:ea typeface="+mn-ea"/>
                          </a:rPr>
                          <m:t>𝐹</m:t>
                        </m:r>
                      </m:sub>
                    </m:sSub>
                    <m:r>
                      <a:rPr lang="zh-CN" altLang="en-US" sz="2400" i="1">
                        <a:solidFill>
                          <a:srgbClr val="FF33CC"/>
                        </a:solidFill>
                        <a:latin typeface="Cambria Math" panose="02040503050406030204" pitchFamily="18" charset="0"/>
                        <a:ea typeface="+mn-ea"/>
                      </a:rPr>
                      <m:t>&lt;2</m:t>
                    </m:r>
                    <m:sSub>
                      <m:sSubPr>
                        <m:ctrlPr>
                          <a:rPr lang="zh-CN" altLang="en-US" sz="2400" i="1">
                            <a:solidFill>
                              <a:srgbClr val="FF33CC"/>
                            </a:solidFill>
                            <a:latin typeface="Cambria Math" panose="02040503050406030204" pitchFamily="18" charset="0"/>
                            <a:ea typeface="+mn-ea"/>
                          </a:rPr>
                        </m:ctrlPr>
                      </m:sSubPr>
                      <m:e>
                        <m:r>
                          <a:rPr lang="zh-CN" altLang="en-US" sz="2400" i="1">
                            <a:solidFill>
                              <a:srgbClr val="FF33CC"/>
                            </a:solidFill>
                            <a:latin typeface="Cambria Math" panose="02040503050406030204" pitchFamily="18" charset="0"/>
                            <a:ea typeface="+mn-ea"/>
                          </a:rPr>
                          <m:t>𝑘</m:t>
                        </m:r>
                      </m:e>
                      <m:sub>
                        <m:r>
                          <a:rPr lang="zh-CN" altLang="en-US" sz="2400" i="1">
                            <a:solidFill>
                              <a:srgbClr val="FF33CC"/>
                            </a:solidFill>
                            <a:latin typeface="Cambria Math" panose="02040503050406030204" pitchFamily="18" charset="0"/>
                            <a:ea typeface="+mn-ea"/>
                          </a:rPr>
                          <m:t>0</m:t>
                        </m:r>
                      </m:sub>
                    </m:sSub>
                    <m:r>
                      <a:rPr lang="zh-CN" altLang="en-US" sz="2400" i="1">
                        <a:solidFill>
                          <a:srgbClr val="FF33CC"/>
                        </a:solidFill>
                        <a:latin typeface="Cambria Math" panose="02040503050406030204" pitchFamily="18" charset="0"/>
                        <a:ea typeface="+mn-ea"/>
                      </a:rPr>
                      <m:t>𝑇</m:t>
                    </m:r>
                    <m:r>
                      <a:rPr lang="en-US" altLang="zh-CN" sz="2400" b="1" i="1" smtClean="0">
                        <a:solidFill>
                          <a:srgbClr val="FF33CC"/>
                        </a:solidFill>
                        <a:latin typeface="Cambria Math" panose="02040503050406030204" pitchFamily="18" charset="0"/>
                        <a:ea typeface="+mn-ea"/>
                      </a:rPr>
                      <m:t>             </m:t>
                    </m:r>
                    <m:r>
                      <m:rPr>
                        <m:nor/>
                      </m:rPr>
                      <a:rPr lang="zh-CN" altLang="en-US" sz="2400" i="0">
                        <a:solidFill>
                          <a:srgbClr val="FF33CC"/>
                        </a:solidFill>
                        <a:latin typeface="+mn-ea"/>
                        <a:ea typeface="+mn-ea"/>
                      </a:rPr>
                      <m:t>弱</m:t>
                    </m:r>
                  </m:oMath>
                </a14:m>
                <a:r>
                  <a:rPr lang="zh-CN" altLang="en-US" sz="2400" dirty="0">
                    <a:solidFill>
                      <a:srgbClr val="FF33CC"/>
                    </a:solidFill>
                    <a:latin typeface="+mn-ea"/>
                    <a:ea typeface="+mn-ea"/>
                  </a:rPr>
                  <a:t>简并     </a:t>
                </a:r>
              </a:p>
            </p:txBody>
          </p:sp>
        </mc:Choice>
        <mc:Fallback xmlns="">
          <p:sp>
            <p:nvSpPr>
              <p:cNvPr id="30" name="文本框 29">
                <a:extLst>
                  <a:ext uri="{FF2B5EF4-FFF2-40B4-BE49-F238E27FC236}">
                    <a16:creationId xmlns:a16="http://schemas.microsoft.com/office/drawing/2014/main" id="{55CAE5D7-7CCD-4036-AB81-2C1C26F9C5E3}"/>
                  </a:ext>
                </a:extLst>
              </p:cNvPr>
              <p:cNvSpPr txBox="1">
                <a:spLocks noRot="1" noChangeAspect="1" noMove="1" noResize="1" noEditPoints="1" noAdjustHandles="1" noChangeArrowheads="1" noChangeShapeType="1" noTextEdit="1"/>
              </p:cNvSpPr>
              <p:nvPr/>
            </p:nvSpPr>
            <p:spPr>
              <a:xfrm>
                <a:off x="3779912" y="5343599"/>
                <a:ext cx="4824536" cy="461665"/>
              </a:xfrm>
              <a:prstGeom prst="rect">
                <a:avLst/>
              </a:prstGeom>
              <a:blipFill>
                <a:blip r:embed="rId8"/>
                <a:stretch>
                  <a:fillRect l="-253"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1B68533-8604-4275-9B82-51656DD31662}"/>
                  </a:ext>
                </a:extLst>
              </p:cNvPr>
              <p:cNvSpPr txBox="1"/>
              <p:nvPr/>
            </p:nvSpPr>
            <p:spPr>
              <a:xfrm>
                <a:off x="4182143" y="5833840"/>
                <a:ext cx="43204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0" i="1" smtClean="0">
                              <a:solidFill>
                                <a:srgbClr val="FF0000"/>
                              </a:solidFill>
                              <a:latin typeface="Cambria Math" panose="02040503050406030204" pitchFamily="18" charset="0"/>
                              <a:ea typeface="+mn-ea"/>
                            </a:rPr>
                          </m:ctrlPr>
                        </m:sSubPr>
                        <m:e>
                          <m:r>
                            <a:rPr lang="zh-CN" altLang="en-US" sz="2400" b="0" i="1">
                              <a:solidFill>
                                <a:srgbClr val="FF0000"/>
                              </a:solidFill>
                              <a:latin typeface="Cambria Math" panose="02040503050406030204" pitchFamily="18" charset="0"/>
                              <a:ea typeface="+mn-ea"/>
                            </a:rPr>
                            <m:t>𝐸</m:t>
                          </m:r>
                        </m:e>
                        <m:sub>
                          <m:r>
                            <a:rPr lang="zh-CN" altLang="en-US" sz="2400" b="0" i="1">
                              <a:solidFill>
                                <a:srgbClr val="FF0000"/>
                              </a:solidFill>
                              <a:latin typeface="Cambria Math" panose="02040503050406030204" pitchFamily="18" charset="0"/>
                              <a:ea typeface="+mn-ea"/>
                            </a:rPr>
                            <m:t>𝑐</m:t>
                          </m:r>
                        </m:sub>
                      </m:sSub>
                      <m:r>
                        <a:rPr lang="zh-CN" altLang="en-US" sz="2400" i="1">
                          <a:solidFill>
                            <a:srgbClr val="FF0000"/>
                          </a:solidFill>
                          <a:latin typeface="Cambria Math" panose="02040503050406030204" pitchFamily="18" charset="0"/>
                          <a:ea typeface="+mn-ea"/>
                        </a:rPr>
                        <m:t>−</m:t>
                      </m:r>
                      <m:sSub>
                        <m:sSubPr>
                          <m:ctrlPr>
                            <a:rPr lang="zh-CN" altLang="en-US" sz="2400" b="0" i="1">
                              <a:solidFill>
                                <a:srgbClr val="FF0000"/>
                              </a:solidFill>
                              <a:latin typeface="Cambria Math" panose="02040503050406030204" pitchFamily="18" charset="0"/>
                              <a:ea typeface="+mn-ea"/>
                            </a:rPr>
                          </m:ctrlPr>
                        </m:sSubPr>
                        <m:e>
                          <m:r>
                            <a:rPr lang="zh-CN" altLang="en-US" sz="2400" b="0" i="1">
                              <a:solidFill>
                                <a:srgbClr val="FF0000"/>
                              </a:solidFill>
                              <a:latin typeface="Cambria Math" panose="02040503050406030204" pitchFamily="18" charset="0"/>
                              <a:ea typeface="+mn-ea"/>
                            </a:rPr>
                            <m:t>𝐸</m:t>
                          </m:r>
                        </m:e>
                        <m:sub>
                          <m:r>
                            <a:rPr lang="zh-CN" altLang="en-US" sz="2400" b="0" i="1">
                              <a:solidFill>
                                <a:srgbClr val="FF0000"/>
                              </a:solidFill>
                              <a:latin typeface="Cambria Math" panose="02040503050406030204" pitchFamily="18" charset="0"/>
                              <a:ea typeface="+mn-ea"/>
                            </a:rPr>
                            <m:t>𝐹</m:t>
                          </m:r>
                        </m:sub>
                      </m:sSub>
                      <m:r>
                        <a:rPr lang="zh-CN" altLang="en-US" sz="2400" i="1">
                          <a:solidFill>
                            <a:srgbClr val="FF0000"/>
                          </a:solidFill>
                          <a:latin typeface="Cambria Math" panose="02040503050406030204" pitchFamily="18" charset="0"/>
                          <a:ea typeface="+mn-ea"/>
                        </a:rPr>
                        <m:t>&lt;0</m:t>
                      </m:r>
                      <m:r>
                        <a:rPr lang="en-US" altLang="zh-CN" sz="2400" b="1" i="1" smtClean="0">
                          <a:solidFill>
                            <a:srgbClr val="FF0000"/>
                          </a:solidFill>
                          <a:latin typeface="Cambria Math" panose="02040503050406030204" pitchFamily="18" charset="0"/>
                          <a:ea typeface="+mn-ea"/>
                        </a:rPr>
                        <m:t>                         </m:t>
                      </m:r>
                      <m:r>
                        <m:rPr>
                          <m:nor/>
                        </m:rPr>
                        <a:rPr lang="zh-CN" altLang="en-US" sz="2400" i="0">
                          <a:solidFill>
                            <a:srgbClr val="FF0000"/>
                          </a:solidFill>
                          <a:latin typeface="Cambria Math" panose="02040503050406030204" pitchFamily="18" charset="0"/>
                          <a:ea typeface="+mn-ea"/>
                        </a:rPr>
                        <m:t>简并</m:t>
                      </m:r>
                    </m:oMath>
                  </m:oMathPara>
                </a14:m>
                <a:endParaRPr lang="zh-CN" altLang="en-US" sz="2400" dirty="0"/>
              </a:p>
            </p:txBody>
          </p:sp>
        </mc:Choice>
        <mc:Fallback xmlns="">
          <p:sp>
            <p:nvSpPr>
              <p:cNvPr id="32" name="文本框 31">
                <a:extLst>
                  <a:ext uri="{FF2B5EF4-FFF2-40B4-BE49-F238E27FC236}">
                    <a16:creationId xmlns:a16="http://schemas.microsoft.com/office/drawing/2014/main" id="{C1B68533-8604-4275-9B82-51656DD31662}"/>
                  </a:ext>
                </a:extLst>
              </p:cNvPr>
              <p:cNvSpPr txBox="1">
                <a:spLocks noRot="1" noChangeAspect="1" noMove="1" noResize="1" noEditPoints="1" noAdjustHandles="1" noChangeArrowheads="1" noChangeShapeType="1" noTextEdit="1"/>
              </p:cNvSpPr>
              <p:nvPr/>
            </p:nvSpPr>
            <p:spPr>
              <a:xfrm>
                <a:off x="4182143" y="5833840"/>
                <a:ext cx="4320480" cy="461665"/>
              </a:xfrm>
              <a:prstGeom prst="rect">
                <a:avLst/>
              </a:prstGeom>
              <a:blipFill>
                <a:blip r:embed="rId9"/>
                <a:stretch>
                  <a:fillRect b="-10526"/>
                </a:stretch>
              </a:blipFill>
            </p:spPr>
            <p:txBody>
              <a:bodyPr/>
              <a:lstStyle/>
              <a:p>
                <a:r>
                  <a:rPr lang="zh-CN" altLang="en-US">
                    <a:noFill/>
                  </a:rPr>
                  <a:t> </a:t>
                </a:r>
              </a:p>
            </p:txBody>
          </p:sp>
        </mc:Fallback>
      </mc:AlternateContent>
      <p:sp>
        <p:nvSpPr>
          <p:cNvPr id="27" name="箭头: 右 26">
            <a:extLst>
              <a:ext uri="{FF2B5EF4-FFF2-40B4-BE49-F238E27FC236}">
                <a16:creationId xmlns:a16="http://schemas.microsoft.com/office/drawing/2014/main" id="{79C1F633-754A-4CD1-AD67-77A94D5EF6EB}"/>
              </a:ext>
            </a:extLst>
          </p:cNvPr>
          <p:cNvSpPr/>
          <p:nvPr/>
        </p:nvSpPr>
        <p:spPr bwMode="auto">
          <a:xfrm>
            <a:off x="2663169" y="6172736"/>
            <a:ext cx="576000" cy="36000"/>
          </a:xfrm>
          <a:prstGeom prst="rightArrow">
            <a:avLst/>
          </a:prstGeom>
          <a:solidFill>
            <a:srgbClr val="00B050"/>
          </a:solidFill>
          <a:ln w="53975" algn="ctr">
            <a:solidFill>
              <a:srgbClr val="00B050"/>
            </a:solidFill>
            <a:round/>
          </a:ln>
        </p:spPr>
        <p:txBody>
          <a:bodyPr rtlCol="0" anchor="ctr">
            <a:spAutoFit/>
          </a:bodyPr>
          <a:lstStyle/>
          <a:p>
            <a:pPr algn="ctr"/>
            <a:endParaRPr lang="zh-CN" altLang="en-US"/>
          </a:p>
        </p:txBody>
      </p:sp>
      <p:sp>
        <p:nvSpPr>
          <p:cNvPr id="35" name="箭头: 右 34">
            <a:extLst>
              <a:ext uri="{FF2B5EF4-FFF2-40B4-BE49-F238E27FC236}">
                <a16:creationId xmlns:a16="http://schemas.microsoft.com/office/drawing/2014/main" id="{64432EBA-6E78-4CDD-A629-28F388BF3CC3}"/>
              </a:ext>
            </a:extLst>
          </p:cNvPr>
          <p:cNvSpPr/>
          <p:nvPr/>
        </p:nvSpPr>
        <p:spPr bwMode="auto">
          <a:xfrm rot="10800000">
            <a:off x="1461431" y="6165304"/>
            <a:ext cx="576000" cy="36000"/>
          </a:xfrm>
          <a:prstGeom prst="rightArrow">
            <a:avLst/>
          </a:prstGeom>
          <a:solidFill>
            <a:srgbClr val="FF0000"/>
          </a:solidFill>
          <a:ln w="53975" algn="ctr">
            <a:solidFill>
              <a:srgbClr val="FF0000"/>
            </a:solidFill>
            <a:round/>
          </a:ln>
        </p:spPr>
        <p:txBody>
          <a:bodyPr rtlCol="0" anchor="ctr">
            <a:sp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49"/>
                                        </p:tgtEl>
                                        <p:attrNameLst>
                                          <p:attrName>style.visibility</p:attrName>
                                        </p:attrNameLst>
                                      </p:cBhvr>
                                      <p:to>
                                        <p:strVal val="visible"/>
                                      </p:to>
                                    </p:set>
                                    <p:animEffect transition="in" filter="wipe(left)">
                                      <p:cBhvr>
                                        <p:cTn id="17" dur="500"/>
                                        <p:tgtEl>
                                          <p:spTgt spid="61449"/>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anim calcmode="lin" valueType="num">
                                      <p:cBhvr>
                                        <p:cTn id="53" dur="500" fill="hold"/>
                                        <p:tgtEl>
                                          <p:spTgt spid="8"/>
                                        </p:tgtEl>
                                        <p:attrNameLst>
                                          <p:attrName>ppt_x</p:attrName>
                                        </p:attrNameLst>
                                      </p:cBhvr>
                                      <p:tavLst>
                                        <p:tav tm="0">
                                          <p:val>
                                            <p:strVal val="#ppt_x"/>
                                          </p:val>
                                        </p:tav>
                                        <p:tav tm="100000">
                                          <p:val>
                                            <p:strVal val="#ppt_x"/>
                                          </p:val>
                                        </p:tav>
                                      </p:tavLst>
                                    </p:anim>
                                    <p:anim calcmode="lin" valueType="num">
                                      <p:cBhvr>
                                        <p:cTn id="5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left)">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right)">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nodeType="clickEffect">
                                  <p:stCondLst>
                                    <p:cond delay="0"/>
                                  </p:stCondLst>
                                  <p:childTnLst>
                                    <p:animMotion origin="layout" path="M -3.61111E-6 4.07407E-6 L -3.61111E-6 -0.02107 " pathEditMode="relative" rAng="0" ptsTypes="AA">
                                      <p:cBhvr>
                                        <p:cTn id="78" dur="1000" fill="hold"/>
                                        <p:tgtEl>
                                          <p:spTgt spid="17"/>
                                        </p:tgtEl>
                                        <p:attrNameLst>
                                          <p:attrName>ppt_x</p:attrName>
                                          <p:attrName>ppt_y</p:attrName>
                                        </p:attrNameLst>
                                      </p:cBhvr>
                                      <p:rCtr x="0" y="-1065"/>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left)">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7" grpId="0" animBg="1"/>
      <p:bldP spid="8" grpId="0"/>
      <p:bldP spid="28" grpId="0"/>
      <p:bldP spid="30" grpId="0"/>
      <p:bldP spid="32" grpId="0"/>
      <p:bldP spid="27" grpId="0" animBg="1"/>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：掺杂半导体的原理</a:t>
            </a:r>
          </a:p>
        </p:txBody>
      </p:sp>
      <p:sp>
        <p:nvSpPr>
          <p:cNvPr id="56324" name="TextBox 2"/>
          <p:cNvSpPr txBox="1"/>
          <p:nvPr/>
        </p:nvSpPr>
        <p:spPr>
          <a:xfrm>
            <a:off x="0" y="476250"/>
            <a:ext cx="46434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1" indent="0" eaLnBrk="1" hangingPunct="1">
              <a:spcBef>
                <a:spcPct val="50000"/>
              </a:spcBef>
              <a:buFont typeface="Wingdings" panose="05000000000000000000" pitchFamily="2" charset="2"/>
              <a:buChar char="§"/>
            </a:pPr>
            <a:r>
              <a:rPr lang="zh-CN" altLang="en-US" b="1" dirty="0">
                <a:solidFill>
                  <a:srgbClr val="FF0000"/>
                </a:solidFill>
                <a:latin typeface="Times New Roman" panose="02020603050405020304" pitchFamily="18" charset="0"/>
                <a:cs typeface="Times New Roman" panose="02020603050405020304" pitchFamily="18" charset="0"/>
              </a:rPr>
              <a:t>特殊掺杂</a:t>
            </a:r>
            <a:r>
              <a:rPr lang="en-US" altLang="zh-CN" b="1" dirty="0">
                <a:solidFill>
                  <a:srgbClr val="FF0000"/>
                </a:solidFill>
                <a:latin typeface="Times New Roman" panose="02020603050405020304" pitchFamily="18" charset="0"/>
                <a:ea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重掺杂</a:t>
            </a:r>
            <a:endParaRPr lang="zh-CN" altLang="en-US" b="1" dirty="0">
              <a:solidFill>
                <a:srgbClr val="FF0000"/>
              </a:solidFill>
              <a:latin typeface="Times New Roman" panose="02020603050405020304" pitchFamily="18" charset="0"/>
              <a:ea typeface="Times New Roman" panose="02020603050405020304" pitchFamily="18" charset="0"/>
            </a:endParaRPr>
          </a:p>
        </p:txBody>
      </p:sp>
      <p:sp>
        <p:nvSpPr>
          <p:cNvPr id="21" name="TextBox 20"/>
          <p:cNvSpPr txBox="1"/>
          <p:nvPr/>
        </p:nvSpPr>
        <p:spPr>
          <a:xfrm>
            <a:off x="4067944" y="2852936"/>
            <a:ext cx="4458220" cy="15795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ts val="600"/>
              </a:spcBef>
              <a:buFont typeface="Wingdings" panose="05000000000000000000" pitchFamily="2" charset="2"/>
              <a:buChar char="Ø"/>
            </a:pPr>
            <a:r>
              <a:rPr lang="zh-CN" altLang="en-US" sz="2400" b="1" dirty="0">
                <a:latin typeface="宋体" panose="02010600030101010101" pitchFamily="2" charset="-122"/>
              </a:rPr>
              <a:t>杂质能带，其中的电子导电</a:t>
            </a:r>
            <a:endParaRPr lang="en-US" altLang="zh-CN" sz="2400" b="1" dirty="0">
              <a:latin typeface="宋体" panose="02010600030101010101" pitchFamily="2" charset="-122"/>
            </a:endParaRPr>
          </a:p>
          <a:p>
            <a:pPr marL="0" lvl="0" indent="0" eaLnBrk="1" hangingPunct="1">
              <a:lnSpc>
                <a:spcPct val="125000"/>
              </a:lnSpc>
              <a:spcBef>
                <a:spcPts val="600"/>
              </a:spcBef>
              <a:buFont typeface="Wingdings" panose="05000000000000000000" pitchFamily="2" charset="2"/>
              <a:buChar char="Ø"/>
            </a:pPr>
            <a:r>
              <a:rPr lang="zh-CN" altLang="en-US" sz="2400" b="1" dirty="0">
                <a:latin typeface="宋体" panose="02010600030101010101" pitchFamily="2" charset="-122"/>
              </a:rPr>
              <a:t>产生导带和价带</a:t>
            </a:r>
            <a:r>
              <a:rPr lang="zh-CN" altLang="en-US" sz="2400" b="1" dirty="0">
                <a:solidFill>
                  <a:srgbClr val="CC0000"/>
                </a:solidFill>
                <a:latin typeface="宋体" panose="02010600030101010101" pitchFamily="2" charset="-122"/>
              </a:rPr>
              <a:t>带尾</a:t>
            </a:r>
            <a:endParaRPr lang="en-US" altLang="zh-CN" sz="2400" b="1" dirty="0">
              <a:solidFill>
                <a:srgbClr val="CC0000"/>
              </a:solidFill>
              <a:latin typeface="宋体" panose="02010600030101010101" pitchFamily="2" charset="-122"/>
            </a:endParaRPr>
          </a:p>
          <a:p>
            <a:pPr marL="0" lvl="0" indent="0" eaLnBrk="1" hangingPunct="1">
              <a:lnSpc>
                <a:spcPct val="125000"/>
              </a:lnSpc>
              <a:spcBef>
                <a:spcPts val="600"/>
              </a:spcBef>
              <a:buFont typeface="Wingdings" panose="05000000000000000000" pitchFamily="2" charset="2"/>
              <a:buChar char="Ø"/>
            </a:pPr>
            <a:r>
              <a:rPr lang="en-US" altLang="zh-CN" sz="2400" b="1" i="1" dirty="0" err="1">
                <a:latin typeface="宋体" panose="02010600030101010101" pitchFamily="2" charset="-122"/>
              </a:rPr>
              <a:t>E</a:t>
            </a:r>
            <a:r>
              <a:rPr lang="en-US" altLang="zh-CN" sz="2400" b="1" i="1" baseline="-10000" dirty="0" err="1">
                <a:latin typeface="宋体" panose="02010600030101010101" pitchFamily="2" charset="-122"/>
              </a:rPr>
              <a:t>g</a:t>
            </a:r>
            <a:r>
              <a:rPr lang="en-US" altLang="zh-CN" sz="2400" b="1" i="1" baseline="-10000" dirty="0">
                <a:latin typeface="宋体" panose="02010600030101010101" pitchFamily="2" charset="-122"/>
              </a:rPr>
              <a:t> </a:t>
            </a:r>
            <a:r>
              <a:rPr lang="en-US" altLang="zh-CN" sz="2400" b="1" dirty="0">
                <a:latin typeface="宋体" panose="02010600030101010101" pitchFamily="2" charset="-122"/>
                <a:sym typeface="Symbol" panose="05050102010706020507" pitchFamily="18" charset="2"/>
              </a:rPr>
              <a:t></a:t>
            </a:r>
            <a:endParaRPr lang="en-US" altLang="zh-CN" sz="2400" b="1" dirty="0">
              <a:latin typeface="宋体" panose="02010600030101010101" pitchFamily="2" charset="-122"/>
            </a:endParaRPr>
          </a:p>
        </p:txBody>
      </p:sp>
      <p:pic>
        <p:nvPicPr>
          <p:cNvPr id="22" name="Picture 6"/>
          <p:cNvPicPr>
            <a:picLocks noChangeAspect="1"/>
          </p:cNvPicPr>
          <p:nvPr/>
        </p:nvPicPr>
        <p:blipFill>
          <a:blip r:embed="rId2"/>
          <a:stretch>
            <a:fillRect/>
          </a:stretch>
        </p:blipFill>
        <p:spPr>
          <a:xfrm>
            <a:off x="636091" y="1628800"/>
            <a:ext cx="3071813" cy="3905250"/>
          </a:xfrm>
          <a:prstGeom prst="rect">
            <a:avLst/>
          </a:prstGeom>
          <a:noFill/>
          <a:ln w="9525">
            <a:noFill/>
          </a:ln>
        </p:spPr>
      </p:pic>
    </p:spTree>
    <p:extLst>
      <p:ext uri="{BB962C8B-B14F-4D97-AF65-F5344CB8AC3E}">
        <p14:creationId xmlns:p14="http://schemas.microsoft.com/office/powerpoint/2010/main" val="109029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grpSp>
        <p:nvGrpSpPr>
          <p:cNvPr id="57347" name="Group 11"/>
          <p:cNvGrpSpPr/>
          <p:nvPr/>
        </p:nvGrpSpPr>
        <p:grpSpPr>
          <a:xfrm>
            <a:off x="0" y="315913"/>
            <a:ext cx="4929188" cy="755650"/>
            <a:chOff x="0" y="315913"/>
            <a:chExt cx="2428860" cy="755633"/>
          </a:xfrm>
        </p:grpSpPr>
        <p:sp>
          <p:nvSpPr>
            <p:cNvPr id="57354" name="Oval 15"/>
            <p:cNvSpPr/>
            <p:nvPr/>
          </p:nvSpPr>
          <p:spPr>
            <a:xfrm>
              <a:off x="0" y="315913"/>
              <a:ext cx="2428860" cy="755633"/>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28683" name="Rectangle 17"/>
            <p:cNvSpPr>
              <a:spLocks noChangeArrowheads="1"/>
            </p:cNvSpPr>
            <p:nvPr/>
          </p:nvSpPr>
          <p:spPr bwMode="auto">
            <a:xfrm>
              <a:off x="136893" y="365124"/>
              <a:ext cx="2239557" cy="58418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掺杂半导体的计算</a:t>
              </a:r>
            </a:p>
          </p:txBody>
        </p:sp>
      </p:grpSp>
      <p:graphicFrame>
        <p:nvGraphicFramePr>
          <p:cNvPr id="24" name="Object 15"/>
          <p:cNvGraphicFramePr>
            <a:graphicFrameLocks noChangeAspect="1"/>
          </p:cNvGraphicFramePr>
          <p:nvPr/>
        </p:nvGraphicFramePr>
        <p:xfrm>
          <a:off x="954088" y="1195388"/>
          <a:ext cx="3116262" cy="1804987"/>
        </p:xfrm>
        <a:graphic>
          <a:graphicData uri="http://schemas.openxmlformats.org/presentationml/2006/ole">
            <mc:AlternateContent xmlns:mc="http://schemas.openxmlformats.org/markup-compatibility/2006">
              <mc:Choice xmlns:v="urn:schemas-microsoft-com:vml" Requires="v">
                <p:oleObj r:id="rId2" imgW="2400300" imgH="1390650" progId="PBrush">
                  <p:embed/>
                </p:oleObj>
              </mc:Choice>
              <mc:Fallback>
                <p:oleObj r:id="rId2" imgW="2400300" imgH="1390650" progId="PBrush">
                  <p:embed/>
                  <p:pic>
                    <p:nvPicPr>
                      <p:cNvPr id="0" name="图片 3187"/>
                      <p:cNvPicPr/>
                      <p:nvPr/>
                    </p:nvPicPr>
                    <p:blipFill>
                      <a:blip r:embed="rId3"/>
                      <a:stretch>
                        <a:fillRect/>
                      </a:stretch>
                    </p:blipFill>
                    <p:spPr>
                      <a:xfrm>
                        <a:off x="954088" y="1195388"/>
                        <a:ext cx="3116262" cy="1804987"/>
                      </a:xfrm>
                      <a:prstGeom prst="rect">
                        <a:avLst/>
                      </a:prstGeom>
                      <a:noFill/>
                      <a:ln w="38100">
                        <a:noFill/>
                        <a:miter/>
                      </a:ln>
                    </p:spPr>
                  </p:pic>
                </p:oleObj>
              </mc:Fallback>
            </mc:AlternateContent>
          </a:graphicData>
        </a:graphic>
      </p:graphicFrame>
      <p:graphicFrame>
        <p:nvGraphicFramePr>
          <p:cNvPr id="25" name="Object 0"/>
          <p:cNvGraphicFramePr>
            <a:graphicFrameLocks noChangeAspect="1"/>
          </p:cNvGraphicFramePr>
          <p:nvPr/>
        </p:nvGraphicFramePr>
        <p:xfrm>
          <a:off x="4721225" y="1222375"/>
          <a:ext cx="3116263" cy="1776413"/>
        </p:xfrm>
        <a:graphic>
          <a:graphicData uri="http://schemas.openxmlformats.org/presentationml/2006/ole">
            <mc:AlternateContent xmlns:mc="http://schemas.openxmlformats.org/markup-compatibility/2006">
              <mc:Choice xmlns:v="urn:schemas-microsoft-com:vml" Requires="v">
                <p:oleObj r:id="rId4" imgW="2457450" imgH="1400175" progId="PBrush">
                  <p:embed/>
                </p:oleObj>
              </mc:Choice>
              <mc:Fallback>
                <p:oleObj r:id="rId4" imgW="2457450" imgH="1400175" progId="PBrush">
                  <p:embed/>
                  <p:pic>
                    <p:nvPicPr>
                      <p:cNvPr id="0" name="图片 3186"/>
                      <p:cNvPicPr/>
                      <p:nvPr/>
                    </p:nvPicPr>
                    <p:blipFill>
                      <a:blip r:embed="rId5"/>
                      <a:stretch>
                        <a:fillRect/>
                      </a:stretch>
                    </p:blipFill>
                    <p:spPr>
                      <a:xfrm>
                        <a:off x="4721225" y="1222375"/>
                        <a:ext cx="3116263" cy="1776413"/>
                      </a:xfrm>
                      <a:prstGeom prst="rect">
                        <a:avLst/>
                      </a:prstGeom>
                      <a:noFill/>
                      <a:ln w="38100">
                        <a:noFill/>
                        <a:miter/>
                      </a:ln>
                    </p:spPr>
                  </p:pic>
                </p:oleObj>
              </mc:Fallback>
            </mc:AlternateContent>
          </a:graphicData>
        </a:graphic>
      </p:graphicFrame>
      <p:pic>
        <p:nvPicPr>
          <p:cNvPr id="27" name="Picture 15"/>
          <p:cNvPicPr>
            <a:picLocks noChangeAspect="1"/>
          </p:cNvPicPr>
          <p:nvPr/>
        </p:nvPicPr>
        <p:blipFill>
          <a:blip r:embed="rId6"/>
          <a:stretch>
            <a:fillRect/>
          </a:stretch>
        </p:blipFill>
        <p:spPr>
          <a:xfrm>
            <a:off x="4740275" y="3149600"/>
            <a:ext cx="3117850" cy="2325688"/>
          </a:xfrm>
          <a:prstGeom prst="rect">
            <a:avLst/>
          </a:prstGeom>
          <a:noFill/>
          <a:ln w="9525">
            <a:noFill/>
          </a:ln>
        </p:spPr>
      </p:pic>
      <p:pic>
        <p:nvPicPr>
          <p:cNvPr id="62476" name="Picture 12" descr="C:\Users\lsy\Desktop\Picture6.png"/>
          <p:cNvPicPr>
            <a:picLocks noChangeAspect="1"/>
          </p:cNvPicPr>
          <p:nvPr/>
        </p:nvPicPr>
        <p:blipFill>
          <a:blip r:embed="rId7"/>
          <a:stretch>
            <a:fillRect/>
          </a:stretch>
        </p:blipFill>
        <p:spPr>
          <a:xfrm>
            <a:off x="954088" y="3151188"/>
            <a:ext cx="3117850" cy="2327275"/>
          </a:xfrm>
          <a:prstGeom prst="rect">
            <a:avLst/>
          </a:prstGeom>
          <a:noFill/>
          <a:ln w="9525">
            <a:noFill/>
          </a:ln>
        </p:spPr>
      </p:pic>
      <p:pic>
        <p:nvPicPr>
          <p:cNvPr id="62477" name="Picture 13" descr="C:\Users\lsy\Desktop\Picture7.png"/>
          <p:cNvPicPr>
            <a:picLocks noChangeAspect="1"/>
          </p:cNvPicPr>
          <p:nvPr/>
        </p:nvPicPr>
        <p:blipFill>
          <a:blip r:embed="rId8"/>
          <a:stretch>
            <a:fillRect/>
          </a:stretch>
        </p:blipFill>
        <p:spPr>
          <a:xfrm>
            <a:off x="1597025" y="5643563"/>
            <a:ext cx="2024063" cy="1150937"/>
          </a:xfrm>
          <a:prstGeom prst="rect">
            <a:avLst/>
          </a:prstGeom>
          <a:noFill/>
          <a:ln w="9525">
            <a:noFill/>
          </a:ln>
        </p:spPr>
      </p:pic>
      <p:pic>
        <p:nvPicPr>
          <p:cNvPr id="62478" name="Picture 14" descr="C:\Users\lsy\Desktop\Picture8.png"/>
          <p:cNvPicPr>
            <a:picLocks noChangeAspect="1"/>
          </p:cNvPicPr>
          <p:nvPr/>
        </p:nvPicPr>
        <p:blipFill>
          <a:blip r:embed="rId9"/>
          <a:stretch>
            <a:fillRect/>
          </a:stretch>
        </p:blipFill>
        <p:spPr>
          <a:xfrm>
            <a:off x="5135563" y="5651500"/>
            <a:ext cx="2306637"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par>
                                <p:cTn id="11" presetID="22" presetClass="entr" presetSubtype="1"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par>
                                <p:cTn id="14" presetID="22" presetClass="entr" presetSubtype="1" fill="hold" nodeType="withEffect">
                                  <p:stCondLst>
                                    <p:cond delay="0"/>
                                  </p:stCondLst>
                                  <p:childTnLst>
                                    <p:set>
                                      <p:cBhvr>
                                        <p:cTn id="15" dur="1" fill="hold">
                                          <p:stCondLst>
                                            <p:cond delay="0"/>
                                          </p:stCondLst>
                                        </p:cTn>
                                        <p:tgtEl>
                                          <p:spTgt spid="62476"/>
                                        </p:tgtEl>
                                        <p:attrNameLst>
                                          <p:attrName>style.visibility</p:attrName>
                                        </p:attrNameLst>
                                      </p:cBhvr>
                                      <p:to>
                                        <p:strVal val="visible"/>
                                      </p:to>
                                    </p:set>
                                    <p:animEffect transition="in" filter="wipe(up)">
                                      <p:cBhvr>
                                        <p:cTn id="16" dur="500"/>
                                        <p:tgtEl>
                                          <p:spTgt spid="6247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2477"/>
                                        </p:tgtEl>
                                        <p:attrNameLst>
                                          <p:attrName>style.visibility</p:attrName>
                                        </p:attrNameLst>
                                      </p:cBhvr>
                                      <p:to>
                                        <p:strVal val="visible"/>
                                      </p:to>
                                    </p:set>
                                    <p:anim calcmode="lin" valueType="num">
                                      <p:cBhvr additive="base">
                                        <p:cTn id="21" dur="500" fill="hold"/>
                                        <p:tgtEl>
                                          <p:spTgt spid="62477"/>
                                        </p:tgtEl>
                                        <p:attrNameLst>
                                          <p:attrName>ppt_x</p:attrName>
                                        </p:attrNameLst>
                                      </p:cBhvr>
                                      <p:tavLst>
                                        <p:tav tm="0">
                                          <p:val>
                                            <p:strVal val="#ppt_x"/>
                                          </p:val>
                                        </p:tav>
                                        <p:tav tm="100000">
                                          <p:val>
                                            <p:strVal val="#ppt_x"/>
                                          </p:val>
                                        </p:tav>
                                      </p:tavLst>
                                    </p:anim>
                                    <p:anim calcmode="lin" valueType="num">
                                      <p:cBhvr additive="base">
                                        <p:cTn id="22" dur="500" fill="hold"/>
                                        <p:tgtEl>
                                          <p:spTgt spid="6247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2478"/>
                                        </p:tgtEl>
                                        <p:attrNameLst>
                                          <p:attrName>style.visibility</p:attrName>
                                        </p:attrNameLst>
                                      </p:cBhvr>
                                      <p:to>
                                        <p:strVal val="visible"/>
                                      </p:to>
                                    </p:set>
                                    <p:anim calcmode="lin" valueType="num">
                                      <p:cBhvr additive="base">
                                        <p:cTn id="25" dur="500" fill="hold"/>
                                        <p:tgtEl>
                                          <p:spTgt spid="62478"/>
                                        </p:tgtEl>
                                        <p:attrNameLst>
                                          <p:attrName>ppt_x</p:attrName>
                                        </p:attrNameLst>
                                      </p:cBhvr>
                                      <p:tavLst>
                                        <p:tav tm="0">
                                          <p:val>
                                            <p:strVal val="#ppt_x"/>
                                          </p:val>
                                        </p:tav>
                                        <p:tav tm="100000">
                                          <p:val>
                                            <p:strVal val="#ppt_x"/>
                                          </p:val>
                                        </p:tav>
                                      </p:tavLst>
                                    </p:anim>
                                    <p:anim calcmode="lin" valueType="num">
                                      <p:cBhvr additive="base">
                                        <p:cTn id="26" dur="500" fill="hold"/>
                                        <p:tgtEl>
                                          <p:spTgt spid="624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3" name="Object 9"/>
              <p:cNvSpPr txBox="1"/>
              <p:nvPr/>
            </p:nvSpPr>
            <p:spPr>
              <a:xfrm>
                <a:off x="981539" y="928598"/>
                <a:ext cx="2176462" cy="10001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0</m:t>
                              </m:r>
                            </m:sub>
                          </m:sSub>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𝑒</m:t>
                              </m:r>
                            </m:e>
                            <m:sub>
                              <m:r>
                                <a:rPr lang="zh-CN" altLang="en-US" sz="2200" i="1">
                                  <a:solidFill>
                                    <a:srgbClr val="000000"/>
                                  </a:solidFill>
                                  <a:latin typeface="Cambria Math" panose="02040503050406030204" pitchFamily="18" charset="0"/>
                                  <a:ea typeface="+mn-ea"/>
                                </a:rPr>
                                <m:t>𝑠</m:t>
                              </m:r>
                            </m:sub>
                            <m:sup>
                              <m:r>
                                <a:rPr lang="zh-CN" altLang="en-US" sz="2200" i="1">
                                  <a:solidFill>
                                    <a:srgbClr val="000000"/>
                                  </a:solidFill>
                                  <a:latin typeface="Cambria Math" panose="02040503050406030204" pitchFamily="18" charset="0"/>
                                  <a:ea typeface="+mn-ea"/>
                                </a:rPr>
                                <m:t>4</m:t>
                              </m:r>
                            </m:sup>
                          </m:sSubSup>
                        </m:num>
                        <m:den>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ℏ</m:t>
                              </m:r>
                            </m:e>
                            <m:sup>
                              <m:r>
                                <a:rPr lang="zh-CN" altLang="en-US" sz="2200" i="1">
                                  <a:solidFill>
                                    <a:srgbClr val="000000"/>
                                  </a:solidFill>
                                  <a:latin typeface="Cambria Math" panose="02040503050406030204" pitchFamily="18" charset="0"/>
                                  <a:ea typeface="+mn-ea"/>
                                </a:rPr>
                                <m:t>2</m:t>
                              </m:r>
                            </m:sup>
                          </m:sSup>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𝑛</m:t>
                              </m:r>
                            </m:e>
                            <m:sup>
                              <m:r>
                                <a:rPr lang="zh-CN" altLang="en-US" sz="2200" i="1">
                                  <a:solidFill>
                                    <a:srgbClr val="000000"/>
                                  </a:solidFill>
                                  <a:latin typeface="Cambria Math" panose="02040503050406030204" pitchFamily="18" charset="0"/>
                                  <a:ea typeface="+mn-ea"/>
                                </a:rPr>
                                <m:t>2</m:t>
                              </m:r>
                            </m:sup>
                          </m:sSup>
                        </m:den>
                      </m:f>
                    </m:oMath>
                  </m:oMathPara>
                </a14:m>
                <a:endParaRPr lang="zh-CN" altLang="en-US" sz="2200" dirty="0">
                  <a:latin typeface="+mn-ea"/>
                  <a:ea typeface="+mn-ea"/>
                </a:endParaRPr>
              </a:p>
            </p:txBody>
          </p:sp>
        </mc:Choice>
        <mc:Fallback xmlns="">
          <p:sp>
            <p:nvSpPr>
              <p:cNvPr id="3" name="Object 9"/>
              <p:cNvSpPr txBox="1">
                <a:spLocks noRot="1" noChangeAspect="1" noMove="1" noResize="1" noEditPoints="1" noAdjustHandles="1" noChangeArrowheads="1" noChangeShapeType="1" noTextEdit="1"/>
              </p:cNvSpPr>
              <p:nvPr/>
            </p:nvSpPr>
            <p:spPr>
              <a:xfrm>
                <a:off x="981539" y="928598"/>
                <a:ext cx="2176462" cy="100012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11"/>
              <p:cNvSpPr txBox="1"/>
              <p:nvPr/>
            </p:nvSpPr>
            <p:spPr>
              <a:xfrm>
                <a:off x="2810561" y="928688"/>
                <a:ext cx="2579688" cy="1020762"/>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0" smtClean="0">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en-US" altLang="zh-CN" b="0" i="1" smtClean="0">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4</m:t>
                              </m:r>
                            </m:sup>
                          </m:sSup>
                        </m:num>
                        <m:den>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0</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den>
                      </m:f>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0</m:t>
                              </m:r>
                            </m:sub>
                          </m:sSub>
                        </m:num>
                        <m:den>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ℏ</m:t>
                              </m:r>
                            </m:e>
                            <m:sup>
                              <m:r>
                                <a:rPr lang="zh-CN" altLang="en-US" i="1">
                                  <a:solidFill>
                                    <a:srgbClr val="000000"/>
                                  </a:solidFill>
                                  <a:latin typeface="Cambria Math" panose="02040503050406030204" pitchFamily="18" charset="0"/>
                                  <a:ea typeface="+mn-ea"/>
                                </a:rPr>
                                <m:t>2</m:t>
                              </m:r>
                            </m:sup>
                          </m:sSup>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𝑛</m:t>
                              </m:r>
                            </m:e>
                            <m:sup>
                              <m:r>
                                <a:rPr lang="zh-CN" altLang="en-US" i="1">
                                  <a:solidFill>
                                    <a:srgbClr val="000000"/>
                                  </a:solidFill>
                                  <a:latin typeface="Cambria Math" panose="02040503050406030204" pitchFamily="18" charset="0"/>
                                  <a:ea typeface="+mn-ea"/>
                                </a:rPr>
                                <m:t>2</m:t>
                              </m:r>
                            </m:sup>
                          </m:sSup>
                        </m:den>
                      </m:f>
                    </m:oMath>
                  </m:oMathPara>
                </a14:m>
                <a:endParaRPr lang="zh-CN" altLang="en-US" dirty="0">
                  <a:latin typeface="+mn-ea"/>
                  <a:ea typeface="+mn-ea"/>
                </a:endParaRPr>
              </a:p>
            </p:txBody>
          </p:sp>
        </mc:Choice>
        <mc:Fallback xmlns="">
          <p:sp>
            <p:nvSpPr>
              <p:cNvPr id="4" name="Object 11"/>
              <p:cNvSpPr txBox="1">
                <a:spLocks noRot="1" noChangeAspect="1" noMove="1" noResize="1" noEditPoints="1" noAdjustHandles="1" noChangeArrowheads="1" noChangeShapeType="1" noTextEdit="1"/>
              </p:cNvSpPr>
              <p:nvPr/>
            </p:nvSpPr>
            <p:spPr>
              <a:xfrm>
                <a:off x="2810561" y="928688"/>
                <a:ext cx="2579688" cy="102076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5"/>
              <p:cNvSpPr txBox="1"/>
              <p:nvPr/>
            </p:nvSpPr>
            <p:spPr>
              <a:xfrm>
                <a:off x="2936304" y="3068960"/>
                <a:ext cx="1563688" cy="574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𝜀</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𝜀</m:t>
                          </m:r>
                        </m:e>
                        <m:sub>
                          <m:r>
                            <a:rPr lang="zh-CN" altLang="en-US" sz="2200" i="1">
                              <a:solidFill>
                                <a:srgbClr val="000000"/>
                              </a:solidFill>
                              <a:latin typeface="Cambria Math" panose="02040503050406030204" pitchFamily="18" charset="0"/>
                              <a:ea typeface="+mn-ea"/>
                            </a:rPr>
                            <m:t>0</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𝜀</m:t>
                          </m:r>
                        </m:e>
                        <m:sub>
                          <m:r>
                            <a:rPr lang="zh-CN" altLang="en-US" sz="2200" i="1">
                              <a:solidFill>
                                <a:srgbClr val="000000"/>
                              </a:solidFill>
                              <a:latin typeface="Cambria Math" panose="02040503050406030204" pitchFamily="18" charset="0"/>
                              <a:ea typeface="+mn-ea"/>
                            </a:rPr>
                            <m:t>𝑟</m:t>
                          </m:r>
                        </m:sub>
                      </m:sSub>
                    </m:oMath>
                  </m:oMathPara>
                </a14:m>
                <a:endParaRPr lang="zh-CN" altLang="en-US" sz="2200" dirty="0">
                  <a:latin typeface="+mn-ea"/>
                  <a:ea typeface="+mn-ea"/>
                </a:endParaRPr>
              </a:p>
            </p:txBody>
          </p:sp>
        </mc:Choice>
        <mc:Fallback xmlns="">
          <p:sp>
            <p:nvSpPr>
              <p:cNvPr id="5" name="Object 5"/>
              <p:cNvSpPr txBox="1">
                <a:spLocks noRot="1" noChangeAspect="1" noMove="1" noResize="1" noEditPoints="1" noAdjustHandles="1" noChangeArrowheads="1" noChangeShapeType="1" noTextEdit="1"/>
              </p:cNvSpPr>
              <p:nvPr/>
            </p:nvSpPr>
            <p:spPr>
              <a:xfrm>
                <a:off x="2936304" y="3068960"/>
                <a:ext cx="1563688" cy="57467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7"/>
              <p:cNvSpPr txBox="1"/>
              <p:nvPr/>
            </p:nvSpPr>
            <p:spPr>
              <a:xfrm>
                <a:off x="2960117" y="3667448"/>
                <a:ext cx="1352550" cy="571500"/>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𝑛</m:t>
                          </m:r>
                        </m:sub>
                        <m:sup>
                          <m:r>
                            <a:rPr lang="zh-CN" altLang="en-US" i="1">
                              <a:solidFill>
                                <a:srgbClr val="000000"/>
                              </a:solidFill>
                              <a:latin typeface="Cambria Math" panose="02040503050406030204" pitchFamily="18" charset="0"/>
                              <a:ea typeface="+mn-ea"/>
                            </a:rPr>
                            <m:t>∗</m:t>
                          </m:r>
                        </m:sup>
                      </m:sSubSup>
                    </m:oMath>
                  </m:oMathPara>
                </a14:m>
                <a:endParaRPr lang="zh-CN" altLang="en-US" dirty="0">
                  <a:latin typeface="+mn-ea"/>
                  <a:ea typeface="+mn-ea"/>
                </a:endParaRPr>
              </a:p>
            </p:txBody>
          </p:sp>
        </mc:Choice>
        <mc:Fallback xmlns="">
          <p:sp>
            <p:nvSpPr>
              <p:cNvPr id="6" name="Object 7"/>
              <p:cNvSpPr txBox="1">
                <a:spLocks noRot="1" noChangeAspect="1" noMove="1" noResize="1" noEditPoints="1" noAdjustHandles="1" noChangeArrowheads="1" noChangeShapeType="1" noTextEdit="1"/>
              </p:cNvSpPr>
              <p:nvPr/>
            </p:nvSpPr>
            <p:spPr>
              <a:xfrm>
                <a:off x="2960117" y="3667448"/>
                <a:ext cx="1352550" cy="571500"/>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17"/>
              <p:cNvSpPr txBox="1"/>
              <p:nvPr/>
            </p:nvSpPr>
            <p:spPr>
              <a:xfrm>
                <a:off x="1024319" y="2000250"/>
                <a:ext cx="3711575" cy="102076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1</m:t>
                          </m:r>
                        </m:sub>
                      </m:sSub>
                      <m:r>
                        <a:rPr lang="zh-CN" altLang="en-US" i="0">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en-US" altLang="zh-CN" b="0" i="1" smtClean="0">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4</m:t>
                              </m:r>
                            </m:sup>
                          </m:sSup>
                        </m:num>
                        <m:den>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0</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den>
                      </m:f>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0</m:t>
                              </m:r>
                            </m:sub>
                          </m:sSub>
                        </m:num>
                        <m:den>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ℏ</m:t>
                              </m:r>
                            </m:e>
                            <m:sup>
                              <m:r>
                                <a:rPr lang="zh-CN" altLang="en-US" i="1">
                                  <a:solidFill>
                                    <a:srgbClr val="000000"/>
                                  </a:solidFill>
                                  <a:latin typeface="Cambria Math" panose="02040503050406030204" pitchFamily="18" charset="0"/>
                                  <a:ea typeface="+mn-ea"/>
                                </a:rPr>
                                <m:t>2</m:t>
                              </m:r>
                            </m:sup>
                          </m:sSup>
                        </m:den>
                      </m:f>
                    </m:oMath>
                  </m:oMathPara>
                </a14:m>
                <a:endParaRPr lang="zh-CN" altLang="en-US" dirty="0">
                  <a:latin typeface="+mn-ea"/>
                  <a:ea typeface="+mn-ea"/>
                </a:endParaRPr>
              </a:p>
            </p:txBody>
          </p:sp>
        </mc:Choice>
        <mc:Fallback xmlns="">
          <p:sp>
            <p:nvSpPr>
              <p:cNvPr id="8" name="Object 17"/>
              <p:cNvSpPr txBox="1">
                <a:spLocks noRot="1" noChangeAspect="1" noMove="1" noResize="1" noEditPoints="1" noAdjustHandles="1" noChangeArrowheads="1" noChangeShapeType="1" noTextEdit="1"/>
              </p:cNvSpPr>
              <p:nvPr/>
            </p:nvSpPr>
            <p:spPr>
              <a:xfrm>
                <a:off x="1024319" y="2000250"/>
                <a:ext cx="3711575" cy="1020763"/>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9" name="椭圆 1"/>
          <p:cNvSpPr/>
          <p:nvPr/>
        </p:nvSpPr>
        <p:spPr>
          <a:xfrm>
            <a:off x="3516957" y="2482957"/>
            <a:ext cx="324000" cy="324000"/>
          </a:xfrm>
          <a:prstGeom prst="ellipse">
            <a:avLst/>
          </a:prstGeom>
          <a:solidFill>
            <a:srgbClr val="FF0000">
              <a:alpha val="0"/>
            </a:srgbClr>
          </a:solid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10" name="椭圆 18"/>
          <p:cNvSpPr/>
          <p:nvPr/>
        </p:nvSpPr>
        <p:spPr>
          <a:xfrm>
            <a:off x="4107948" y="2072861"/>
            <a:ext cx="396000" cy="360000"/>
          </a:xfrm>
          <a:prstGeom prst="ellipse">
            <a:avLst/>
          </a:prstGeom>
          <a:solidFill>
            <a:srgbClr val="FF0000">
              <a:alpha val="0"/>
            </a:srgbClr>
          </a:solid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11" name="Text Box 9"/>
          <p:cNvSpPr txBox="1"/>
          <p:nvPr/>
        </p:nvSpPr>
        <p:spPr>
          <a:xfrm>
            <a:off x="71438" y="357188"/>
            <a:ext cx="50720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
            </a:pPr>
            <a:r>
              <a:rPr lang="zh-CN" altLang="en-US" sz="2800" b="1" dirty="0">
                <a:solidFill>
                  <a:srgbClr val="FF0000"/>
                </a:solidFill>
                <a:latin typeface="宋体" panose="02010600030101010101" pitchFamily="2" charset="-122"/>
              </a:rPr>
              <a:t>杂质能级与电离能</a:t>
            </a:r>
          </a:p>
        </p:txBody>
      </p:sp>
      <p:grpSp>
        <p:nvGrpSpPr>
          <p:cNvPr id="2" name="组合 1">
            <a:extLst>
              <a:ext uri="{FF2B5EF4-FFF2-40B4-BE49-F238E27FC236}">
                <a16:creationId xmlns:a16="http://schemas.microsoft.com/office/drawing/2014/main" id="{E1574E59-084F-4D08-82CD-AB8E64EE91EB}"/>
              </a:ext>
            </a:extLst>
          </p:cNvPr>
          <p:cNvGrpSpPr/>
          <p:nvPr/>
        </p:nvGrpSpPr>
        <p:grpSpPr>
          <a:xfrm>
            <a:off x="989260" y="2708919"/>
            <a:ext cx="3995738" cy="2791769"/>
            <a:chOff x="989260" y="2708919"/>
            <a:chExt cx="3995738" cy="2791769"/>
          </a:xfrm>
        </p:grpSpPr>
        <p:sp>
          <p:nvSpPr>
            <p:cNvPr id="7" name="下箭头 5"/>
            <p:cNvSpPr/>
            <p:nvPr/>
          </p:nvSpPr>
          <p:spPr>
            <a:xfrm>
              <a:off x="2790254" y="2708919"/>
              <a:ext cx="214313" cy="16920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2" name="Object 18"/>
                <p:cNvSpPr txBox="1"/>
                <p:nvPr/>
              </p:nvSpPr>
              <p:spPr>
                <a:xfrm>
                  <a:off x="989260" y="4479925"/>
                  <a:ext cx="3995738" cy="1020763"/>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smtClean="0">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𝐷</m:t>
                            </m:r>
                          </m:sub>
                        </m:sSub>
                        <m:r>
                          <a:rPr lang="zh-CN" altLang="en-US" i="0">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en-US" altLang="zh-CN" b="0" i="1" smtClean="0">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4</m:t>
                                </m:r>
                              </m:sup>
                            </m:sSup>
                          </m:num>
                          <m:den>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0</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m:rPr>
                                    <m:sty m:val="p"/>
                                  </m:rPr>
                                  <a:rPr lang="zh-CN" altLang="en-US" i="0">
                                    <a:solidFill>
                                      <a:srgbClr val="000000"/>
                                    </a:solidFill>
                                    <a:latin typeface="Cambria Math" panose="02040503050406030204" pitchFamily="18" charset="0"/>
                                    <a:ea typeface="+mn-ea"/>
                                  </a:rPr>
                                  <m:t>r</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den>
                        </m:f>
                        <m:f>
                          <m:fPr>
                            <m:ctrlPr>
                              <a:rPr lang="zh-CN" altLang="en-US" i="1">
                                <a:solidFill>
                                  <a:srgbClr val="000000"/>
                                </a:solidFill>
                                <a:latin typeface="Cambria Math" panose="02040503050406030204" pitchFamily="18" charset="0"/>
                                <a:ea typeface="+mn-ea"/>
                              </a:rPr>
                            </m:ctrlPr>
                          </m:fPr>
                          <m:num>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𝑛</m:t>
                                </m:r>
                              </m:sub>
                              <m:sup>
                                <m:r>
                                  <a:rPr lang="zh-CN" altLang="en-US" i="1">
                                    <a:solidFill>
                                      <a:srgbClr val="000000"/>
                                    </a:solidFill>
                                    <a:latin typeface="Cambria Math" panose="02040503050406030204" pitchFamily="18" charset="0"/>
                                    <a:ea typeface="+mn-ea"/>
                                  </a:rPr>
                                  <m:t>∗</m:t>
                                </m:r>
                              </m:sup>
                            </m:sSubSup>
                          </m:num>
                          <m:den>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ℏ</m:t>
                                </m:r>
                              </m:e>
                              <m:sup>
                                <m:r>
                                  <a:rPr lang="zh-CN" altLang="en-US" i="1">
                                    <a:solidFill>
                                      <a:srgbClr val="000000"/>
                                    </a:solidFill>
                                    <a:latin typeface="Cambria Math" panose="02040503050406030204" pitchFamily="18" charset="0"/>
                                    <a:ea typeface="+mn-ea"/>
                                  </a:rPr>
                                  <m:t>2</m:t>
                                </m:r>
                              </m:sup>
                            </m:sSup>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𝑛</m:t>
                                </m:r>
                              </m:sub>
                              <m:sup>
                                <m:r>
                                  <a:rPr lang="zh-CN" altLang="en-US" i="1">
                                    <a:solidFill>
                                      <a:srgbClr val="000000"/>
                                    </a:solidFill>
                                    <a:latin typeface="Cambria Math" panose="02040503050406030204" pitchFamily="18" charset="0"/>
                                    <a:ea typeface="+mn-ea"/>
                                  </a:rPr>
                                  <m:t>∗</m:t>
                                </m:r>
                              </m:sup>
                            </m:sSubSup>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0</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0</m:t>
                                </m:r>
                              </m:sub>
                            </m:sSub>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𝑟</m:t>
                                </m:r>
                              </m:sub>
                              <m:sup>
                                <m:r>
                                  <a:rPr lang="zh-CN" altLang="en-US" i="1">
                                    <a:solidFill>
                                      <a:srgbClr val="000000"/>
                                    </a:solidFill>
                                    <a:latin typeface="Cambria Math" panose="02040503050406030204" pitchFamily="18" charset="0"/>
                                    <a:ea typeface="+mn-ea"/>
                                  </a:rPr>
                                  <m:t>2</m:t>
                                </m:r>
                              </m:sup>
                            </m:sSubSup>
                          </m:den>
                        </m:f>
                      </m:oMath>
                    </m:oMathPara>
                  </a14:m>
                  <a:endParaRPr lang="zh-CN" altLang="en-US" dirty="0">
                    <a:latin typeface="+mn-ea"/>
                    <a:ea typeface="+mn-ea"/>
                  </a:endParaRPr>
                </a:p>
              </p:txBody>
            </p:sp>
          </mc:Choice>
          <mc:Fallback xmlns="">
            <p:sp>
              <p:nvSpPr>
                <p:cNvPr id="12" name="Object 18"/>
                <p:cNvSpPr txBox="1">
                  <a:spLocks noRot="1" noChangeAspect="1" noMove="1" noResize="1" noEditPoints="1" noAdjustHandles="1" noChangeArrowheads="1" noChangeShapeType="1" noTextEdit="1"/>
                </p:cNvSpPr>
                <p:nvPr/>
              </p:nvSpPr>
              <p:spPr>
                <a:xfrm>
                  <a:off x="989260" y="4479925"/>
                  <a:ext cx="3995738" cy="1020763"/>
                </a:xfrm>
                <a:prstGeom prst="rect">
                  <a:avLst/>
                </a:prstGeom>
                <a:blipFill>
                  <a:blip r:embed="rId7"/>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Object 19"/>
              <p:cNvSpPr txBox="1"/>
              <p:nvPr/>
            </p:nvSpPr>
            <p:spPr>
              <a:xfrm>
                <a:off x="1008310" y="5715000"/>
                <a:ext cx="3995738" cy="1049338"/>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smtClean="0">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𝐴</m:t>
                          </m:r>
                        </m:sub>
                      </m:sSub>
                      <m:r>
                        <a:rPr lang="zh-CN" altLang="en-US" i="0">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p>
                            <m:sSupPr>
                              <m:ctrlPr>
                                <a:rPr lang="zh-CN" altLang="en-US" i="1">
                                  <a:solidFill>
                                    <a:srgbClr val="000000"/>
                                  </a:solidFill>
                                  <a:latin typeface="Cambria Math" panose="02040503050406030204" pitchFamily="18" charset="0"/>
                                  <a:ea typeface="+mn-ea"/>
                                </a:rPr>
                              </m:ctrlPr>
                            </m:sSupPr>
                            <m:e>
                              <m:r>
                                <a:rPr lang="en-US" altLang="zh-CN" b="0" i="1" smtClean="0">
                                  <a:solidFill>
                                    <a:srgbClr val="000000"/>
                                  </a:solidFill>
                                  <a:latin typeface="Cambria Math" panose="02040503050406030204" pitchFamily="18" charset="0"/>
                                  <a:ea typeface="+mn-ea"/>
                                </a:rPr>
                                <m:t>𝑒</m:t>
                              </m:r>
                            </m:e>
                            <m:sup>
                              <m:r>
                                <a:rPr lang="zh-CN" altLang="en-US" i="1">
                                  <a:solidFill>
                                    <a:srgbClr val="000000"/>
                                  </a:solidFill>
                                  <a:latin typeface="Cambria Math" panose="02040503050406030204" pitchFamily="18" charset="0"/>
                                  <a:ea typeface="+mn-ea"/>
                                </a:rPr>
                                <m:t>4</m:t>
                              </m:r>
                            </m:sup>
                          </m:sSup>
                        </m:num>
                        <m:den>
                          <m:r>
                            <a:rPr lang="zh-CN" altLang="en-US" i="1">
                              <a:solidFill>
                                <a:srgbClr val="000000"/>
                              </a:solidFill>
                              <a:latin typeface="Cambria Math" panose="02040503050406030204" pitchFamily="18" charset="0"/>
                              <a:ea typeface="+mn-ea"/>
                            </a:rPr>
                            <m:t>(4</m:t>
                          </m:r>
                          <m:r>
                            <a:rPr lang="zh-CN" altLang="en-US" i="1">
                              <a:solidFill>
                                <a:srgbClr val="000000"/>
                              </a:solidFill>
                              <a:latin typeface="Cambria Math" panose="02040503050406030204" pitchFamily="18" charset="0"/>
                              <a:ea typeface="+mn-ea"/>
                            </a:rPr>
                            <m:t>𝜋</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0</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𝜀</m:t>
                              </m:r>
                            </m:e>
                            <m:sub>
                              <m:r>
                                <m:rPr>
                                  <m:sty m:val="p"/>
                                </m:rPr>
                                <a:rPr lang="zh-CN" altLang="en-US" i="0">
                                  <a:solidFill>
                                    <a:srgbClr val="000000"/>
                                  </a:solidFill>
                                  <a:latin typeface="Cambria Math" panose="02040503050406030204" pitchFamily="18" charset="0"/>
                                  <a:ea typeface="+mn-ea"/>
                                </a:rPr>
                                <m:t>r</m:t>
                              </m:r>
                            </m:sub>
                          </m:sSub>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m:t>
                              </m:r>
                            </m:e>
                            <m:sup>
                              <m:r>
                                <a:rPr lang="zh-CN" altLang="en-US" i="1">
                                  <a:solidFill>
                                    <a:srgbClr val="000000"/>
                                  </a:solidFill>
                                  <a:latin typeface="Cambria Math" panose="02040503050406030204" pitchFamily="18" charset="0"/>
                                  <a:ea typeface="+mn-ea"/>
                                </a:rPr>
                                <m:t>2</m:t>
                              </m:r>
                            </m:sup>
                          </m:sSup>
                        </m:den>
                      </m:f>
                      <m:f>
                        <m:fPr>
                          <m:ctrlPr>
                            <a:rPr lang="zh-CN" altLang="en-US" i="1">
                              <a:solidFill>
                                <a:srgbClr val="000000"/>
                              </a:solidFill>
                              <a:latin typeface="Cambria Math" panose="02040503050406030204" pitchFamily="18" charset="0"/>
                              <a:ea typeface="+mn-ea"/>
                            </a:rPr>
                          </m:ctrlPr>
                        </m:fPr>
                        <m:num>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𝑝</m:t>
                              </m:r>
                            </m:sub>
                            <m:sup>
                              <m:r>
                                <a:rPr lang="zh-CN" altLang="en-US" i="1">
                                  <a:solidFill>
                                    <a:srgbClr val="000000"/>
                                  </a:solidFill>
                                  <a:latin typeface="Cambria Math" panose="02040503050406030204" pitchFamily="18" charset="0"/>
                                  <a:ea typeface="+mn-ea"/>
                                </a:rPr>
                                <m:t>∗</m:t>
                              </m:r>
                            </m:sup>
                          </m:sSubSup>
                        </m:num>
                        <m:den>
                          <m:r>
                            <a:rPr lang="zh-CN" altLang="en-US" i="1">
                              <a:solidFill>
                                <a:srgbClr val="000000"/>
                              </a:solidFill>
                              <a:latin typeface="Cambria Math" panose="02040503050406030204" pitchFamily="18" charset="0"/>
                              <a:ea typeface="+mn-ea"/>
                            </a:rPr>
                            <m:t>2</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ℏ</m:t>
                              </m:r>
                            </m:e>
                            <m:sup>
                              <m:r>
                                <a:rPr lang="zh-CN" altLang="en-US" i="1">
                                  <a:solidFill>
                                    <a:srgbClr val="000000"/>
                                  </a:solidFill>
                                  <a:latin typeface="Cambria Math" panose="02040503050406030204" pitchFamily="18" charset="0"/>
                                  <a:ea typeface="+mn-ea"/>
                                </a:rPr>
                                <m:t>2</m:t>
                              </m:r>
                            </m:sup>
                          </m:sSup>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𝑝</m:t>
                              </m:r>
                            </m:sub>
                            <m:sup>
                              <m:r>
                                <a:rPr lang="zh-CN" altLang="en-US" i="1">
                                  <a:solidFill>
                                    <a:srgbClr val="000000"/>
                                  </a:solidFill>
                                  <a:latin typeface="Cambria Math" panose="02040503050406030204" pitchFamily="18" charset="0"/>
                                  <a:ea typeface="+mn-ea"/>
                                </a:rPr>
                                <m:t>∗</m:t>
                              </m:r>
                            </m:sup>
                          </m:sSubSup>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0</m:t>
                              </m:r>
                            </m:sub>
                          </m:sSub>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𝑚</m:t>
                              </m:r>
                            </m:e>
                            <m:sub>
                              <m:r>
                                <a:rPr lang="zh-CN" altLang="en-US" i="1">
                                  <a:solidFill>
                                    <a:srgbClr val="000000"/>
                                  </a:solidFill>
                                  <a:latin typeface="Cambria Math" panose="02040503050406030204" pitchFamily="18" charset="0"/>
                                  <a:ea typeface="+mn-ea"/>
                                </a:rPr>
                                <m:t>0</m:t>
                              </m:r>
                            </m:sub>
                          </m:sSub>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𝜀</m:t>
                              </m:r>
                            </m:e>
                            <m:sub>
                              <m:r>
                                <a:rPr lang="zh-CN" altLang="en-US" i="1">
                                  <a:solidFill>
                                    <a:srgbClr val="000000"/>
                                  </a:solidFill>
                                  <a:latin typeface="Cambria Math" panose="02040503050406030204" pitchFamily="18" charset="0"/>
                                  <a:ea typeface="+mn-ea"/>
                                </a:rPr>
                                <m:t>𝑟</m:t>
                              </m:r>
                            </m:sub>
                            <m:sup>
                              <m:r>
                                <a:rPr lang="zh-CN" altLang="en-US" i="1">
                                  <a:solidFill>
                                    <a:srgbClr val="000000"/>
                                  </a:solidFill>
                                  <a:latin typeface="Cambria Math" panose="02040503050406030204" pitchFamily="18" charset="0"/>
                                  <a:ea typeface="+mn-ea"/>
                                </a:rPr>
                                <m:t>2</m:t>
                              </m:r>
                            </m:sup>
                          </m:sSubSup>
                        </m:den>
                      </m:f>
                    </m:oMath>
                  </m:oMathPara>
                </a14:m>
                <a:endParaRPr lang="zh-CN" altLang="en-US" dirty="0">
                  <a:latin typeface="+mn-ea"/>
                  <a:ea typeface="+mn-ea"/>
                </a:endParaRPr>
              </a:p>
            </p:txBody>
          </p:sp>
        </mc:Choice>
        <mc:Fallback xmlns="">
          <p:sp>
            <p:nvSpPr>
              <p:cNvPr id="13" name="Object 19"/>
              <p:cNvSpPr txBox="1">
                <a:spLocks noRot="1" noChangeAspect="1" noMove="1" noResize="1" noEditPoints="1" noAdjustHandles="1" noChangeArrowheads="1" noChangeShapeType="1" noTextEdit="1"/>
              </p:cNvSpPr>
              <p:nvPr/>
            </p:nvSpPr>
            <p:spPr>
              <a:xfrm>
                <a:off x="1008310" y="5715000"/>
                <a:ext cx="3995738" cy="1049338"/>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13"/>
              <p:cNvSpPr txBox="1"/>
              <p:nvPr/>
            </p:nvSpPr>
            <p:spPr>
              <a:xfrm>
                <a:off x="5530105" y="6224553"/>
                <a:ext cx="2498279" cy="4111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Ge</m:t>
                      </m:r>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𝐴</m:t>
                          </m:r>
                        </m:sub>
                      </m:sSub>
                      <m:r>
                        <a:rPr lang="zh-CN" altLang="en-US" i="1">
                          <a:solidFill>
                            <a:srgbClr val="000000"/>
                          </a:solidFill>
                          <a:latin typeface="Cambria Math" panose="02040503050406030204" pitchFamily="18" charset="0"/>
                          <a:ea typeface="+mn-ea"/>
                        </a:rPr>
                        <m:t>=0.015</m:t>
                      </m:r>
                      <m:r>
                        <m:rPr>
                          <m:sty m:val="p"/>
                        </m:rPr>
                        <a:rPr lang="zh-CN" altLang="en-US" i="1">
                          <a:solidFill>
                            <a:srgbClr val="000000"/>
                          </a:solidFill>
                          <a:latin typeface="Cambria Math" panose="02040503050406030204" pitchFamily="18" charset="0"/>
                          <a:ea typeface="+mn-ea"/>
                        </a:rPr>
                        <m:t>eV</m:t>
                      </m:r>
                    </m:oMath>
                  </m:oMathPara>
                </a14:m>
                <a:endParaRPr lang="zh-CN" altLang="en-US" dirty="0">
                  <a:latin typeface="+mn-ea"/>
                  <a:ea typeface="+mn-ea"/>
                </a:endParaRPr>
              </a:p>
            </p:txBody>
          </p:sp>
        </mc:Choice>
        <mc:Fallback xmlns="">
          <p:sp>
            <p:nvSpPr>
              <p:cNvPr id="16" name="Object 13"/>
              <p:cNvSpPr txBox="1">
                <a:spLocks noRot="1" noChangeAspect="1" noMove="1" noResize="1" noEditPoints="1" noAdjustHandles="1" noChangeArrowheads="1" noChangeShapeType="1" noTextEdit="1"/>
              </p:cNvSpPr>
              <p:nvPr/>
            </p:nvSpPr>
            <p:spPr>
              <a:xfrm>
                <a:off x="5530105" y="6224553"/>
                <a:ext cx="2498279" cy="411162"/>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13"/>
              <p:cNvSpPr txBox="1"/>
              <p:nvPr/>
            </p:nvSpPr>
            <p:spPr>
              <a:xfrm>
                <a:off x="5507880" y="4979366"/>
                <a:ext cx="2376488" cy="4111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Ge</m:t>
                      </m:r>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𝐷</m:t>
                          </m:r>
                        </m:sub>
                      </m:sSub>
                      <m:r>
                        <a:rPr lang="zh-CN" altLang="en-US" i="1">
                          <a:solidFill>
                            <a:srgbClr val="000000"/>
                          </a:solidFill>
                          <a:latin typeface="Cambria Math" panose="02040503050406030204" pitchFamily="18" charset="0"/>
                          <a:ea typeface="+mn-ea"/>
                        </a:rPr>
                        <m:t>=0.064</m:t>
                      </m:r>
                      <m:r>
                        <m:rPr>
                          <m:sty m:val="p"/>
                        </m:rPr>
                        <a:rPr lang="zh-CN" altLang="en-US" i="1">
                          <a:solidFill>
                            <a:srgbClr val="000000"/>
                          </a:solidFill>
                          <a:latin typeface="Cambria Math" panose="02040503050406030204" pitchFamily="18" charset="0"/>
                          <a:ea typeface="+mn-ea"/>
                        </a:rPr>
                        <m:t>eV</m:t>
                      </m:r>
                    </m:oMath>
                  </m:oMathPara>
                </a14:m>
                <a:endParaRPr lang="zh-CN" altLang="en-US" dirty="0">
                  <a:latin typeface="+mn-ea"/>
                  <a:ea typeface="+mn-ea"/>
                </a:endParaRPr>
              </a:p>
            </p:txBody>
          </p:sp>
        </mc:Choice>
        <mc:Fallback xmlns="">
          <p:sp>
            <p:nvSpPr>
              <p:cNvPr id="17" name="Object 13"/>
              <p:cNvSpPr txBox="1">
                <a:spLocks noRot="1" noChangeAspect="1" noMove="1" noResize="1" noEditPoints="1" noAdjustHandles="1" noChangeArrowheads="1" noChangeShapeType="1" noTextEdit="1"/>
              </p:cNvSpPr>
              <p:nvPr/>
            </p:nvSpPr>
            <p:spPr>
              <a:xfrm>
                <a:off x="5507880" y="4979366"/>
                <a:ext cx="2376488" cy="411162"/>
              </a:xfrm>
              <a:prstGeom prst="rect">
                <a:avLst/>
              </a:prstGeom>
              <a:blipFill>
                <a:blip r:embed="rId10"/>
                <a:stretch>
                  <a:fillRect b="-1493"/>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13"/>
              <p:cNvSpPr txBox="1"/>
              <p:nvPr/>
            </p:nvSpPr>
            <p:spPr>
              <a:xfrm>
                <a:off x="5526930" y="5713378"/>
                <a:ext cx="2501454" cy="4111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Si</m:t>
                      </m:r>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𝐴</m:t>
                          </m:r>
                        </m:sub>
                      </m:sSub>
                      <m:r>
                        <a:rPr lang="zh-CN" altLang="en-US" i="1">
                          <a:solidFill>
                            <a:srgbClr val="000000"/>
                          </a:solidFill>
                          <a:latin typeface="Cambria Math" panose="02040503050406030204" pitchFamily="18" charset="0"/>
                          <a:ea typeface="+mn-ea"/>
                        </a:rPr>
                        <m:t>=0.046</m:t>
                      </m:r>
                      <m:r>
                        <m:rPr>
                          <m:sty m:val="p"/>
                        </m:rPr>
                        <a:rPr lang="zh-CN" altLang="en-US" i="1">
                          <a:solidFill>
                            <a:srgbClr val="000000"/>
                          </a:solidFill>
                          <a:latin typeface="Cambria Math" panose="02040503050406030204" pitchFamily="18" charset="0"/>
                          <a:ea typeface="+mn-ea"/>
                        </a:rPr>
                        <m:t>eV</m:t>
                      </m:r>
                    </m:oMath>
                  </m:oMathPara>
                </a14:m>
                <a:endParaRPr lang="zh-CN" altLang="en-US" dirty="0">
                  <a:latin typeface="+mn-ea"/>
                  <a:ea typeface="+mn-ea"/>
                </a:endParaRPr>
              </a:p>
            </p:txBody>
          </p:sp>
        </mc:Choice>
        <mc:Fallback xmlns="">
          <p:sp>
            <p:nvSpPr>
              <p:cNvPr id="18" name="Object 13"/>
              <p:cNvSpPr txBox="1">
                <a:spLocks noRot="1" noChangeAspect="1" noMove="1" noResize="1" noEditPoints="1" noAdjustHandles="1" noChangeArrowheads="1" noChangeShapeType="1" noTextEdit="1"/>
              </p:cNvSpPr>
              <p:nvPr/>
            </p:nvSpPr>
            <p:spPr>
              <a:xfrm>
                <a:off x="5526930" y="5713378"/>
                <a:ext cx="2501454" cy="411162"/>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Object 13"/>
              <p:cNvSpPr txBox="1"/>
              <p:nvPr/>
            </p:nvSpPr>
            <p:spPr>
              <a:xfrm>
                <a:off x="5512642" y="4479303"/>
                <a:ext cx="2642097" cy="4111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000" i="0">
                          <a:solidFill>
                            <a:srgbClr val="000000"/>
                          </a:solidFill>
                          <a:latin typeface="+mn-ea"/>
                          <a:ea typeface="+mn-ea"/>
                        </a:rPr>
                        <m:t>Si</m:t>
                      </m:r>
                      <m:r>
                        <a:rPr lang="zh-CN" altLang="en-US" sz="2000" i="1">
                          <a:solidFill>
                            <a:srgbClr val="000000"/>
                          </a:solidFill>
                          <a:latin typeface="Cambria Math" panose="02040503050406030204" pitchFamily="18" charset="0"/>
                          <a:ea typeface="+mn-ea"/>
                        </a:rPr>
                        <m:t>：</m:t>
                      </m:r>
                      <m:r>
                        <m:rPr>
                          <m:sty m:val="p"/>
                        </m:rPr>
                        <a:rPr lang="zh-CN" altLang="en-US" sz="2000" i="1">
                          <a:solidFill>
                            <a:srgbClr val="000000"/>
                          </a:solidFill>
                          <a:latin typeface="Cambria Math" panose="02040503050406030204" pitchFamily="18" charset="0"/>
                          <a:ea typeface="+mn-ea"/>
                        </a:rPr>
                        <m:t>Δ</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𝐷</m:t>
                          </m:r>
                        </m:sub>
                      </m:sSub>
                      <m:r>
                        <a:rPr lang="zh-CN" altLang="en-US" sz="2000" i="1">
                          <a:solidFill>
                            <a:srgbClr val="000000"/>
                          </a:solidFill>
                          <a:latin typeface="Cambria Math" panose="02040503050406030204" pitchFamily="18" charset="0"/>
                          <a:ea typeface="+mn-ea"/>
                        </a:rPr>
                        <m:t>=0.025</m:t>
                      </m:r>
                      <m:r>
                        <m:rPr>
                          <m:sty m:val="p"/>
                        </m:rPr>
                        <a:rPr lang="zh-CN" altLang="en-US" sz="2000" i="1">
                          <a:solidFill>
                            <a:srgbClr val="000000"/>
                          </a:solidFill>
                          <a:latin typeface="Cambria Math" panose="02040503050406030204" pitchFamily="18" charset="0"/>
                          <a:ea typeface="+mn-ea"/>
                        </a:rPr>
                        <m:t>eV</m:t>
                      </m:r>
                    </m:oMath>
                  </m:oMathPara>
                </a14:m>
                <a:endParaRPr lang="zh-CN" altLang="en-US" sz="2000" dirty="0">
                  <a:latin typeface="+mn-ea"/>
                  <a:ea typeface="+mn-ea"/>
                </a:endParaRPr>
              </a:p>
            </p:txBody>
          </p:sp>
        </mc:Choice>
        <mc:Fallback xmlns="">
          <p:sp>
            <p:nvSpPr>
              <p:cNvPr id="19" name="Object 13"/>
              <p:cNvSpPr txBox="1">
                <a:spLocks noRot="1" noChangeAspect="1" noMove="1" noResize="1" noEditPoints="1" noAdjustHandles="1" noChangeArrowheads="1" noChangeShapeType="1" noTextEdit="1"/>
              </p:cNvSpPr>
              <p:nvPr/>
            </p:nvSpPr>
            <p:spPr>
              <a:xfrm>
                <a:off x="5512642" y="4479303"/>
                <a:ext cx="2642097" cy="411163"/>
              </a:xfrm>
              <a:prstGeom prst="rect">
                <a:avLst/>
              </a:prstGeom>
              <a:blipFill>
                <a:blip r:embed="rId12"/>
                <a:stretch>
                  <a:fillRect b="-1493"/>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50"/>
                                        <p:tgtEl>
                                          <p:spTgt spid="3"/>
                                        </p:tgtEl>
                                      </p:cBhvr>
                                    </p:animEffect>
                                  </p:childTnLst>
                                </p:cTn>
                              </p:par>
                            </p:childTnLst>
                          </p:cTn>
                        </p:par>
                        <p:par>
                          <p:cTn id="13" fill="hold">
                            <p:stCondLst>
                              <p:cond delay="25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up)">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animBg="1"/>
      <p:bldP spid="10" grpId="0" animBg="1"/>
      <p:bldP spid="11" grpId="0"/>
      <p:bldP spid="13" grpId="0"/>
      <p:bldP spid="16" grpId="0"/>
      <p:bldP spid="17"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85CE28C-053C-4F0E-A320-D2BBABB840E5}"/>
              </a:ext>
            </a:extLst>
          </p:cNvPr>
          <p:cNvGrpSpPr/>
          <p:nvPr/>
        </p:nvGrpSpPr>
        <p:grpSpPr>
          <a:xfrm>
            <a:off x="401761" y="4800600"/>
            <a:ext cx="3921894" cy="1755775"/>
            <a:chOff x="401761" y="4800600"/>
            <a:chExt cx="3921894" cy="1755775"/>
          </a:xfrm>
        </p:grpSpPr>
        <mc:AlternateContent xmlns:mc="http://schemas.openxmlformats.org/markup-compatibility/2006" xmlns:a14="http://schemas.microsoft.com/office/drawing/2010/main">
          <mc:Choice Requires="a14">
            <p:sp>
              <p:nvSpPr>
                <p:cNvPr id="20" name="Object 8"/>
                <p:cNvSpPr txBox="1"/>
                <p:nvPr/>
              </p:nvSpPr>
              <p:spPr>
                <a:xfrm>
                  <a:off x="401761" y="5653088"/>
                  <a:ext cx="3921894" cy="9032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𝐷</m:t>
                            </m:r>
                          </m:sub>
                        </m:sSub>
                        <m:r>
                          <a:rPr lang="zh-CN" altLang="en-US" sz="2200" i="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𝑉</m:t>
                            </m:r>
                          </m:den>
                        </m:f>
                        <m:nary>
                          <m:naryPr>
                            <m:subHide m:val="on"/>
                            <m:supHide m:val="on"/>
                            <m:ctrlPr>
                              <a:rPr lang="zh-CN" altLang="en-US" sz="2200" i="1">
                                <a:solidFill>
                                  <a:srgbClr val="000000"/>
                                </a:solidFill>
                                <a:latin typeface="Cambria Math" panose="02040503050406030204" pitchFamily="18" charset="0"/>
                                <a:ea typeface="+mn-ea"/>
                              </a:rPr>
                            </m:ctrlPr>
                          </m:naryPr>
                          <m:sub/>
                          <m:sup/>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e>
                        </m:nary>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𝑑𝐸</m:t>
                        </m:r>
                      </m:oMath>
                    </m:oMathPara>
                  </a14:m>
                  <a:endParaRPr lang="zh-CN" altLang="en-US" sz="2200" i="1" dirty="0">
                    <a:ea typeface="+mn-ea"/>
                    <a:cs typeface="Times New Roman" panose="02020603050405020304" pitchFamily="18" charset="0"/>
                  </a:endParaRPr>
                </a:p>
              </p:txBody>
            </p:sp>
          </mc:Choice>
          <mc:Fallback xmlns="">
            <p:sp>
              <p:nvSpPr>
                <p:cNvPr id="20" name="Object 8"/>
                <p:cNvSpPr txBox="1">
                  <a:spLocks noRot="1" noChangeAspect="1" noMove="1" noResize="1" noEditPoints="1" noAdjustHandles="1" noChangeArrowheads="1" noChangeShapeType="1" noTextEdit="1"/>
                </p:cNvSpPr>
                <p:nvPr/>
              </p:nvSpPr>
              <p:spPr>
                <a:xfrm>
                  <a:off x="401761" y="5653088"/>
                  <a:ext cx="3921894" cy="903287"/>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22" name="Down Arrow 21"/>
            <p:cNvSpPr/>
            <p:nvPr/>
          </p:nvSpPr>
          <p:spPr bwMode="auto">
            <a:xfrm>
              <a:off x="2532063" y="4800600"/>
              <a:ext cx="285750" cy="828675"/>
            </a:xfrm>
            <a:prstGeom prst="downArrow">
              <a:avLst/>
            </a:prstGeom>
            <a:solidFill>
              <a:srgbClr val="FFFF00"/>
            </a:solidFill>
            <a:ln w="38100" cap="flat" cmpd="sng" algn="ctr">
              <a:noFill/>
              <a:prstDash val="solid"/>
              <a:round/>
              <a:headEnd type="none" w="med" len="med"/>
              <a:tailEnd type="none" w="med" len="med"/>
            </a:ln>
            <a:effectLst>
              <a:outerShdw blurRad="63500" sx="102000" sy="102000" algn="ctr" rotWithShape="0">
                <a:schemeClr val="tx1">
                  <a:alpha val="40000"/>
                </a:scheme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graphicFrame>
        <p:nvGraphicFramePr>
          <p:cNvPr id="59395" name="Object 15"/>
          <p:cNvGraphicFramePr>
            <a:graphicFrameLocks noChangeAspect="1"/>
          </p:cNvGraphicFramePr>
          <p:nvPr/>
        </p:nvGraphicFramePr>
        <p:xfrm>
          <a:off x="428625" y="1050925"/>
          <a:ext cx="4967288" cy="2878138"/>
        </p:xfrm>
        <a:graphic>
          <a:graphicData uri="http://schemas.openxmlformats.org/presentationml/2006/ole">
            <mc:AlternateContent xmlns:mc="http://schemas.openxmlformats.org/markup-compatibility/2006">
              <mc:Choice xmlns:v="urn:schemas-microsoft-com:vml" Requires="v">
                <p:oleObj r:id="rId4" imgW="2400300" imgH="1390650" progId="PBrush">
                  <p:embed/>
                </p:oleObj>
              </mc:Choice>
              <mc:Fallback>
                <p:oleObj r:id="rId4" imgW="2400300" imgH="1390650" progId="PBrush">
                  <p:embed/>
                  <p:pic>
                    <p:nvPicPr>
                      <p:cNvPr id="0" name="图片 3193"/>
                      <p:cNvPicPr/>
                      <p:nvPr/>
                    </p:nvPicPr>
                    <p:blipFill>
                      <a:blip r:embed="rId5"/>
                      <a:stretch>
                        <a:fillRect/>
                      </a:stretch>
                    </p:blipFill>
                    <p:spPr>
                      <a:xfrm>
                        <a:off x="428625" y="1050925"/>
                        <a:ext cx="4967288" cy="2878138"/>
                      </a:xfrm>
                      <a:prstGeom prst="rect">
                        <a:avLst/>
                      </a:prstGeom>
                      <a:noFill/>
                      <a:ln w="38100">
                        <a:noFill/>
                        <a:miter/>
                      </a:ln>
                    </p:spPr>
                  </p:pic>
                </p:oleObj>
              </mc:Fallback>
            </mc:AlternateContent>
          </a:graphicData>
        </a:graphic>
      </p:graphicFrame>
      <p:sp>
        <p:nvSpPr>
          <p:cNvPr id="4" name="TextBox 3"/>
          <p:cNvSpPr txBox="1"/>
          <p:nvPr/>
        </p:nvSpPr>
        <p:spPr>
          <a:xfrm>
            <a:off x="1311275" y="969963"/>
            <a:ext cx="5762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C00000"/>
                </a:solidFill>
                <a:latin typeface="Times New Roman" panose="02020603050405020304" pitchFamily="18" charset="0"/>
                <a:ea typeface="楷体_GB2312" pitchFamily="49" charset="-122"/>
              </a:rPr>
              <a:t>n</a:t>
            </a:r>
            <a:r>
              <a:rPr lang="en-US" altLang="zh-CN" sz="2800" b="1" baseline="-25000" dirty="0">
                <a:solidFill>
                  <a:srgbClr val="C00000"/>
                </a:solidFill>
                <a:latin typeface="Times New Roman" panose="02020603050405020304" pitchFamily="18" charset="0"/>
                <a:ea typeface="楷体_GB2312" pitchFamily="49" charset="-122"/>
              </a:rPr>
              <a:t>0</a:t>
            </a:r>
            <a:endParaRPr lang="zh-CN" altLang="en-US" sz="2800" b="1" baseline="-25000" dirty="0">
              <a:solidFill>
                <a:srgbClr val="C00000"/>
              </a:solidFill>
              <a:latin typeface="Times New Roman" panose="02020603050405020304" pitchFamily="18" charset="0"/>
              <a:ea typeface="楷体_GB2312" pitchFamily="49" charset="-122"/>
            </a:endParaRPr>
          </a:p>
        </p:txBody>
      </p:sp>
      <p:sp>
        <p:nvSpPr>
          <p:cNvPr id="5" name="TextBox 4"/>
          <p:cNvSpPr txBox="1"/>
          <p:nvPr/>
        </p:nvSpPr>
        <p:spPr>
          <a:xfrm>
            <a:off x="2593975" y="2851150"/>
            <a:ext cx="5746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i="1" dirty="0">
                <a:solidFill>
                  <a:srgbClr val="C00000"/>
                </a:solidFill>
                <a:latin typeface="Times New Roman" panose="02020603050405020304" pitchFamily="18" charset="0"/>
                <a:ea typeface="楷体_GB2312" pitchFamily="49" charset="-122"/>
              </a:rPr>
              <a:t>p</a:t>
            </a:r>
            <a:r>
              <a:rPr lang="en-US" altLang="zh-CN" sz="2800" b="1" baseline="-25000" dirty="0">
                <a:solidFill>
                  <a:srgbClr val="C00000"/>
                </a:solidFill>
                <a:latin typeface="Times New Roman" panose="02020603050405020304" pitchFamily="18" charset="0"/>
                <a:ea typeface="楷体_GB2312" pitchFamily="49" charset="-122"/>
              </a:rPr>
              <a:t>0</a:t>
            </a:r>
            <a:endParaRPr lang="zh-CN" altLang="en-US" sz="2800" b="1" baseline="-25000" dirty="0">
              <a:solidFill>
                <a:srgbClr val="C00000"/>
              </a:solidFill>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6" name="Object 8"/>
              <p:cNvSpPr txBox="1"/>
              <p:nvPr/>
            </p:nvSpPr>
            <p:spPr>
              <a:xfrm>
                <a:off x="2730500" y="1914525"/>
                <a:ext cx="905396" cy="650379"/>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800" i="1" smtClean="0">
                              <a:solidFill>
                                <a:srgbClr val="FF0000"/>
                              </a:solidFill>
                              <a:latin typeface="Cambria Math" panose="02040503050406030204" pitchFamily="18" charset="0"/>
                              <a:ea typeface="+mn-ea"/>
                            </a:rPr>
                          </m:ctrlPr>
                        </m:sSubSupPr>
                        <m:e>
                          <m:r>
                            <a:rPr lang="zh-CN" altLang="en-US" sz="2800" i="1">
                              <a:solidFill>
                                <a:srgbClr val="FF0000"/>
                              </a:solidFill>
                              <a:latin typeface="Cambria Math" panose="02040503050406030204" pitchFamily="18" charset="0"/>
                              <a:ea typeface="+mn-ea"/>
                            </a:rPr>
                            <m:t>𝑁</m:t>
                          </m:r>
                        </m:e>
                        <m:sub>
                          <m:r>
                            <a:rPr lang="zh-CN" altLang="en-US" sz="2800" i="1">
                              <a:solidFill>
                                <a:srgbClr val="FF0000"/>
                              </a:solidFill>
                              <a:latin typeface="Cambria Math" panose="02040503050406030204" pitchFamily="18" charset="0"/>
                              <a:ea typeface="+mn-ea"/>
                            </a:rPr>
                            <m:t>𝐷</m:t>
                          </m:r>
                        </m:sub>
                        <m:sup>
                          <m:r>
                            <a:rPr lang="zh-CN" altLang="en-US" sz="2800" i="1">
                              <a:solidFill>
                                <a:srgbClr val="FF0000"/>
                              </a:solidFill>
                              <a:latin typeface="Cambria Math" panose="02040503050406030204" pitchFamily="18" charset="0"/>
                              <a:ea typeface="+mn-ea"/>
                            </a:rPr>
                            <m:t>+</m:t>
                          </m:r>
                        </m:sup>
                      </m:sSubSup>
                    </m:oMath>
                  </m:oMathPara>
                </a14:m>
                <a:endParaRPr lang="zh-CN" altLang="en-US" sz="2800" dirty="0">
                  <a:latin typeface="+mn-ea"/>
                  <a:ea typeface="+mn-ea"/>
                </a:endParaRPr>
              </a:p>
            </p:txBody>
          </p:sp>
        </mc:Choice>
        <mc:Fallback xmlns="">
          <p:sp>
            <p:nvSpPr>
              <p:cNvPr id="6" name="Object 8"/>
              <p:cNvSpPr txBox="1">
                <a:spLocks noRot="1" noChangeAspect="1" noMove="1" noResize="1" noEditPoints="1" noAdjustHandles="1" noChangeArrowheads="1" noChangeShapeType="1" noTextEdit="1"/>
              </p:cNvSpPr>
              <p:nvPr/>
            </p:nvSpPr>
            <p:spPr>
              <a:xfrm>
                <a:off x="2730500" y="1914525"/>
                <a:ext cx="905396" cy="650379"/>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9"/>
              <p:cNvSpPr txBox="1"/>
              <p:nvPr/>
            </p:nvSpPr>
            <p:spPr>
              <a:xfrm>
                <a:off x="1581151" y="1771650"/>
                <a:ext cx="740224" cy="6355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smtClean="0">
                              <a:solidFill>
                                <a:srgbClr val="3333FF"/>
                              </a:solidFill>
                              <a:latin typeface="Cambria Math" panose="02040503050406030204" pitchFamily="18" charset="0"/>
                              <a:ea typeface="+mn-ea"/>
                            </a:rPr>
                          </m:ctrlPr>
                        </m:sSubPr>
                        <m:e>
                          <m:r>
                            <a:rPr lang="zh-CN" altLang="en-US" sz="2800" i="1">
                              <a:solidFill>
                                <a:srgbClr val="3333FF"/>
                              </a:solidFill>
                              <a:latin typeface="Cambria Math" panose="02040503050406030204" pitchFamily="18" charset="0"/>
                              <a:ea typeface="+mn-ea"/>
                            </a:rPr>
                            <m:t>𝑛</m:t>
                          </m:r>
                        </m:e>
                        <m:sub>
                          <m:r>
                            <a:rPr lang="zh-CN" altLang="en-US" sz="2800" i="1">
                              <a:solidFill>
                                <a:srgbClr val="3333FF"/>
                              </a:solidFill>
                              <a:latin typeface="Cambria Math" panose="02040503050406030204" pitchFamily="18" charset="0"/>
                              <a:ea typeface="+mn-ea"/>
                            </a:rPr>
                            <m:t>𝐷</m:t>
                          </m:r>
                        </m:sub>
                      </m:sSub>
                    </m:oMath>
                  </m:oMathPara>
                </a14:m>
                <a:endParaRPr lang="zh-CN" altLang="en-US" sz="2800" dirty="0">
                  <a:solidFill>
                    <a:srgbClr val="3333FF"/>
                  </a:solidFill>
                  <a:latin typeface="+mn-ea"/>
                  <a:ea typeface="+mn-ea"/>
                </a:endParaRPr>
              </a:p>
            </p:txBody>
          </p:sp>
        </mc:Choice>
        <mc:Fallback xmlns="">
          <p:sp>
            <p:nvSpPr>
              <p:cNvPr id="7" name="Object 9"/>
              <p:cNvSpPr txBox="1">
                <a:spLocks noRot="1" noChangeAspect="1" noMove="1" noResize="1" noEditPoints="1" noAdjustHandles="1" noChangeArrowheads="1" noChangeShapeType="1" noTextEdit="1"/>
              </p:cNvSpPr>
              <p:nvPr/>
            </p:nvSpPr>
            <p:spPr>
              <a:xfrm>
                <a:off x="1581151" y="1771650"/>
                <a:ext cx="740224" cy="635513"/>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3" name="Group 14"/>
          <p:cNvGrpSpPr/>
          <p:nvPr/>
        </p:nvGrpSpPr>
        <p:grpSpPr>
          <a:xfrm>
            <a:off x="6084168" y="1624366"/>
            <a:ext cx="2174936" cy="580498"/>
            <a:chOff x="6084887" y="2341350"/>
            <a:chExt cx="2175634" cy="581025"/>
          </a:xfrm>
        </p:grpSpPr>
        <p:sp>
          <p:nvSpPr>
            <p:cNvPr id="59409" name="TextBox 10"/>
            <p:cNvSpPr txBox="1"/>
            <p:nvPr/>
          </p:nvSpPr>
          <p:spPr>
            <a:xfrm>
              <a:off x="6084887" y="2347913"/>
              <a:ext cx="1916135" cy="4928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i="1" dirty="0">
                  <a:latin typeface="Times New Roman" panose="02020603050405020304" pitchFamily="18" charset="0"/>
                  <a:cs typeface="Times New Roman" panose="02020603050405020304" pitchFamily="18" charset="0"/>
                </a:rPr>
                <a:t>N</a:t>
              </a:r>
              <a:r>
                <a:rPr lang="en-US" altLang="zh-CN" sz="2600" i="1" baseline="-25000" dirty="0">
                  <a:latin typeface="Times New Roman" panose="02020603050405020304" pitchFamily="18" charset="0"/>
                  <a:cs typeface="Times New Roman" panose="02020603050405020304" pitchFamily="18" charset="0"/>
                </a:rPr>
                <a:t>D</a:t>
              </a:r>
              <a:r>
                <a:rPr lang="en-US" altLang="zh-CN" sz="2600" b="1" i="1" baseline="-250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9410" name="Object 10"/>
                <p:cNvSpPr txBox="1"/>
                <p:nvPr/>
              </p:nvSpPr>
              <p:spPr>
                <a:xfrm>
                  <a:off x="6805198" y="2354363"/>
                  <a:ext cx="576263" cy="5429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smtClean="0">
                                <a:solidFill>
                                  <a:srgbClr val="3333FF"/>
                                </a:solidFill>
                                <a:latin typeface="Cambria Math" panose="02040503050406030204" pitchFamily="18" charset="0"/>
                                <a:ea typeface="+mn-ea"/>
                              </a:rPr>
                            </m:ctrlPr>
                          </m:sSubPr>
                          <m:e>
                            <m:r>
                              <a:rPr lang="zh-CN" altLang="en-US" sz="2600" i="1">
                                <a:solidFill>
                                  <a:srgbClr val="3333FF"/>
                                </a:solidFill>
                                <a:latin typeface="Cambria Math" panose="02040503050406030204" pitchFamily="18" charset="0"/>
                                <a:ea typeface="+mn-ea"/>
                              </a:rPr>
                              <m:t>𝑛</m:t>
                            </m:r>
                          </m:e>
                          <m:sub>
                            <m:r>
                              <a:rPr lang="zh-CN" altLang="en-US" sz="2600" i="1">
                                <a:solidFill>
                                  <a:srgbClr val="3333FF"/>
                                </a:solidFill>
                                <a:latin typeface="Cambria Math" panose="02040503050406030204" pitchFamily="18" charset="0"/>
                                <a:ea typeface="+mn-ea"/>
                              </a:rPr>
                              <m:t>𝐷</m:t>
                            </m:r>
                          </m:sub>
                        </m:sSub>
                      </m:oMath>
                    </m:oMathPara>
                  </a14:m>
                  <a:endParaRPr lang="zh-CN" altLang="en-US" sz="2600" dirty="0">
                    <a:ea typeface="+mn-ea"/>
                    <a:cs typeface="Times New Roman" panose="02020603050405020304" pitchFamily="18" charset="0"/>
                  </a:endParaRPr>
                </a:p>
              </p:txBody>
            </p:sp>
          </mc:Choice>
          <mc:Fallback xmlns="">
            <p:sp>
              <p:nvSpPr>
                <p:cNvPr id="59410" name="Object 10"/>
                <p:cNvSpPr txBox="1">
                  <a:spLocks noRot="1" noChangeAspect="1" noMove="1" noResize="1" noEditPoints="1" noAdjustHandles="1" noChangeArrowheads="1" noChangeShapeType="1" noTextEdit="1"/>
                </p:cNvSpPr>
                <p:nvPr/>
              </p:nvSpPr>
              <p:spPr>
                <a:xfrm>
                  <a:off x="6805198" y="2354363"/>
                  <a:ext cx="576263" cy="542925"/>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11" name="Object 11"/>
                <p:cNvSpPr txBox="1"/>
                <p:nvPr/>
              </p:nvSpPr>
              <p:spPr>
                <a:xfrm>
                  <a:off x="7525509" y="2341350"/>
                  <a:ext cx="735012"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600" i="1" smtClean="0">
                                <a:solidFill>
                                  <a:srgbClr val="FF0000"/>
                                </a:solidFill>
                                <a:latin typeface="Cambria Math" panose="02040503050406030204" pitchFamily="18" charset="0"/>
                                <a:ea typeface="+mn-ea"/>
                              </a:rPr>
                            </m:ctrlPr>
                          </m:sSubSupPr>
                          <m:e>
                            <m:r>
                              <a:rPr lang="zh-CN" altLang="en-US" sz="2600" i="1">
                                <a:solidFill>
                                  <a:srgbClr val="FF0000"/>
                                </a:solidFill>
                                <a:latin typeface="Cambria Math" panose="02040503050406030204" pitchFamily="18" charset="0"/>
                                <a:ea typeface="+mn-ea"/>
                              </a:rPr>
                              <m:t>𝑁</m:t>
                            </m:r>
                          </m:e>
                          <m:sub>
                            <m:r>
                              <a:rPr lang="zh-CN" altLang="en-US" sz="2600" i="1">
                                <a:solidFill>
                                  <a:srgbClr val="FF0000"/>
                                </a:solidFill>
                                <a:latin typeface="Cambria Math" panose="02040503050406030204" pitchFamily="18" charset="0"/>
                                <a:ea typeface="+mn-ea"/>
                              </a:rPr>
                              <m:t>𝐷</m:t>
                            </m:r>
                          </m:sub>
                          <m:sup>
                            <m:r>
                              <a:rPr lang="zh-CN" altLang="en-US" sz="2600" i="1">
                                <a:solidFill>
                                  <a:srgbClr val="FF0000"/>
                                </a:solidFill>
                                <a:latin typeface="Cambria Math" panose="02040503050406030204" pitchFamily="18" charset="0"/>
                                <a:ea typeface="+mn-ea"/>
                              </a:rPr>
                              <m:t>+</m:t>
                            </m:r>
                          </m:sup>
                        </m:sSubSup>
                      </m:oMath>
                    </m:oMathPara>
                  </a14:m>
                  <a:endParaRPr lang="zh-CN" altLang="en-US" sz="2600" dirty="0">
                    <a:ea typeface="+mn-ea"/>
                    <a:cs typeface="Times New Roman" panose="02020603050405020304" pitchFamily="18" charset="0"/>
                  </a:endParaRPr>
                </a:p>
              </p:txBody>
            </p:sp>
          </mc:Choice>
          <mc:Fallback xmlns="">
            <p:sp>
              <p:nvSpPr>
                <p:cNvPr id="59411" name="Object 11"/>
                <p:cNvSpPr txBox="1">
                  <a:spLocks noRot="1" noChangeAspect="1" noMove="1" noResize="1" noEditPoints="1" noAdjustHandles="1" noChangeArrowheads="1" noChangeShapeType="1" noTextEdit="1"/>
                </p:cNvSpPr>
                <p:nvPr/>
              </p:nvSpPr>
              <p:spPr>
                <a:xfrm>
                  <a:off x="7525509" y="2341350"/>
                  <a:ext cx="735012" cy="581025"/>
                </a:xfrm>
                <a:prstGeom prst="rect">
                  <a:avLst/>
                </a:prstGeom>
                <a:blipFill>
                  <a:blip r:embed="rId9"/>
                  <a:stretch>
                    <a:fillRect/>
                  </a:stretch>
                </a:blipFill>
                <a:ln w="38100">
                  <a:noFill/>
                  <a:miter/>
                </a:ln>
              </p:spPr>
              <p:txBody>
                <a:bodyPr/>
                <a:lstStyle/>
                <a:p>
                  <a:r>
                    <a:rPr lang="zh-CN" altLang="en-US">
                      <a:noFill/>
                    </a:rPr>
                    <a:t> </a:t>
                  </a:r>
                </a:p>
              </p:txBody>
            </p:sp>
          </mc:Fallback>
        </mc:AlternateContent>
      </p:grpSp>
      <p:cxnSp>
        <p:nvCxnSpPr>
          <p:cNvPr id="13" name="直接连接符 3"/>
          <p:cNvCxnSpPr/>
          <p:nvPr/>
        </p:nvCxnSpPr>
        <p:spPr>
          <a:xfrm>
            <a:off x="7630911" y="2925393"/>
            <a:ext cx="503238"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4" name="Text Box 9"/>
          <p:cNvSpPr txBox="1"/>
          <p:nvPr/>
        </p:nvSpPr>
        <p:spPr>
          <a:xfrm>
            <a:off x="71438" y="357188"/>
            <a:ext cx="31432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
            </a:pPr>
            <a:r>
              <a:rPr lang="zh-CN" altLang="en-US" sz="2800" b="1" dirty="0">
                <a:solidFill>
                  <a:srgbClr val="FF0000"/>
                </a:solidFill>
                <a:latin typeface="宋体" panose="02010600030101010101" pitchFamily="2" charset="-122"/>
              </a:rPr>
              <a:t>离化杂质浓度</a:t>
            </a:r>
          </a:p>
        </p:txBody>
      </p:sp>
      <mc:AlternateContent xmlns:mc="http://schemas.openxmlformats.org/markup-compatibility/2006" xmlns:a14="http://schemas.microsoft.com/office/drawing/2010/main">
        <mc:Choice Requires="a14">
          <p:sp>
            <p:nvSpPr>
              <p:cNvPr id="2" name="Object 8"/>
              <p:cNvSpPr txBox="1"/>
              <p:nvPr/>
            </p:nvSpPr>
            <p:spPr>
              <a:xfrm>
                <a:off x="400174" y="4156075"/>
                <a:ext cx="4198937" cy="9032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0</m:t>
                          </m:r>
                        </m:sub>
                      </m:sSub>
                      <m:r>
                        <a:rPr lang="zh-CN" altLang="en-US" sz="2200" i="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𝑉</m:t>
                          </m:r>
                        </m:den>
                      </m:f>
                      <m:nary>
                        <m:naryPr>
                          <m:subHide m:val="on"/>
                          <m:supHide m:val="on"/>
                          <m:ctrlPr>
                            <a:rPr lang="zh-CN" altLang="en-US" sz="2200" i="1">
                              <a:solidFill>
                                <a:srgbClr val="000000"/>
                              </a:solidFill>
                              <a:latin typeface="Cambria Math" panose="02040503050406030204" pitchFamily="18" charset="0"/>
                              <a:ea typeface="+mn-ea"/>
                            </a:rPr>
                          </m:ctrlPr>
                        </m:naryPr>
                        <m:sub/>
                        <m:sup/>
                        <m:e>
                          <m:r>
                            <a:rPr lang="zh-CN" altLang="en-US" sz="2200" i="1">
                              <a:solidFill>
                                <a:srgbClr val="000000"/>
                              </a:solidFill>
                              <a:latin typeface="Cambria Math" panose="02040503050406030204" pitchFamily="18" charset="0"/>
                              <a:ea typeface="+mn-ea"/>
                            </a:rPr>
                            <m:t>𝑓</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e>
                      </m:nary>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𝑔</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𝑑𝐸</m:t>
                      </m:r>
                    </m:oMath>
                  </m:oMathPara>
                </a14:m>
                <a:endParaRPr lang="zh-CN" altLang="en-US" sz="2200" i="1" dirty="0">
                  <a:ea typeface="+mn-ea"/>
                  <a:cs typeface="Times New Roman" panose="02020603050405020304" pitchFamily="18" charset="0"/>
                </a:endParaRPr>
              </a:p>
            </p:txBody>
          </p:sp>
        </mc:Choice>
        <mc:Fallback xmlns="">
          <p:sp>
            <p:nvSpPr>
              <p:cNvPr id="2" name="Object 8"/>
              <p:cNvSpPr txBox="1">
                <a:spLocks noRot="1" noChangeAspect="1" noMove="1" noResize="1" noEditPoints="1" noAdjustHandles="1" noChangeArrowheads="1" noChangeShapeType="1" noTextEdit="1"/>
              </p:cNvSpPr>
              <p:nvPr/>
            </p:nvSpPr>
            <p:spPr>
              <a:xfrm>
                <a:off x="400174" y="4156075"/>
                <a:ext cx="4198937" cy="903288"/>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5"/>
              <p:cNvSpPr txBox="1"/>
              <p:nvPr/>
            </p:nvSpPr>
            <p:spPr>
              <a:xfrm>
                <a:off x="4025753" y="4113558"/>
                <a:ext cx="4568825" cy="8572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200" i="1" smtClean="0">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r>
                            <m:rPr>
                              <m:nor/>
                            </m:rPr>
                            <a:rPr lang="zh-CN" altLang="en-US" sz="2200" i="0">
                              <a:solidFill>
                                <a:srgbClr val="000000"/>
                              </a:solidFill>
                              <a:latin typeface="+mn-ea"/>
                              <a:ea typeface="+mn-ea"/>
                            </a:rPr>
                            <m:t>个电子</m:t>
                          </m:r>
                        </m:num>
                        <m:den>
                          <m:r>
                            <a:rPr lang="zh-CN" altLang="en-US" sz="2200" i="1">
                              <a:solidFill>
                                <a:srgbClr val="000000"/>
                              </a:solidFill>
                              <a:latin typeface="Cambria Math" panose="02040503050406030204" pitchFamily="18" charset="0"/>
                              <a:ea typeface="+mn-ea"/>
                            </a:rPr>
                            <m:t>1</m:t>
                          </m:r>
                          <m:r>
                            <m:rPr>
                              <m:nor/>
                            </m:rPr>
                            <a:rPr lang="zh-CN" altLang="en-US" sz="2200" i="0">
                              <a:solidFill>
                                <a:srgbClr val="000000"/>
                              </a:solidFill>
                              <a:latin typeface="+mn-ea"/>
                              <a:ea typeface="+mn-ea"/>
                            </a:rPr>
                            <m:t>个能级</m:t>
                          </m:r>
                        </m:den>
                      </m:f>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𝑓</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𝐸</m:t>
                          </m:r>
                        </m:e>
                      </m:d>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sSup>
                            <m:sSupPr>
                              <m:ctrlPr>
                                <a:rPr lang="en-US" altLang="zh-CN" sz="2200" i="1">
                                  <a:solidFill>
                                    <a:srgbClr val="000000"/>
                                  </a:solidFill>
                                  <a:latin typeface="Cambria Math" panose="02040503050406030204" pitchFamily="18" charset="0"/>
                                </a:rPr>
                              </m:ctrlPr>
                            </m:sSupPr>
                            <m:e>
                              <m:r>
                                <m:rPr>
                                  <m:sty m:val="p"/>
                                </m:rPr>
                                <a:rPr lang="en-US" altLang="zh-CN" sz="2200">
                                  <a:solidFill>
                                    <a:srgbClr val="000000"/>
                                  </a:solidFill>
                                  <a:latin typeface="Cambria Math" panose="02040503050406030204" pitchFamily="18" charset="0"/>
                                </a:rPr>
                                <m:t>e</m:t>
                              </m:r>
                            </m:e>
                            <m:sup>
                              <m:f>
                                <m:fPr>
                                  <m:type m:val="lin"/>
                                  <m:ctrlPr>
                                    <a:rPr lang="en-US" altLang="zh-CN" sz="2200" b="0" i="1">
                                      <a:solidFill>
                                        <a:srgbClr val="000000"/>
                                      </a:solidFill>
                                      <a:latin typeface="Cambria Math" panose="02040503050406030204" pitchFamily="18" charset="0"/>
                                    </a:rPr>
                                  </m:ctrlPr>
                                </m:fPr>
                                <m:num>
                                  <m:d>
                                    <m:dPr>
                                      <m:ctrlPr>
                                        <a:rPr lang="en-US" altLang="zh-CN" sz="2200" b="0" i="1">
                                          <a:solidFill>
                                            <a:srgbClr val="000000"/>
                                          </a:solidFill>
                                          <a:latin typeface="Cambria Math" panose="02040503050406030204" pitchFamily="18" charset="0"/>
                                        </a:rPr>
                                      </m:ctrlPr>
                                    </m:dPr>
                                    <m:e>
                                      <m:sSub>
                                        <m:sSubPr>
                                          <m:ctrlPr>
                                            <a:rPr lang="en-US" altLang="zh-CN" sz="2200" b="0" i="1" smtClean="0">
                                              <a:solidFill>
                                                <a:srgbClr val="000000"/>
                                              </a:solidFill>
                                              <a:latin typeface="Cambria Math" panose="02040503050406030204" pitchFamily="18" charset="0"/>
                                            </a:rPr>
                                          </m:ctrlPr>
                                        </m:sSubPr>
                                        <m:e>
                                          <m:r>
                                            <a:rPr lang="en-US" altLang="zh-CN" sz="2200" b="0" i="1" smtClean="0">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𝑖</m:t>
                                          </m:r>
                                        </m:sub>
                                      </m:sSub>
                                      <m:r>
                                        <a:rPr lang="en-US" altLang="zh-CN" sz="2200" b="0" i="1">
                                          <a:solidFill>
                                            <a:srgbClr val="000000"/>
                                          </a:solidFill>
                                          <a:latin typeface="Cambria Math" panose="02040503050406030204" pitchFamily="18" charset="0"/>
                                        </a:rPr>
                                        <m:t>−</m:t>
                                      </m:r>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a:solidFill>
                                                <a:srgbClr val="000000"/>
                                              </a:solidFill>
                                              <a:latin typeface="Cambria Math" panose="02040503050406030204" pitchFamily="18" charset="0"/>
                                            </a:rPr>
                                            <m:t>𝐹</m:t>
                                          </m:r>
                                        </m:sub>
                                      </m:sSub>
                                    </m:e>
                                  </m:d>
                                </m:num>
                                <m:den>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𝑘</m:t>
                                      </m:r>
                                    </m:e>
                                    <m:sub>
                                      <m:r>
                                        <a:rPr lang="en-US" altLang="zh-CN" sz="2200" b="0" i="1">
                                          <a:solidFill>
                                            <a:srgbClr val="000000"/>
                                          </a:solidFill>
                                          <a:latin typeface="Cambria Math" panose="02040503050406030204" pitchFamily="18" charset="0"/>
                                        </a:rPr>
                                        <m:t>0</m:t>
                                      </m:r>
                                    </m:sub>
                                  </m:sSub>
                                  <m:r>
                                    <a:rPr lang="en-US" altLang="zh-CN" sz="2200" b="0" i="1">
                                      <a:solidFill>
                                        <a:srgbClr val="000000"/>
                                      </a:solidFill>
                                      <a:latin typeface="Cambria Math" panose="02040503050406030204" pitchFamily="18" charset="0"/>
                                    </a:rPr>
                                    <m:t>𝑇</m:t>
                                  </m:r>
                                </m:den>
                              </m:f>
                            </m:sup>
                          </m:s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𝟏</m:t>
                          </m:r>
                        </m:den>
                      </m:f>
                    </m:oMath>
                  </m:oMathPara>
                </a14:m>
                <a:endParaRPr lang="zh-CN" altLang="en-US" sz="2200" dirty="0">
                  <a:ea typeface="+mn-ea"/>
                  <a:cs typeface="Times New Roman" panose="02020603050405020304" pitchFamily="18" charset="0"/>
                </a:endParaRPr>
              </a:p>
            </p:txBody>
          </p:sp>
        </mc:Choice>
        <mc:Fallback xmlns="">
          <p:sp>
            <p:nvSpPr>
              <p:cNvPr id="23" name="Object 5"/>
              <p:cNvSpPr txBox="1">
                <a:spLocks noRot="1" noChangeAspect="1" noMove="1" noResize="1" noEditPoints="1" noAdjustHandles="1" noChangeArrowheads="1" noChangeShapeType="1" noTextEdit="1"/>
              </p:cNvSpPr>
              <p:nvPr/>
            </p:nvSpPr>
            <p:spPr>
              <a:xfrm>
                <a:off x="4025753" y="4113558"/>
                <a:ext cx="4568825" cy="857250"/>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400174" y="5573494"/>
                <a:ext cx="4568825" cy="1077912"/>
              </a:xfrm>
              <a:prstGeom prst="rect">
                <a:avLst/>
              </a:prstGeom>
              <a:solidFill>
                <a:schemeClr val="bg1"/>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rgbClr val="3333FF"/>
                              </a:solidFill>
                              <a:latin typeface="Cambria Math" panose="02040503050406030204" pitchFamily="18" charset="0"/>
                              <a:ea typeface="+mn-ea"/>
                            </a:rPr>
                          </m:ctrlPr>
                        </m:sSubPr>
                        <m:e>
                          <m:r>
                            <a:rPr lang="zh-CN" altLang="en-US" sz="2200" i="1">
                              <a:solidFill>
                                <a:srgbClr val="3333FF"/>
                              </a:solidFill>
                              <a:latin typeface="Cambria Math" panose="02040503050406030204" pitchFamily="18" charset="0"/>
                              <a:ea typeface="+mn-ea"/>
                            </a:rPr>
                            <m:t>𝑛</m:t>
                          </m:r>
                        </m:e>
                        <m:sub>
                          <m:r>
                            <a:rPr lang="zh-CN" altLang="en-US" sz="2200" i="1">
                              <a:solidFill>
                                <a:srgbClr val="3333FF"/>
                              </a:solidFill>
                              <a:latin typeface="Cambria Math" panose="02040503050406030204" pitchFamily="18" charset="0"/>
                              <a:ea typeface="+mn-ea"/>
                            </a:rPr>
                            <m:t>𝐷</m:t>
                          </m:r>
                        </m:sub>
                      </m:sSub>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sSub>
                        <m:sSubPr>
                          <m:ctrlPr>
                            <a:rPr lang="en-US" altLang="zh-CN" sz="2200" b="0" i="1" smtClean="0">
                              <a:solidFill>
                                <a:srgbClr val="000000"/>
                              </a:solidFill>
                              <a:latin typeface="Cambria Math" panose="02040503050406030204" pitchFamily="18" charset="0"/>
                              <a:ea typeface="+mn-ea"/>
                            </a:rPr>
                          </m:ctrlPr>
                        </m:sSubPr>
                        <m:e>
                          <m:r>
                            <a:rPr lang="en-US" altLang="zh-CN" sz="2200" b="0" i="1" smtClean="0">
                              <a:solidFill>
                                <a:srgbClr val="000000"/>
                              </a:solidFill>
                              <a:latin typeface="Cambria Math" panose="02040503050406030204" pitchFamily="18" charset="0"/>
                              <a:ea typeface="+mn-ea"/>
                            </a:rPr>
                            <m:t>𝐸</m:t>
                          </m:r>
                        </m:e>
                        <m:sub>
                          <m:r>
                            <a:rPr lang="en-US" altLang="zh-CN" sz="2200" b="0" i="1" smtClean="0">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nary>
                            <m:naryPr>
                              <m:subHide m:val="on"/>
                              <m:supHide m:val="on"/>
                              <m:ctrlPr>
                                <a:rPr lang="zh-CN" altLang="en-US" sz="2200" i="1">
                                  <a:solidFill>
                                    <a:srgbClr val="000000"/>
                                  </a:solidFill>
                                  <a:latin typeface="Cambria Math" panose="02040503050406030204" pitchFamily="18" charset="0"/>
                                  <a:ea typeface="+mn-ea"/>
                                </a:rPr>
                              </m:ctrlPr>
                            </m:naryPr>
                            <m:sub/>
                            <m:sup/>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𝑑𝐸</m:t>
                              </m:r>
                            </m:e>
                          </m:nary>
                        </m:num>
                        <m:den>
                          <m:r>
                            <a:rPr lang="zh-CN" altLang="en-US" sz="2200" i="1">
                              <a:solidFill>
                                <a:srgbClr val="000000"/>
                              </a:solidFill>
                              <a:latin typeface="Cambria Math" panose="02040503050406030204" pitchFamily="18" charset="0"/>
                              <a:ea typeface="+mn-ea"/>
                            </a:rPr>
                            <m:t>𝑉</m:t>
                          </m:r>
                        </m:den>
                      </m:f>
                    </m:oMath>
                  </m:oMathPara>
                </a14:m>
                <a:endParaRPr lang="zh-CN" altLang="en-US" sz="2200" dirty="0">
                  <a:ea typeface="+mn-ea"/>
                  <a:cs typeface="Times New Roman" panose="02020603050405020304" pitchFamily="18" charset="0"/>
                </a:endParaRPr>
              </a:p>
            </p:txBody>
          </p:sp>
        </mc:Choice>
        <mc:Fallback xmlns="">
          <p:sp>
            <p:nvSpPr>
              <p:cNvPr id="8" name="Object 8"/>
              <p:cNvSpPr txBox="1">
                <a:spLocks noRot="1" noChangeAspect="1" noMove="1" noResize="1" noEditPoints="1" noAdjustHandles="1" noChangeArrowheads="1" noChangeShapeType="1" noTextEdit="1"/>
              </p:cNvSpPr>
              <p:nvPr/>
            </p:nvSpPr>
            <p:spPr>
              <a:xfrm>
                <a:off x="400174" y="5573494"/>
                <a:ext cx="4568825" cy="1077912"/>
              </a:xfrm>
              <a:prstGeom prst="rect">
                <a:avLst/>
              </a:prstGeom>
              <a:blipFill>
                <a:blip r:embed="rId1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33" name="Object 5"/>
              <p:cNvSpPr txBox="1"/>
              <p:nvPr/>
            </p:nvSpPr>
            <p:spPr>
              <a:xfrm>
                <a:off x="4047753" y="5599179"/>
                <a:ext cx="4988743" cy="114218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200" i="1" smtClean="0">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r>
                            <m:rPr>
                              <m:nor/>
                            </m:rPr>
                            <a:rPr lang="zh-CN" altLang="en-US" sz="2200" i="0">
                              <a:solidFill>
                                <a:srgbClr val="000000"/>
                              </a:solidFill>
                              <a:latin typeface="+mn-ea"/>
                              <a:ea typeface="+mn-ea"/>
                            </a:rPr>
                            <m:t>个电子</m:t>
                          </m:r>
                        </m:num>
                        <m:den>
                          <m:r>
                            <a:rPr lang="zh-CN" altLang="en-US" sz="2200" i="1">
                              <a:solidFill>
                                <a:srgbClr val="000000"/>
                              </a:solidFill>
                              <a:latin typeface="Cambria Math" panose="02040503050406030204" pitchFamily="18" charset="0"/>
                              <a:ea typeface="+mn-ea"/>
                            </a:rPr>
                            <m:t>1</m:t>
                          </m:r>
                          <m:r>
                            <m:rPr>
                              <m:nor/>
                            </m:rPr>
                            <a:rPr lang="zh-CN" altLang="en-US" sz="2200" i="0">
                              <a:solidFill>
                                <a:srgbClr val="000000"/>
                              </a:solidFill>
                              <a:latin typeface="+mn-ea"/>
                              <a:ea typeface="+mn-ea"/>
                            </a:rPr>
                            <m:t>个能级</m:t>
                          </m:r>
                        </m:den>
                      </m:f>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𝐷</m:t>
                          </m:r>
                        </m:sub>
                      </m:sSub>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𝐸</m:t>
                          </m:r>
                        </m:e>
                      </m:d>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𝐷</m:t>
                                  </m:r>
                                </m:sub>
                              </m:sSub>
                            </m:den>
                          </m:f>
                          <m:sSup>
                            <m:sSupPr>
                              <m:ctrlPr>
                                <a:rPr lang="en-US" altLang="zh-CN" sz="2200" i="1">
                                  <a:solidFill>
                                    <a:srgbClr val="000000"/>
                                  </a:solidFill>
                                  <a:latin typeface="Cambria Math" panose="02040503050406030204" pitchFamily="18" charset="0"/>
                                </a:rPr>
                              </m:ctrlPr>
                            </m:sSupPr>
                            <m:e>
                              <m:r>
                                <m:rPr>
                                  <m:sty m:val="p"/>
                                </m:rPr>
                                <a:rPr lang="en-US" altLang="zh-CN" sz="2200">
                                  <a:solidFill>
                                    <a:srgbClr val="000000"/>
                                  </a:solidFill>
                                  <a:latin typeface="Cambria Math" panose="02040503050406030204" pitchFamily="18" charset="0"/>
                                </a:rPr>
                                <m:t>e</m:t>
                              </m:r>
                            </m:e>
                            <m:sup>
                              <m:f>
                                <m:fPr>
                                  <m:type m:val="lin"/>
                                  <m:ctrlPr>
                                    <a:rPr lang="en-US" altLang="zh-CN" sz="2200" b="0" i="1">
                                      <a:solidFill>
                                        <a:srgbClr val="000000"/>
                                      </a:solidFill>
                                      <a:latin typeface="Cambria Math" panose="02040503050406030204" pitchFamily="18" charset="0"/>
                                    </a:rPr>
                                  </m:ctrlPr>
                                </m:fPr>
                                <m:num>
                                  <m:d>
                                    <m:dPr>
                                      <m:ctrlPr>
                                        <a:rPr lang="en-US" altLang="zh-CN" sz="2200" b="0" i="1">
                                          <a:solidFill>
                                            <a:srgbClr val="000000"/>
                                          </a:solidFill>
                                          <a:latin typeface="Cambria Math" panose="02040503050406030204" pitchFamily="18" charset="0"/>
                                        </a:rPr>
                                      </m:ctrlPr>
                                    </m:dPr>
                                    <m:e>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𝐷</m:t>
                                          </m:r>
                                        </m:sub>
                                      </m:sSub>
                                      <m:r>
                                        <a:rPr lang="en-US" altLang="zh-CN" sz="2200" b="0" i="1">
                                          <a:solidFill>
                                            <a:srgbClr val="000000"/>
                                          </a:solidFill>
                                          <a:latin typeface="Cambria Math" panose="02040503050406030204" pitchFamily="18" charset="0"/>
                                        </a:rPr>
                                        <m:t>−</m:t>
                                      </m:r>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a:solidFill>
                                                <a:srgbClr val="000000"/>
                                              </a:solidFill>
                                              <a:latin typeface="Cambria Math" panose="02040503050406030204" pitchFamily="18" charset="0"/>
                                            </a:rPr>
                                            <m:t>𝐹</m:t>
                                          </m:r>
                                        </m:sub>
                                      </m:sSub>
                                    </m:e>
                                  </m:d>
                                </m:num>
                                <m:den>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𝑘</m:t>
                                      </m:r>
                                    </m:e>
                                    <m:sub>
                                      <m:r>
                                        <a:rPr lang="en-US" altLang="zh-CN" sz="2200" b="0" i="1">
                                          <a:solidFill>
                                            <a:srgbClr val="000000"/>
                                          </a:solidFill>
                                          <a:latin typeface="Cambria Math" panose="02040503050406030204" pitchFamily="18" charset="0"/>
                                        </a:rPr>
                                        <m:t>0</m:t>
                                      </m:r>
                                    </m:sub>
                                  </m:sSub>
                                  <m:r>
                                    <a:rPr lang="en-US" altLang="zh-CN" sz="2200" b="0" i="1">
                                      <a:solidFill>
                                        <a:srgbClr val="000000"/>
                                      </a:solidFill>
                                      <a:latin typeface="Cambria Math" panose="02040503050406030204" pitchFamily="18" charset="0"/>
                                    </a:rPr>
                                    <m:t>𝑇</m:t>
                                  </m:r>
                                </m:den>
                              </m:f>
                            </m:sup>
                          </m:sSup>
                          <m:r>
                            <a:rPr lang="zh-CN" altLang="en-US" sz="2200" i="1">
                              <a:solidFill>
                                <a:srgbClr val="000000"/>
                              </a:solidFill>
                              <a:latin typeface="Cambria Math" panose="02040503050406030204" pitchFamily="18" charset="0"/>
                              <a:ea typeface="+mn-ea"/>
                            </a:rPr>
                            <m:t>+1</m:t>
                          </m:r>
                        </m:den>
                      </m:f>
                    </m:oMath>
                  </m:oMathPara>
                </a14:m>
                <a:endParaRPr lang="zh-CN" altLang="en-US" sz="2200" dirty="0">
                  <a:ea typeface="+mn-ea"/>
                  <a:cs typeface="Times New Roman" panose="02020603050405020304" pitchFamily="18" charset="0"/>
                </a:endParaRPr>
              </a:p>
            </p:txBody>
          </p:sp>
        </mc:Choice>
        <mc:Fallback xmlns="">
          <p:sp>
            <p:nvSpPr>
              <p:cNvPr id="22533" name="Object 5"/>
              <p:cNvSpPr txBox="1">
                <a:spLocks noRot="1" noChangeAspect="1" noMove="1" noResize="1" noEditPoints="1" noAdjustHandles="1" noChangeArrowheads="1" noChangeShapeType="1" noTextEdit="1"/>
              </p:cNvSpPr>
              <p:nvPr/>
            </p:nvSpPr>
            <p:spPr>
              <a:xfrm>
                <a:off x="4047753" y="5599179"/>
                <a:ext cx="4988743" cy="1142189"/>
              </a:xfrm>
              <a:prstGeom prst="rect">
                <a:avLst/>
              </a:prstGeom>
              <a:blipFill>
                <a:blip r:embed="rId13"/>
                <a:stretch>
                  <a:fillRect/>
                </a:stretch>
              </a:blipFill>
              <a:ln w="38100">
                <a:noFill/>
                <a:miter/>
              </a:ln>
            </p:spPr>
            <p:txBody>
              <a:bodyPr/>
              <a:lstStyle/>
              <a:p>
                <a:r>
                  <a:rPr lang="zh-CN" altLang="en-US">
                    <a:noFill/>
                  </a:rPr>
                  <a:t> </a:t>
                </a:r>
              </a:p>
            </p:txBody>
          </p:sp>
        </mc:Fallback>
      </mc:AlternateContent>
      <p:grpSp>
        <p:nvGrpSpPr>
          <p:cNvPr id="24" name="Group 14">
            <a:extLst>
              <a:ext uri="{FF2B5EF4-FFF2-40B4-BE49-F238E27FC236}">
                <a16:creationId xmlns:a16="http://schemas.microsoft.com/office/drawing/2014/main" id="{3C707583-4F2A-4235-BD34-75AB042155F4}"/>
              </a:ext>
            </a:extLst>
          </p:cNvPr>
          <p:cNvGrpSpPr/>
          <p:nvPr/>
        </p:nvGrpSpPr>
        <p:grpSpPr>
          <a:xfrm>
            <a:off x="6084168" y="2416454"/>
            <a:ext cx="2390960" cy="580498"/>
            <a:chOff x="5609295" y="2331402"/>
            <a:chExt cx="2391727" cy="581025"/>
          </a:xfrm>
        </p:grpSpPr>
        <mc:AlternateContent xmlns:mc="http://schemas.openxmlformats.org/markup-compatibility/2006" xmlns:a14="http://schemas.microsoft.com/office/drawing/2010/main">
          <mc:Choice Requires="a14">
            <p:sp>
              <p:nvSpPr>
                <p:cNvPr id="25" name="TextBox 10">
                  <a:extLst>
                    <a:ext uri="{FF2B5EF4-FFF2-40B4-BE49-F238E27FC236}">
                      <a16:creationId xmlns:a16="http://schemas.microsoft.com/office/drawing/2014/main" id="{9FF18718-B087-4535-B002-5E8061DE7087}"/>
                    </a:ext>
                  </a:extLst>
                </p:cNvPr>
                <p:cNvSpPr txBox="1"/>
                <p:nvPr/>
              </p:nvSpPr>
              <p:spPr>
                <a:xfrm>
                  <a:off x="6084887" y="2347913"/>
                  <a:ext cx="1916135" cy="4928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solidFill>
                        <a:schemeClr val="tx1"/>
                      </a:solidFill>
                      <a:latin typeface="Times New Roman" panose="02020603050405020304" pitchFamily="18" charset="0"/>
                      <a:cs typeface="Times New Roman" panose="02020603050405020304" pitchFamily="18" charset="0"/>
                    </a:rPr>
                    <a:t>= </a:t>
                  </a:r>
                  <a:r>
                    <a:rPr lang="en-US" altLang="zh-CN" sz="2600" i="1" dirty="0">
                      <a:solidFill>
                        <a:schemeClr val="tx1"/>
                      </a:solidFill>
                      <a:latin typeface="Times New Roman" panose="02020603050405020304" pitchFamily="18" charset="0"/>
                      <a:cs typeface="Times New Roman" panose="02020603050405020304" pitchFamily="18" charset="0"/>
                    </a:rPr>
                    <a:t>N</a:t>
                  </a:r>
                  <a:r>
                    <a:rPr lang="en-US" altLang="zh-CN" sz="2600" i="1" baseline="-25000" dirty="0">
                      <a:solidFill>
                        <a:schemeClr val="tx1"/>
                      </a:solidFill>
                      <a:latin typeface="Times New Roman" panose="02020603050405020304" pitchFamily="18" charset="0"/>
                      <a:cs typeface="Times New Roman" panose="02020603050405020304" pitchFamily="18" charset="0"/>
                    </a:rPr>
                    <a:t>D</a:t>
                  </a:r>
                  <a:r>
                    <a:rPr lang="en-US" altLang="zh-CN" sz="2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6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sz="26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 name="TextBox 10">
                  <a:extLst>
                    <a:ext uri="{FF2B5EF4-FFF2-40B4-BE49-F238E27FC236}">
                      <a16:creationId xmlns:a16="http://schemas.microsoft.com/office/drawing/2014/main" id="{9FF18718-B087-4535-B002-5E8061DE7087}"/>
                    </a:ext>
                  </a:extLst>
                </p:cNvPr>
                <p:cNvSpPr txBox="1">
                  <a:spLocks noRot="1" noChangeAspect="1" noMove="1" noResize="1" noEditPoints="1" noAdjustHandles="1" noChangeArrowheads="1" noChangeShapeType="1" noTextEdit="1"/>
                </p:cNvSpPr>
                <p:nvPr/>
              </p:nvSpPr>
              <p:spPr>
                <a:xfrm>
                  <a:off x="6084887" y="2347913"/>
                  <a:ext cx="1916135" cy="492890"/>
                </a:xfrm>
                <a:prstGeom prst="rect">
                  <a:avLst/>
                </a:prstGeom>
                <a:blipFill>
                  <a:blip r:embed="rId14"/>
                  <a:stretch>
                    <a:fillRect l="-5732" t="-11111" b="-30864"/>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Object 10">
                  <a:extLst>
                    <a:ext uri="{FF2B5EF4-FFF2-40B4-BE49-F238E27FC236}">
                      <a16:creationId xmlns:a16="http://schemas.microsoft.com/office/drawing/2014/main" id="{13B9CF54-7182-4D6E-8B83-AF6707F90CFD}"/>
                    </a:ext>
                  </a:extLst>
                </p:cNvPr>
                <p:cNvSpPr txBox="1"/>
                <p:nvPr/>
              </p:nvSpPr>
              <p:spPr>
                <a:xfrm>
                  <a:off x="7136649" y="2344415"/>
                  <a:ext cx="576263" cy="5429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600" i="1" smtClean="0">
                                <a:solidFill>
                                  <a:srgbClr val="3333FF"/>
                                </a:solidFill>
                                <a:latin typeface="Cambria Math" panose="02040503050406030204" pitchFamily="18" charset="0"/>
                                <a:ea typeface="+mn-ea"/>
                              </a:rPr>
                            </m:ctrlPr>
                          </m:sSubPr>
                          <m:e>
                            <m:r>
                              <a:rPr lang="zh-CN" altLang="en-US" sz="2600" i="1">
                                <a:solidFill>
                                  <a:srgbClr val="3333FF"/>
                                </a:solidFill>
                                <a:latin typeface="Cambria Math" panose="02040503050406030204" pitchFamily="18" charset="0"/>
                                <a:ea typeface="+mn-ea"/>
                              </a:rPr>
                              <m:t>𝑛</m:t>
                            </m:r>
                          </m:e>
                          <m:sub>
                            <m:r>
                              <a:rPr lang="zh-CN" altLang="en-US" sz="2600" i="1">
                                <a:solidFill>
                                  <a:srgbClr val="3333FF"/>
                                </a:solidFill>
                                <a:latin typeface="Cambria Math" panose="02040503050406030204" pitchFamily="18" charset="0"/>
                                <a:ea typeface="+mn-ea"/>
                              </a:rPr>
                              <m:t>𝐷</m:t>
                            </m:r>
                          </m:sub>
                        </m:sSub>
                      </m:oMath>
                    </m:oMathPara>
                  </a14:m>
                  <a:endParaRPr lang="zh-CN" altLang="en-US" sz="2600" dirty="0">
                    <a:ea typeface="+mn-ea"/>
                    <a:cs typeface="Times New Roman" panose="02020603050405020304" pitchFamily="18" charset="0"/>
                  </a:endParaRPr>
                </a:p>
              </p:txBody>
            </p:sp>
          </mc:Choice>
          <mc:Fallback xmlns="">
            <p:sp>
              <p:nvSpPr>
                <p:cNvPr id="26" name="Object 10">
                  <a:extLst>
                    <a:ext uri="{FF2B5EF4-FFF2-40B4-BE49-F238E27FC236}">
                      <a16:creationId xmlns:a16="http://schemas.microsoft.com/office/drawing/2014/main" id="{13B9CF54-7182-4D6E-8B83-AF6707F90CFD}"/>
                    </a:ext>
                  </a:extLst>
                </p:cNvPr>
                <p:cNvSpPr txBox="1">
                  <a:spLocks noRot="1" noChangeAspect="1" noMove="1" noResize="1" noEditPoints="1" noAdjustHandles="1" noChangeArrowheads="1" noChangeShapeType="1" noTextEdit="1"/>
                </p:cNvSpPr>
                <p:nvPr/>
              </p:nvSpPr>
              <p:spPr>
                <a:xfrm>
                  <a:off x="7136649" y="2344415"/>
                  <a:ext cx="576263" cy="542925"/>
                </a:xfrm>
                <a:prstGeom prst="rect">
                  <a:avLst/>
                </a:prstGeom>
                <a:blipFill>
                  <a:blip r:embed="rId1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Object 11">
                  <a:extLst>
                    <a:ext uri="{FF2B5EF4-FFF2-40B4-BE49-F238E27FC236}">
                      <a16:creationId xmlns:a16="http://schemas.microsoft.com/office/drawing/2014/main" id="{CA3227DD-952C-460C-BE7C-497E7429B32A}"/>
                    </a:ext>
                  </a:extLst>
                </p:cNvPr>
                <p:cNvSpPr txBox="1"/>
                <p:nvPr/>
              </p:nvSpPr>
              <p:spPr>
                <a:xfrm>
                  <a:off x="5609295" y="2331402"/>
                  <a:ext cx="735012"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600" i="1" smtClean="0">
                                <a:solidFill>
                                  <a:srgbClr val="FF0000"/>
                                </a:solidFill>
                                <a:latin typeface="Cambria Math" panose="02040503050406030204" pitchFamily="18" charset="0"/>
                                <a:ea typeface="+mn-ea"/>
                              </a:rPr>
                            </m:ctrlPr>
                          </m:sSubSupPr>
                          <m:e>
                            <m:r>
                              <a:rPr lang="zh-CN" altLang="en-US" sz="2600" i="1">
                                <a:solidFill>
                                  <a:srgbClr val="FF0000"/>
                                </a:solidFill>
                                <a:latin typeface="Cambria Math" panose="02040503050406030204" pitchFamily="18" charset="0"/>
                                <a:ea typeface="+mn-ea"/>
                              </a:rPr>
                              <m:t>𝑁</m:t>
                            </m:r>
                          </m:e>
                          <m:sub>
                            <m:r>
                              <a:rPr lang="zh-CN" altLang="en-US" sz="2600" i="1">
                                <a:solidFill>
                                  <a:srgbClr val="FF0000"/>
                                </a:solidFill>
                                <a:latin typeface="Cambria Math" panose="02040503050406030204" pitchFamily="18" charset="0"/>
                                <a:ea typeface="+mn-ea"/>
                              </a:rPr>
                              <m:t>𝐷</m:t>
                            </m:r>
                          </m:sub>
                          <m:sup>
                            <m:r>
                              <a:rPr lang="zh-CN" altLang="en-US" sz="2600" i="1">
                                <a:solidFill>
                                  <a:srgbClr val="FF0000"/>
                                </a:solidFill>
                                <a:latin typeface="Cambria Math" panose="02040503050406030204" pitchFamily="18" charset="0"/>
                                <a:ea typeface="+mn-ea"/>
                              </a:rPr>
                              <m:t>+</m:t>
                            </m:r>
                          </m:sup>
                        </m:sSubSup>
                      </m:oMath>
                    </m:oMathPara>
                  </a14:m>
                  <a:endParaRPr lang="zh-CN" altLang="en-US" sz="2600" dirty="0">
                    <a:ea typeface="+mn-ea"/>
                    <a:cs typeface="Times New Roman" panose="02020603050405020304" pitchFamily="18" charset="0"/>
                  </a:endParaRPr>
                </a:p>
              </p:txBody>
            </p:sp>
          </mc:Choice>
          <mc:Fallback xmlns="">
            <p:sp>
              <p:nvSpPr>
                <p:cNvPr id="27" name="Object 11">
                  <a:extLst>
                    <a:ext uri="{FF2B5EF4-FFF2-40B4-BE49-F238E27FC236}">
                      <a16:creationId xmlns:a16="http://schemas.microsoft.com/office/drawing/2014/main" id="{CA3227DD-952C-460C-BE7C-497E7429B32A}"/>
                    </a:ext>
                  </a:extLst>
                </p:cNvPr>
                <p:cNvSpPr txBox="1">
                  <a:spLocks noRot="1" noChangeAspect="1" noMove="1" noResize="1" noEditPoints="1" noAdjustHandles="1" noChangeArrowheads="1" noChangeShapeType="1" noTextEdit="1"/>
                </p:cNvSpPr>
                <p:nvPr/>
              </p:nvSpPr>
              <p:spPr>
                <a:xfrm>
                  <a:off x="5609295" y="2331402"/>
                  <a:ext cx="735012" cy="581025"/>
                </a:xfrm>
                <a:prstGeom prst="rect">
                  <a:avLst/>
                </a:prstGeom>
                <a:blipFill>
                  <a:blip r:embed="rId16"/>
                  <a:stretch>
                    <a:fillRect/>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anim calcmode="lin" valueType="num">
                                      <p:cBhvr>
                                        <p:cTn id="43" dur="500" fill="hold"/>
                                        <p:tgtEl>
                                          <p:spTgt spid="13"/>
                                        </p:tgtEl>
                                        <p:attrNameLst>
                                          <p:attrName>style.rotation</p:attrName>
                                        </p:attrNameLst>
                                      </p:cBhvr>
                                      <p:tavLst>
                                        <p:tav tm="0">
                                          <p:val>
                                            <p:fltVal val="720"/>
                                          </p:val>
                                        </p:tav>
                                        <p:tav tm="100000">
                                          <p:val>
                                            <p:fltVal val="0"/>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ppt_w</p:attrName>
                                        </p:attrNameLst>
                                      </p:cBhvr>
                                      <p:tavLst>
                                        <p:tav tm="0">
                                          <p:val>
                                            <p:fltVal val="0"/>
                                          </p:val>
                                        </p:tav>
                                        <p:tav tm="100000">
                                          <p:val>
                                            <p:strVal val="#ppt_w"/>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up)">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2533"/>
                                        </p:tgtEl>
                                        <p:attrNameLst>
                                          <p:attrName>style.visibility</p:attrName>
                                        </p:attrNameLst>
                                      </p:cBhvr>
                                      <p:to>
                                        <p:strVal val="visible"/>
                                      </p:to>
                                    </p:set>
                                    <p:animEffect transition="in" filter="wipe(left)">
                                      <p:cBhvr>
                                        <p:cTn id="70"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2" grpId="0"/>
      <p:bldP spid="23" grpId="0"/>
      <p:bldP spid="8" grpId="0" animBg="1"/>
      <p:bldP spid="225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graphicFrame>
        <p:nvGraphicFramePr>
          <p:cNvPr id="3" name="Object 9"/>
          <p:cNvGraphicFramePr>
            <a:graphicFrameLocks noChangeAspect="1"/>
          </p:cNvGraphicFramePr>
          <p:nvPr>
            <p:extLst>
              <p:ext uri="{D42A27DB-BD31-4B8C-83A1-F6EECF244321}">
                <p14:modId xmlns:p14="http://schemas.microsoft.com/office/powerpoint/2010/main" val="2298466980"/>
              </p:ext>
            </p:extLst>
          </p:nvPr>
        </p:nvGraphicFramePr>
        <p:xfrm>
          <a:off x="220663" y="1340768"/>
          <a:ext cx="1798637" cy="2047875"/>
        </p:xfrm>
        <a:graphic>
          <a:graphicData uri="http://schemas.openxmlformats.org/presentationml/2006/ole">
            <mc:AlternateContent xmlns:mc="http://schemas.openxmlformats.org/markup-compatibility/2006">
              <mc:Choice xmlns:v="urn:schemas-microsoft-com:vml" Requires="v">
                <p:oleObj r:id="rId2" imgW="2571750" imgH="2924175" progId="PBrush">
                  <p:embed/>
                </p:oleObj>
              </mc:Choice>
              <mc:Fallback>
                <p:oleObj r:id="rId2" imgW="2571750" imgH="2924175" progId="PBrush">
                  <p:embed/>
                  <p:pic>
                    <p:nvPicPr>
                      <p:cNvPr id="0" name="图片 3206"/>
                      <p:cNvPicPr/>
                      <p:nvPr/>
                    </p:nvPicPr>
                    <p:blipFill>
                      <a:blip r:embed="rId3"/>
                      <a:stretch>
                        <a:fillRect/>
                      </a:stretch>
                    </p:blipFill>
                    <p:spPr>
                      <a:xfrm>
                        <a:off x="220663" y="1340768"/>
                        <a:ext cx="1798637" cy="2047875"/>
                      </a:xfrm>
                      <a:prstGeom prst="rect">
                        <a:avLst/>
                      </a:prstGeom>
                      <a:noFill/>
                      <a:ln w="38100">
                        <a:noFill/>
                        <a:miter/>
                      </a:ln>
                    </p:spPr>
                  </p:pic>
                </p:oleObj>
              </mc:Fallback>
            </mc:AlternateContent>
          </a:graphicData>
        </a:graphic>
      </p:graphicFrame>
      <p:pic>
        <p:nvPicPr>
          <p:cNvPr id="4" name="Picture 10"/>
          <p:cNvPicPr>
            <a:picLocks noChangeAspect="1"/>
          </p:cNvPicPr>
          <p:nvPr/>
        </p:nvPicPr>
        <p:blipFill>
          <a:blip r:embed="rId4"/>
          <a:stretch>
            <a:fillRect/>
          </a:stretch>
        </p:blipFill>
        <p:spPr>
          <a:xfrm>
            <a:off x="214313" y="3789040"/>
            <a:ext cx="1814512" cy="2047875"/>
          </a:xfrm>
          <a:prstGeom prst="rect">
            <a:avLst/>
          </a:prstGeom>
          <a:noFill/>
          <a:ln w="9525">
            <a:noFill/>
          </a:ln>
        </p:spPr>
      </p:pic>
      <mc:AlternateContent xmlns:mc="http://schemas.openxmlformats.org/markup-compatibility/2006" xmlns:a14="http://schemas.microsoft.com/office/drawing/2010/main">
        <mc:Choice Requires="a14">
          <p:sp>
            <p:nvSpPr>
              <p:cNvPr id="2" name="Object 8"/>
              <p:cNvSpPr txBox="1"/>
              <p:nvPr/>
            </p:nvSpPr>
            <p:spPr>
              <a:xfrm>
                <a:off x="2176463" y="1432735"/>
                <a:ext cx="2395537" cy="83419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200" b="0" i="1">
                              <a:solidFill>
                                <a:srgbClr val="000000"/>
                              </a:solidFill>
                              <a:latin typeface="Cambria Math" panose="02040503050406030204" pitchFamily="18" charset="0"/>
                              <a:ea typeface="+mn-ea"/>
                            </a:rPr>
                          </m:ctrlPr>
                        </m:fPr>
                        <m:num>
                          <m:nary>
                            <m:naryPr>
                              <m:subHide m:val="on"/>
                              <m:supHide m:val="on"/>
                              <m:ctrlPr>
                                <a:rPr lang="zh-CN" altLang="en-US" sz="2200" b="0" i="1">
                                  <a:solidFill>
                                    <a:srgbClr val="000000"/>
                                  </a:solidFill>
                                  <a:latin typeface="Cambria Math" panose="02040503050406030204" pitchFamily="18" charset="0"/>
                                  <a:ea typeface="+mn-ea"/>
                                </a:rPr>
                              </m:ctrlPr>
                            </m:naryPr>
                            <m:sub/>
                            <m:sup/>
                            <m:e>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𝑔</m:t>
                                  </m:r>
                                </m:e>
                                <m:sub>
                                  <m:r>
                                    <a:rPr lang="zh-CN" altLang="en-US" sz="2200" b="0" i="1">
                                      <a:solidFill>
                                        <a:srgbClr val="000000"/>
                                      </a:solidFill>
                                      <a:latin typeface="Cambria Math" panose="02040503050406030204" pitchFamily="18" charset="0"/>
                                      <a:ea typeface="+mn-ea"/>
                                    </a:rPr>
                                    <m:t>𝐷</m:t>
                                  </m:r>
                                </m:sub>
                              </m:sSub>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𝐸</m:t>
                              </m:r>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𝑑𝐸</m:t>
                              </m:r>
                            </m:e>
                          </m:nary>
                        </m:num>
                        <m:den>
                          <m:r>
                            <a:rPr lang="zh-CN" altLang="en-US" sz="2200" b="0" i="1">
                              <a:solidFill>
                                <a:srgbClr val="000000"/>
                              </a:solidFill>
                              <a:latin typeface="Cambria Math" panose="02040503050406030204" pitchFamily="18" charset="0"/>
                              <a:ea typeface="+mn-ea"/>
                            </a:rPr>
                            <m:t>𝑉</m:t>
                          </m:r>
                        </m:den>
                      </m:f>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zh-CN" altLang="en-US" sz="2200" b="0" i="1">
                              <a:solidFill>
                                <a:srgbClr val="000000"/>
                              </a:solidFill>
                              <a:latin typeface="Cambria Math" panose="02040503050406030204" pitchFamily="18" charset="0"/>
                              <a:ea typeface="+mn-ea"/>
                            </a:rPr>
                            <m:t>𝐷</m:t>
                          </m:r>
                        </m:sub>
                      </m:sSub>
                    </m:oMath>
                  </m:oMathPara>
                </a14:m>
                <a:endParaRPr lang="zh-CN" altLang="en-US" sz="2200" b="0" dirty="0">
                  <a:ea typeface="+mn-ea"/>
                  <a:cs typeface="Times New Roman" panose="02020603050405020304" pitchFamily="18" charset="0"/>
                </a:endParaRPr>
              </a:p>
            </p:txBody>
          </p:sp>
        </mc:Choice>
        <mc:Fallback xmlns="">
          <p:sp>
            <p:nvSpPr>
              <p:cNvPr id="2" name="Object 8"/>
              <p:cNvSpPr txBox="1">
                <a:spLocks noRot="1" noChangeAspect="1" noMove="1" noResize="1" noEditPoints="1" noAdjustHandles="1" noChangeArrowheads="1" noChangeShapeType="1" noTextEdit="1"/>
              </p:cNvSpPr>
              <p:nvPr/>
            </p:nvSpPr>
            <p:spPr>
              <a:xfrm>
                <a:off x="2176463" y="1432735"/>
                <a:ext cx="2395537" cy="834198"/>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33" name="Object 5"/>
              <p:cNvSpPr txBox="1"/>
              <p:nvPr/>
            </p:nvSpPr>
            <p:spPr>
              <a:xfrm>
                <a:off x="5111427" y="1340768"/>
                <a:ext cx="3493021" cy="100330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b="0"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𝑓</m:t>
                          </m:r>
                        </m:e>
                        <m:sub>
                          <m:r>
                            <a:rPr lang="zh-CN" altLang="en-US" b="0" i="1">
                              <a:solidFill>
                                <a:srgbClr val="000000"/>
                              </a:solidFill>
                              <a:latin typeface="Cambria Math" panose="02040503050406030204" pitchFamily="18" charset="0"/>
                              <a:ea typeface="+mn-ea"/>
                            </a:rPr>
                            <m:t>𝐷</m:t>
                          </m:r>
                        </m:sub>
                      </m:sSub>
                      <m:d>
                        <m:dPr>
                          <m:ctrlPr>
                            <a:rPr lang="zh-CN" altLang="en-US" b="0" i="1">
                              <a:solidFill>
                                <a:srgbClr val="000000"/>
                              </a:solidFill>
                              <a:latin typeface="Cambria Math" panose="02040503050406030204" pitchFamily="18" charset="0"/>
                              <a:ea typeface="+mn-ea"/>
                            </a:rPr>
                          </m:ctrlPr>
                        </m:dPr>
                        <m:e>
                          <m:sSub>
                            <m:sSubPr>
                              <m:ctrlPr>
                                <a:rPr lang="en-US" altLang="zh-CN" b="0"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𝐸</m:t>
                              </m:r>
                            </m:e>
                            <m:sub>
                              <m:r>
                                <a:rPr lang="en-US" altLang="zh-CN" b="0" i="1">
                                  <a:solidFill>
                                    <a:srgbClr val="000000"/>
                                  </a:solidFill>
                                  <a:latin typeface="Cambria Math" panose="02040503050406030204" pitchFamily="18" charset="0"/>
                                </a:rPr>
                                <m:t>𝐷</m:t>
                              </m:r>
                            </m:sub>
                          </m:sSub>
                        </m:e>
                      </m:d>
                      <m:r>
                        <a:rPr lang="en-US" altLang="zh-CN" b="0" i="1" smtClean="0">
                          <a:solidFill>
                            <a:srgbClr val="000000"/>
                          </a:solidFill>
                          <a:latin typeface="Cambria Math" panose="02040503050406030204" pitchFamily="18" charset="0"/>
                          <a:ea typeface="Cambria Math" panose="02040503050406030204" pitchFamily="18" charset="0"/>
                        </a:rPr>
                        <m:t>=</m:t>
                      </m:r>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1</m:t>
                          </m:r>
                        </m:num>
                        <m:den>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1</m:t>
                              </m:r>
                            </m:num>
                            <m:den>
                              <m:sSub>
                                <m:sSubPr>
                                  <m:ctrlPr>
                                    <a:rPr lang="zh-CN" altLang="en-US" b="0"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𝑔</m:t>
                                  </m:r>
                                </m:e>
                                <m:sub>
                                  <m:r>
                                    <a:rPr lang="zh-CN" altLang="en-US" b="0" i="1">
                                      <a:solidFill>
                                        <a:srgbClr val="000000"/>
                                      </a:solidFill>
                                      <a:latin typeface="Cambria Math" panose="02040503050406030204" pitchFamily="18" charset="0"/>
                                    </a:rPr>
                                    <m:t>𝐷</m:t>
                                  </m:r>
                                </m:sub>
                              </m:sSub>
                            </m:den>
                          </m:f>
                          <m:sSup>
                            <m:sSupPr>
                              <m:ctrlPr>
                                <a:rPr lang="en-US" altLang="zh-CN" b="0" i="1">
                                  <a:solidFill>
                                    <a:srgbClr val="000000"/>
                                  </a:solidFill>
                                  <a:latin typeface="Cambria Math" panose="02040503050406030204" pitchFamily="18" charset="0"/>
                                </a:rPr>
                              </m:ctrlPr>
                            </m:sSupPr>
                            <m:e>
                              <m:r>
                                <m:rPr>
                                  <m:sty m:val="p"/>
                                </m:rPr>
                                <a:rPr lang="en-US" altLang="zh-CN" b="0">
                                  <a:solidFill>
                                    <a:srgbClr val="000000"/>
                                  </a:solidFill>
                                  <a:latin typeface="Cambria Math" panose="02040503050406030204" pitchFamily="18" charset="0"/>
                                </a:rPr>
                                <m:t>e</m:t>
                              </m:r>
                            </m:e>
                            <m:sup>
                              <m:f>
                                <m:fPr>
                                  <m:type m:val="lin"/>
                                  <m:ctrlPr>
                                    <a:rPr lang="en-US" altLang="zh-CN" b="0" i="1">
                                      <a:solidFill>
                                        <a:srgbClr val="000000"/>
                                      </a:solidFill>
                                      <a:latin typeface="Cambria Math" panose="02040503050406030204" pitchFamily="18" charset="0"/>
                                    </a:rPr>
                                  </m:ctrlPr>
                                </m:fPr>
                                <m:num>
                                  <m:d>
                                    <m:dPr>
                                      <m:ctrlPr>
                                        <a:rPr lang="en-US" altLang="zh-CN" b="0" i="1">
                                          <a:solidFill>
                                            <a:srgbClr val="000000"/>
                                          </a:solidFill>
                                          <a:latin typeface="Cambria Math" panose="02040503050406030204" pitchFamily="18" charset="0"/>
                                        </a:rPr>
                                      </m:ctrlPr>
                                    </m:dPr>
                                    <m:e>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𝐸</m:t>
                                          </m:r>
                                        </m:e>
                                        <m:sub>
                                          <m:r>
                                            <a:rPr lang="en-US" altLang="zh-CN" b="0" i="1">
                                              <a:solidFill>
                                                <a:srgbClr val="000000"/>
                                              </a:solidFill>
                                              <a:latin typeface="Cambria Math" panose="02040503050406030204" pitchFamily="18" charset="0"/>
                                            </a:rPr>
                                            <m:t>𝐷</m:t>
                                          </m:r>
                                        </m:sub>
                                      </m:sSub>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𝐸</m:t>
                                          </m:r>
                                        </m:e>
                                        <m:sub>
                                          <m:r>
                                            <a:rPr lang="en-US" altLang="zh-CN" b="0" i="1">
                                              <a:solidFill>
                                                <a:srgbClr val="000000"/>
                                              </a:solidFill>
                                              <a:latin typeface="Cambria Math" panose="02040503050406030204" pitchFamily="18" charset="0"/>
                                            </a:rPr>
                                            <m:t>𝐹</m:t>
                                          </m:r>
                                        </m:sub>
                                      </m:sSub>
                                    </m:e>
                                  </m:d>
                                </m:num>
                                <m:den>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𝑘</m:t>
                                      </m:r>
                                    </m:e>
                                    <m:sub>
                                      <m:r>
                                        <a:rPr lang="en-US" altLang="zh-CN" b="0" i="1">
                                          <a:solidFill>
                                            <a:srgbClr val="000000"/>
                                          </a:solidFill>
                                          <a:latin typeface="Cambria Math" panose="02040503050406030204" pitchFamily="18" charset="0"/>
                                        </a:rPr>
                                        <m:t>0</m:t>
                                      </m:r>
                                    </m:sub>
                                  </m:sSub>
                                  <m:r>
                                    <a:rPr lang="en-US" altLang="zh-CN" b="0" i="1">
                                      <a:solidFill>
                                        <a:srgbClr val="000000"/>
                                      </a:solidFill>
                                      <a:latin typeface="Cambria Math" panose="02040503050406030204" pitchFamily="18" charset="0"/>
                                    </a:rPr>
                                    <m:t>𝑇</m:t>
                                  </m:r>
                                </m:den>
                              </m:f>
                            </m:sup>
                          </m:sSup>
                          <m:r>
                            <a:rPr lang="zh-CN" altLang="en-US" b="0" i="1">
                              <a:solidFill>
                                <a:srgbClr val="000000"/>
                              </a:solidFill>
                              <a:latin typeface="Cambria Math" panose="02040503050406030204" pitchFamily="18" charset="0"/>
                            </a:rPr>
                            <m:t>+1</m:t>
                          </m:r>
                        </m:den>
                      </m:f>
                    </m:oMath>
                  </m:oMathPara>
                </a14:m>
                <a:endParaRPr lang="zh-CN" altLang="en-US" b="0" dirty="0">
                  <a:ea typeface="+mn-ea"/>
                  <a:cs typeface="Times New Roman" panose="02020603050405020304" pitchFamily="18" charset="0"/>
                </a:endParaRPr>
              </a:p>
            </p:txBody>
          </p:sp>
        </mc:Choice>
        <mc:Fallback xmlns="">
          <p:sp>
            <p:nvSpPr>
              <p:cNvPr id="22533" name="Object 5"/>
              <p:cNvSpPr txBox="1">
                <a:spLocks noRot="1" noChangeAspect="1" noMove="1" noResize="1" noEditPoints="1" noAdjustHandles="1" noChangeArrowheads="1" noChangeShapeType="1" noTextEdit="1"/>
              </p:cNvSpPr>
              <p:nvPr/>
            </p:nvSpPr>
            <p:spPr>
              <a:xfrm>
                <a:off x="5111427" y="1340768"/>
                <a:ext cx="3493021" cy="1003300"/>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2176462" y="2564904"/>
                <a:ext cx="6967538" cy="91891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200" b="0" i="1" smtClean="0">
                              <a:solidFill>
                                <a:srgbClr val="FF0000"/>
                              </a:solidFill>
                              <a:latin typeface="Cambria Math" panose="02040503050406030204" pitchFamily="18" charset="0"/>
                              <a:ea typeface="+mn-ea"/>
                            </a:rPr>
                          </m:ctrlPr>
                        </m:sSubSupPr>
                        <m:e>
                          <m:r>
                            <a:rPr lang="zh-CN" altLang="en-US" sz="2200" b="0" i="1">
                              <a:solidFill>
                                <a:srgbClr val="FF0000"/>
                              </a:solidFill>
                              <a:latin typeface="Cambria Math" panose="02040503050406030204" pitchFamily="18" charset="0"/>
                              <a:ea typeface="+mn-ea"/>
                            </a:rPr>
                            <m:t>𝑁</m:t>
                          </m:r>
                        </m:e>
                        <m:sub>
                          <m:r>
                            <a:rPr lang="zh-CN" altLang="en-US" sz="2200" b="0" i="1">
                              <a:solidFill>
                                <a:srgbClr val="FF0000"/>
                              </a:solidFill>
                              <a:latin typeface="Cambria Math" panose="02040503050406030204" pitchFamily="18" charset="0"/>
                              <a:ea typeface="+mn-ea"/>
                            </a:rPr>
                            <m:t>𝐷</m:t>
                          </m:r>
                        </m:sub>
                        <m:sup>
                          <m:r>
                            <a:rPr lang="zh-CN" altLang="en-US" sz="2200" b="0" i="1">
                              <a:solidFill>
                                <a:srgbClr val="FF0000"/>
                              </a:solidFill>
                              <a:latin typeface="Cambria Math" panose="02040503050406030204" pitchFamily="18" charset="0"/>
                              <a:ea typeface="+mn-ea"/>
                            </a:rPr>
                            <m:t>+</m:t>
                          </m:r>
                        </m:sup>
                      </m:sSubSup>
                      <m:r>
                        <m:rPr>
                          <m:aln/>
                        </m:rP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zh-CN" altLang="en-US" sz="2200" b="0" i="1">
                              <a:solidFill>
                                <a:srgbClr val="000000"/>
                              </a:solidFill>
                              <a:latin typeface="Cambria Math" panose="02040503050406030204" pitchFamily="18" charset="0"/>
                              <a:ea typeface="+mn-ea"/>
                            </a:rPr>
                            <m:t>𝐷</m:t>
                          </m:r>
                        </m:sub>
                      </m:sSub>
                      <m:r>
                        <a:rPr lang="zh-CN" altLang="en-US" sz="2200" b="0" i="1">
                          <a:solidFill>
                            <a:srgbClr val="000000"/>
                          </a:solidFill>
                          <a:latin typeface="Cambria Math" panose="02040503050406030204" pitchFamily="18" charset="0"/>
                          <a:ea typeface="+mn-ea"/>
                        </a:rPr>
                        <m:t>−</m:t>
                      </m:r>
                      <m:sSub>
                        <m:sSubPr>
                          <m:ctrlPr>
                            <a:rPr lang="zh-CN" altLang="en-US" sz="2200" b="0" i="1" smtClean="0">
                              <a:solidFill>
                                <a:srgbClr val="3333FF"/>
                              </a:solidFill>
                              <a:latin typeface="Cambria Math" panose="02040503050406030204" pitchFamily="18" charset="0"/>
                              <a:ea typeface="+mn-ea"/>
                            </a:rPr>
                          </m:ctrlPr>
                        </m:sSubPr>
                        <m:e>
                          <m:r>
                            <a:rPr lang="zh-CN" altLang="en-US" sz="2200" b="0" i="1">
                              <a:solidFill>
                                <a:srgbClr val="3333FF"/>
                              </a:solidFill>
                              <a:latin typeface="Cambria Math" panose="02040503050406030204" pitchFamily="18" charset="0"/>
                              <a:ea typeface="+mn-ea"/>
                            </a:rPr>
                            <m:t>𝑛</m:t>
                          </m:r>
                        </m:e>
                        <m:sub>
                          <m:r>
                            <a:rPr lang="zh-CN" altLang="en-US" sz="2200" b="0" i="1">
                              <a:solidFill>
                                <a:srgbClr val="3333FF"/>
                              </a:solidFill>
                              <a:latin typeface="Cambria Math" panose="02040503050406030204" pitchFamily="18" charset="0"/>
                              <a:ea typeface="+mn-ea"/>
                            </a:rPr>
                            <m:t>𝐷</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zh-CN" altLang="en-US" sz="2200" b="0" i="1">
                              <a:solidFill>
                                <a:srgbClr val="000000"/>
                              </a:solidFill>
                              <a:latin typeface="Cambria Math" panose="02040503050406030204" pitchFamily="18" charset="0"/>
                              <a:ea typeface="+mn-ea"/>
                            </a:rPr>
                            <m:t>𝐷</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zh-CN" altLang="en-US" sz="2200" b="0" i="1">
                              <a:solidFill>
                                <a:srgbClr val="000000"/>
                              </a:solidFill>
                              <a:latin typeface="Cambria Math" panose="02040503050406030204" pitchFamily="18" charset="0"/>
                              <a:ea typeface="+mn-ea"/>
                            </a:rPr>
                            <m:t>𝐷</m:t>
                          </m:r>
                        </m:sub>
                      </m:sSub>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𝑓</m:t>
                          </m:r>
                        </m:e>
                        <m:sub>
                          <m:r>
                            <a:rPr lang="zh-CN" altLang="en-US" sz="2200" b="0" i="1">
                              <a:solidFill>
                                <a:srgbClr val="000000"/>
                              </a:solidFill>
                              <a:latin typeface="Cambria Math" panose="02040503050406030204" pitchFamily="18" charset="0"/>
                              <a:ea typeface="+mn-ea"/>
                            </a:rPr>
                            <m:t>𝐷</m:t>
                          </m:r>
                        </m:sub>
                      </m:sSub>
                      <m:r>
                        <a:rPr lang="zh-CN" altLang="en-US" sz="2200" b="0" i="1">
                          <a:solidFill>
                            <a:srgbClr val="000000"/>
                          </a:solidFill>
                          <a:latin typeface="Cambria Math" panose="02040503050406030204" pitchFamily="18" charset="0"/>
                          <a:ea typeface="+mn-ea"/>
                        </a:rPr>
                        <m:t>(</m:t>
                      </m:r>
                      <m:sSub>
                        <m:sSubPr>
                          <m:ctrlPr>
                            <a:rPr lang="en-US" altLang="zh-CN"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𝐷</m:t>
                          </m:r>
                        </m:sub>
                      </m:sSub>
                      <m:r>
                        <a:rPr lang="zh-CN" altLang="en-US" sz="2200" b="0" i="1">
                          <a:solidFill>
                            <a:srgbClr val="000000"/>
                          </a:solidFill>
                          <a:latin typeface="Cambria Math" panose="02040503050406030204" pitchFamily="18" charset="0"/>
                          <a:ea typeface="+mn-ea"/>
                        </a:rPr>
                        <m:t>)</m:t>
                      </m:r>
                      <m:r>
                        <m:rPr>
                          <m:aln/>
                        </m:rPr>
                        <a:rPr lang="zh-CN" altLang="en-US" sz="2200" b="0" i="1">
                          <a:solidFill>
                            <a:srgbClr val="000000"/>
                          </a:solidFill>
                          <a:latin typeface="Cambria Math" panose="02040503050406030204" pitchFamily="18" charset="0"/>
                          <a:ea typeface="+mn-ea"/>
                        </a:rPr>
                        <m:t>=</m:t>
                      </m:r>
                      <m:f>
                        <m:fPr>
                          <m:ctrlPr>
                            <a:rPr lang="zh-CN" altLang="en-US" sz="2200" b="0" i="1">
                              <a:solidFill>
                                <a:srgbClr val="000000"/>
                              </a:solidFill>
                              <a:latin typeface="Cambria Math" panose="02040503050406030204" pitchFamily="18" charset="0"/>
                              <a:ea typeface="+mn-ea"/>
                            </a:rPr>
                          </m:ctrlPr>
                        </m:fPr>
                        <m:num>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zh-CN" altLang="en-US" sz="2200" b="0" i="1">
                                  <a:solidFill>
                                    <a:srgbClr val="000000"/>
                                  </a:solidFill>
                                  <a:latin typeface="Cambria Math" panose="02040503050406030204" pitchFamily="18" charset="0"/>
                                  <a:ea typeface="+mn-ea"/>
                                </a:rPr>
                                <m:t>𝐷</m:t>
                              </m:r>
                            </m:sub>
                          </m:sSub>
                        </m:num>
                        <m:den>
                          <m:r>
                            <a:rPr lang="zh-CN" altLang="en-US" sz="2200" b="0" i="1">
                              <a:solidFill>
                                <a:srgbClr val="000000"/>
                              </a:solidFill>
                              <a:latin typeface="Cambria Math" panose="02040503050406030204" pitchFamily="18" charset="0"/>
                              <a:ea typeface="+mn-ea"/>
                            </a:rPr>
                            <m:t>1+</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𝑔</m:t>
                              </m:r>
                            </m:e>
                            <m:sub>
                              <m:r>
                                <a:rPr lang="zh-CN" altLang="en-US" sz="2200" b="0" i="1">
                                  <a:solidFill>
                                    <a:srgbClr val="000000"/>
                                  </a:solidFill>
                                  <a:latin typeface="Cambria Math" panose="02040503050406030204" pitchFamily="18" charset="0"/>
                                  <a:ea typeface="+mn-ea"/>
                                </a:rPr>
                                <m:t>𝐷</m:t>
                              </m:r>
                            </m:sub>
                          </m:sSub>
                          <m:sSup>
                            <m:sSupPr>
                              <m:ctrlPr>
                                <a:rPr lang="en-US" altLang="zh-CN" sz="2200" b="0" i="1">
                                  <a:solidFill>
                                    <a:srgbClr val="000000"/>
                                  </a:solidFill>
                                  <a:latin typeface="Cambria Math" panose="02040503050406030204" pitchFamily="18" charset="0"/>
                                </a:rPr>
                              </m:ctrlPr>
                            </m:sSupPr>
                            <m:e>
                              <m:r>
                                <m:rPr>
                                  <m:sty m:val="p"/>
                                </m:rPr>
                                <a:rPr lang="en-US" altLang="zh-CN" sz="2200" b="0">
                                  <a:solidFill>
                                    <a:srgbClr val="000000"/>
                                  </a:solidFill>
                                  <a:latin typeface="Cambria Math" panose="02040503050406030204" pitchFamily="18" charset="0"/>
                                </a:rPr>
                                <m:t>e</m:t>
                              </m:r>
                            </m:e>
                            <m:sup>
                              <m:f>
                                <m:fPr>
                                  <m:type m:val="lin"/>
                                  <m:ctrlPr>
                                    <a:rPr lang="en-US" altLang="zh-CN" sz="2200" b="0" i="1">
                                      <a:solidFill>
                                        <a:srgbClr val="000000"/>
                                      </a:solidFill>
                                      <a:latin typeface="Cambria Math" panose="02040503050406030204" pitchFamily="18" charset="0"/>
                                    </a:rPr>
                                  </m:ctrlPr>
                                </m:fPr>
                                <m:num>
                                  <m:d>
                                    <m:dPr>
                                      <m:ctrlPr>
                                        <a:rPr lang="en-US" altLang="zh-CN" sz="2200" b="0" i="1">
                                          <a:solidFill>
                                            <a:srgbClr val="000000"/>
                                          </a:solidFill>
                                          <a:latin typeface="Cambria Math" panose="02040503050406030204" pitchFamily="18" charset="0"/>
                                        </a:rPr>
                                      </m:ctrlPr>
                                    </m:dPr>
                                    <m:e>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𝐹</m:t>
                                          </m:r>
                                        </m:sub>
                                      </m:sSub>
                                      <m:r>
                                        <a:rPr lang="en-US" altLang="zh-CN" sz="2200" b="0" i="1">
                                          <a:solidFill>
                                            <a:srgbClr val="000000"/>
                                          </a:solidFill>
                                          <a:latin typeface="Cambria Math" panose="02040503050406030204" pitchFamily="18" charset="0"/>
                                        </a:rPr>
                                        <m:t>−</m:t>
                                      </m:r>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𝐷</m:t>
                                          </m:r>
                                        </m:sub>
                                      </m:sSub>
                                    </m:e>
                                  </m:d>
                                </m:num>
                                <m:den>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𝑘</m:t>
                                      </m:r>
                                    </m:e>
                                    <m:sub>
                                      <m:r>
                                        <a:rPr lang="en-US" altLang="zh-CN" sz="2200" b="0" i="1">
                                          <a:solidFill>
                                            <a:srgbClr val="000000"/>
                                          </a:solidFill>
                                          <a:latin typeface="Cambria Math" panose="02040503050406030204" pitchFamily="18" charset="0"/>
                                        </a:rPr>
                                        <m:t>0</m:t>
                                      </m:r>
                                    </m:sub>
                                  </m:sSub>
                                  <m:r>
                                    <a:rPr lang="en-US" altLang="zh-CN" sz="2200" b="0" i="1">
                                      <a:solidFill>
                                        <a:srgbClr val="000000"/>
                                      </a:solidFill>
                                      <a:latin typeface="Cambria Math" panose="02040503050406030204" pitchFamily="18" charset="0"/>
                                    </a:rPr>
                                    <m:t>𝑇</m:t>
                                  </m:r>
                                </m:den>
                              </m:f>
                            </m:sup>
                          </m:sSup>
                        </m:den>
                      </m:f>
                    </m:oMath>
                  </m:oMathPara>
                </a14:m>
                <a:endParaRPr lang="zh-CN" altLang="en-US" sz="2200" b="0" dirty="0">
                  <a:ea typeface="+mn-ea"/>
                  <a:cs typeface="Times New Roman" panose="02020603050405020304" pitchFamily="18" charset="0"/>
                </a:endParaRPr>
              </a:p>
            </p:txBody>
          </p:sp>
        </mc:Choice>
        <mc:Fallback xmlns="">
          <p:sp>
            <p:nvSpPr>
              <p:cNvPr id="8" name="Object 8"/>
              <p:cNvSpPr txBox="1">
                <a:spLocks noRot="1" noChangeAspect="1" noMove="1" noResize="1" noEditPoints="1" noAdjustHandles="1" noChangeArrowheads="1" noChangeShapeType="1" noTextEdit="1"/>
              </p:cNvSpPr>
              <p:nvPr/>
            </p:nvSpPr>
            <p:spPr>
              <a:xfrm>
                <a:off x="2176462" y="2564904"/>
                <a:ext cx="6967538" cy="918914"/>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8"/>
              <p:cNvSpPr txBox="1"/>
              <p:nvPr/>
            </p:nvSpPr>
            <p:spPr>
              <a:xfrm>
                <a:off x="2555776" y="6105524"/>
                <a:ext cx="5832648" cy="41982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1800" i="0" smtClean="0">
                          <a:solidFill>
                            <a:srgbClr val="000000"/>
                          </a:solidFill>
                          <a:latin typeface="+mn-ea"/>
                          <a:ea typeface="+mn-ea"/>
                        </a:rPr>
                        <m:t>Si</m:t>
                      </m:r>
                      <m:r>
                        <m:rPr>
                          <m:nor/>
                        </m:rPr>
                        <a:rPr lang="zh-CN" altLang="en-US" sz="1800" i="0" smtClean="0">
                          <a:solidFill>
                            <a:srgbClr val="000000"/>
                          </a:solidFill>
                          <a:latin typeface="+mn-ea"/>
                          <a:ea typeface="+mn-ea"/>
                        </a:rPr>
                        <m:t>/</m:t>
                      </m:r>
                      <m:r>
                        <m:rPr>
                          <m:nor/>
                        </m:rPr>
                        <a:rPr lang="zh-CN" altLang="en-US" sz="1800" i="0" smtClean="0">
                          <a:solidFill>
                            <a:srgbClr val="000000"/>
                          </a:solidFill>
                          <a:latin typeface="+mn-ea"/>
                          <a:ea typeface="+mn-ea"/>
                        </a:rPr>
                        <m:t>Ge</m:t>
                      </m:r>
                      <m:r>
                        <m:rPr>
                          <m:nor/>
                        </m:rPr>
                        <a:rPr lang="zh-CN" altLang="en-US" sz="1800" i="0" smtClean="0">
                          <a:solidFill>
                            <a:srgbClr val="000000"/>
                          </a:solidFill>
                          <a:latin typeface="+mn-ea"/>
                          <a:ea typeface="+mn-ea"/>
                        </a:rPr>
                        <m:t>/</m:t>
                      </m:r>
                      <m:r>
                        <m:rPr>
                          <m:nor/>
                        </m:rPr>
                        <a:rPr lang="zh-CN" altLang="en-US" sz="1800" i="0">
                          <a:solidFill>
                            <a:srgbClr val="000000"/>
                          </a:solidFill>
                          <a:latin typeface="Cambria Math" panose="02040503050406030204" pitchFamily="18" charset="0"/>
                        </a:rPr>
                        <m:t>GaAs</m:t>
                      </m:r>
                      <m:r>
                        <m:rPr>
                          <m:nor/>
                        </m:rPr>
                        <a:rPr lang="zh-CN" altLang="en-US" sz="1800" i="0">
                          <a:solidFill>
                            <a:srgbClr val="000000"/>
                          </a:solidFill>
                          <a:latin typeface="+mn-ea"/>
                          <a:ea typeface="+mn-ea"/>
                        </a:rPr>
                        <m:t>中杂质基态，简并因子</m:t>
                      </m:r>
                      <m:r>
                        <a:rPr lang="zh-CN" altLang="en-US" sz="1800" i="1">
                          <a:solidFill>
                            <a:srgbClr val="000000"/>
                          </a:solidFill>
                          <a:latin typeface="Cambria Math" panose="02040503050406030204" pitchFamily="18" charset="0"/>
                          <a:ea typeface="+mn-ea"/>
                        </a:rPr>
                        <m:t>：</m:t>
                      </m:r>
                      <m:sSub>
                        <m:sSubPr>
                          <m:ctrlPr>
                            <a:rPr lang="zh-CN" altLang="en-US" sz="1800" i="1">
                              <a:solidFill>
                                <a:srgbClr val="000000"/>
                              </a:solidFill>
                              <a:latin typeface="Cambria Math" panose="02040503050406030204" pitchFamily="18" charset="0"/>
                              <a:ea typeface="+mn-ea"/>
                            </a:rPr>
                          </m:ctrlPr>
                        </m:sSubPr>
                        <m:e>
                          <m:r>
                            <a:rPr lang="zh-CN" altLang="en-US" sz="1800" i="1">
                              <a:solidFill>
                                <a:srgbClr val="000000"/>
                              </a:solidFill>
                              <a:latin typeface="Cambria Math" panose="02040503050406030204" pitchFamily="18" charset="0"/>
                              <a:ea typeface="+mn-ea"/>
                            </a:rPr>
                            <m:t>𝑔</m:t>
                          </m:r>
                        </m:e>
                        <m:sub>
                          <m:r>
                            <a:rPr lang="zh-CN" altLang="en-US" sz="1800" i="1">
                              <a:solidFill>
                                <a:srgbClr val="000000"/>
                              </a:solidFill>
                              <a:latin typeface="Cambria Math" panose="02040503050406030204" pitchFamily="18" charset="0"/>
                              <a:ea typeface="+mn-ea"/>
                            </a:rPr>
                            <m:t>𝐷</m:t>
                          </m:r>
                        </m:sub>
                      </m:sSub>
                      <m:r>
                        <a:rPr lang="zh-CN" altLang="en-US" sz="1800" i="1">
                          <a:solidFill>
                            <a:srgbClr val="000000"/>
                          </a:solidFill>
                          <a:latin typeface="Cambria Math" panose="02040503050406030204" pitchFamily="18" charset="0"/>
                          <a:ea typeface="+mn-ea"/>
                        </a:rPr>
                        <m:t>=2,</m:t>
                      </m:r>
                      <m:sSub>
                        <m:sSubPr>
                          <m:ctrlPr>
                            <a:rPr lang="zh-CN" altLang="en-US" sz="1800" i="1">
                              <a:solidFill>
                                <a:srgbClr val="000000"/>
                              </a:solidFill>
                              <a:latin typeface="Cambria Math" panose="02040503050406030204" pitchFamily="18" charset="0"/>
                              <a:ea typeface="+mn-ea"/>
                            </a:rPr>
                          </m:ctrlPr>
                        </m:sSubPr>
                        <m:e>
                          <m:r>
                            <a:rPr lang="en-US" altLang="zh-CN" sz="1800" b="1" i="1" smtClean="0">
                              <a:solidFill>
                                <a:srgbClr val="000000"/>
                              </a:solidFill>
                              <a:latin typeface="Cambria Math" panose="02040503050406030204" pitchFamily="18" charset="0"/>
                              <a:ea typeface="+mn-ea"/>
                            </a:rPr>
                            <m:t>  </m:t>
                          </m:r>
                          <m:r>
                            <a:rPr lang="zh-CN" altLang="en-US" sz="1800" i="1">
                              <a:solidFill>
                                <a:srgbClr val="000000"/>
                              </a:solidFill>
                              <a:latin typeface="Cambria Math" panose="02040503050406030204" pitchFamily="18" charset="0"/>
                              <a:ea typeface="+mn-ea"/>
                            </a:rPr>
                            <m:t>𝑔</m:t>
                          </m:r>
                        </m:e>
                        <m:sub>
                          <m:r>
                            <a:rPr lang="zh-CN" altLang="en-US" sz="1800" i="1">
                              <a:solidFill>
                                <a:srgbClr val="000000"/>
                              </a:solidFill>
                              <a:latin typeface="Cambria Math" panose="02040503050406030204" pitchFamily="18" charset="0"/>
                              <a:ea typeface="+mn-ea"/>
                            </a:rPr>
                            <m:t>𝐴</m:t>
                          </m:r>
                        </m:sub>
                      </m:sSub>
                      <m:r>
                        <a:rPr lang="zh-CN" altLang="en-US" sz="1800" i="1">
                          <a:solidFill>
                            <a:srgbClr val="000000"/>
                          </a:solidFill>
                          <a:latin typeface="Cambria Math" panose="02040503050406030204" pitchFamily="18" charset="0"/>
                          <a:ea typeface="+mn-ea"/>
                        </a:rPr>
                        <m:t>=4</m:t>
                      </m:r>
                    </m:oMath>
                  </m:oMathPara>
                </a14:m>
                <a:endParaRPr lang="zh-CN" altLang="en-US" sz="1800" dirty="0">
                  <a:ea typeface="+mn-ea"/>
                  <a:cs typeface="Times New Roman" panose="02020603050405020304" pitchFamily="18" charset="0"/>
                </a:endParaRPr>
              </a:p>
            </p:txBody>
          </p:sp>
        </mc:Choice>
        <mc:Fallback xmlns="">
          <p:sp>
            <p:nvSpPr>
              <p:cNvPr id="11" name="Object 8"/>
              <p:cNvSpPr txBox="1">
                <a:spLocks noRot="1" noChangeAspect="1" noMove="1" noResize="1" noEditPoints="1" noAdjustHandles="1" noChangeArrowheads="1" noChangeShapeType="1" noTextEdit="1"/>
              </p:cNvSpPr>
              <p:nvPr/>
            </p:nvSpPr>
            <p:spPr>
              <a:xfrm>
                <a:off x="2555776" y="6105524"/>
                <a:ext cx="5832648" cy="419820"/>
              </a:xfrm>
              <a:prstGeom prst="rect">
                <a:avLst/>
              </a:prstGeom>
              <a:blipFill>
                <a:blip r:embed="rId9"/>
                <a:stretch>
                  <a:fillRect l="-20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7251626-884A-420E-A138-B6113114ACBC}"/>
                  </a:ext>
                </a:extLst>
              </p:cNvPr>
              <p:cNvSpPr txBox="1"/>
              <p:nvPr/>
            </p:nvSpPr>
            <p:spPr>
              <a:xfrm>
                <a:off x="2212370" y="324910"/>
                <a:ext cx="4591878" cy="799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200" i="1" smtClean="0">
                              <a:solidFill>
                                <a:srgbClr val="3333FF"/>
                              </a:solidFill>
                              <a:latin typeface="Cambria Math" panose="02040503050406030204" pitchFamily="18" charset="0"/>
                              <a:ea typeface="+mn-ea"/>
                            </a:rPr>
                          </m:ctrlPr>
                        </m:sSubPr>
                        <m:e>
                          <m:r>
                            <a:rPr lang="zh-CN" altLang="en-US" sz="2200" i="1">
                              <a:solidFill>
                                <a:srgbClr val="3333FF"/>
                              </a:solidFill>
                              <a:latin typeface="Cambria Math" panose="02040503050406030204" pitchFamily="18" charset="0"/>
                              <a:ea typeface="+mn-ea"/>
                            </a:rPr>
                            <m:t>𝑛</m:t>
                          </m:r>
                        </m:e>
                        <m:sub>
                          <m:r>
                            <a:rPr lang="zh-CN" altLang="en-US" sz="2200" i="1">
                              <a:solidFill>
                                <a:srgbClr val="3333FF"/>
                              </a:solidFill>
                              <a:latin typeface="Cambria Math" panose="02040503050406030204" pitchFamily="18" charset="0"/>
                              <a:ea typeface="+mn-ea"/>
                            </a:rPr>
                            <m:t>𝐷</m:t>
                          </m:r>
                        </m:sub>
                      </m:sSub>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𝑓</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sSub>
                        <m:sSubPr>
                          <m:ctrlPr>
                            <a:rPr lang="en-US" altLang="zh-CN" sz="2200" b="0" i="1" smtClean="0">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𝐸</m:t>
                          </m:r>
                        </m:e>
                        <m:sub>
                          <m:r>
                            <a:rPr lang="en-US" altLang="zh-CN" sz="2200" b="0" i="1" smtClean="0">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nary>
                            <m:naryPr>
                              <m:subHide m:val="on"/>
                              <m:supHide m:val="on"/>
                              <m:ctrlPr>
                                <a:rPr lang="zh-CN" altLang="en-US" sz="2200" i="1">
                                  <a:solidFill>
                                    <a:srgbClr val="000000"/>
                                  </a:solidFill>
                                  <a:latin typeface="Cambria Math" panose="02040503050406030204" pitchFamily="18" charset="0"/>
                                  <a:ea typeface="+mn-ea"/>
                                </a:rPr>
                              </m:ctrlPr>
                            </m:naryPr>
                            <m:sub/>
                            <m:sup/>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𝑔</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𝑑𝐸</m:t>
                              </m:r>
                            </m:e>
                          </m:nary>
                        </m:num>
                        <m:den>
                          <m:r>
                            <a:rPr lang="zh-CN" altLang="en-US" sz="2200" i="1">
                              <a:solidFill>
                                <a:srgbClr val="000000"/>
                              </a:solidFill>
                              <a:latin typeface="Cambria Math" panose="02040503050406030204" pitchFamily="18" charset="0"/>
                              <a:ea typeface="+mn-ea"/>
                            </a:rPr>
                            <m:t>𝑉</m:t>
                          </m:r>
                        </m:den>
                      </m:f>
                    </m:oMath>
                  </m:oMathPara>
                </a14:m>
                <a:endParaRPr lang="zh-CN" altLang="en-US" sz="2200" dirty="0">
                  <a:ea typeface="+mn-ea"/>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77251626-884A-420E-A138-B6113114ACBC}"/>
                  </a:ext>
                </a:extLst>
              </p:cNvPr>
              <p:cNvSpPr txBox="1">
                <a:spLocks noRot="1" noChangeAspect="1" noMove="1" noResize="1" noEditPoints="1" noAdjustHandles="1" noChangeArrowheads="1" noChangeShapeType="1" noTextEdit="1"/>
              </p:cNvSpPr>
              <p:nvPr/>
            </p:nvSpPr>
            <p:spPr>
              <a:xfrm>
                <a:off x="2212370" y="324910"/>
                <a:ext cx="4591878" cy="799834"/>
              </a:xfrm>
              <a:prstGeom prst="rect">
                <a:avLst/>
              </a:prstGeom>
              <a:blipFill>
                <a:blip r:embed="rId10"/>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FFA92C64-6ED0-4E54-AA2F-6C088691B8D8}"/>
              </a:ext>
            </a:extLst>
          </p:cNvPr>
          <p:cNvGrpSpPr/>
          <p:nvPr/>
        </p:nvGrpSpPr>
        <p:grpSpPr>
          <a:xfrm>
            <a:off x="2165919" y="3789040"/>
            <a:ext cx="6763768" cy="2143050"/>
            <a:chOff x="2165919" y="3789040"/>
            <a:chExt cx="6763768" cy="2143050"/>
          </a:xfrm>
        </p:grpSpPr>
        <mc:AlternateContent xmlns:mc="http://schemas.openxmlformats.org/markup-compatibility/2006" xmlns:a14="http://schemas.microsoft.com/office/drawing/2010/main">
          <mc:Choice Requires="a14">
            <p:sp>
              <p:nvSpPr>
                <p:cNvPr id="15" name="Object 8">
                  <a:extLst>
                    <a:ext uri="{FF2B5EF4-FFF2-40B4-BE49-F238E27FC236}">
                      <a16:creationId xmlns:a16="http://schemas.microsoft.com/office/drawing/2014/main" id="{26CB41CD-912F-4B49-ABA7-A80EC061B5C5}"/>
                    </a:ext>
                  </a:extLst>
                </p:cNvPr>
                <p:cNvSpPr txBox="1"/>
                <p:nvPr/>
              </p:nvSpPr>
              <p:spPr>
                <a:xfrm>
                  <a:off x="2165920" y="3881007"/>
                  <a:ext cx="2395537" cy="83419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200" b="0" i="1" smtClean="0">
                                <a:solidFill>
                                  <a:srgbClr val="000000"/>
                                </a:solidFill>
                                <a:latin typeface="Cambria Math" panose="02040503050406030204" pitchFamily="18" charset="0"/>
                                <a:ea typeface="+mn-ea"/>
                              </a:rPr>
                            </m:ctrlPr>
                          </m:fPr>
                          <m:num>
                            <m:nary>
                              <m:naryPr>
                                <m:subHide m:val="on"/>
                                <m:supHide m:val="on"/>
                                <m:ctrlPr>
                                  <a:rPr lang="zh-CN" altLang="en-US" sz="2200" b="0" i="1">
                                    <a:solidFill>
                                      <a:srgbClr val="000000"/>
                                    </a:solidFill>
                                    <a:latin typeface="Cambria Math" panose="02040503050406030204" pitchFamily="18" charset="0"/>
                                    <a:ea typeface="+mn-ea"/>
                                  </a:rPr>
                                </m:ctrlPr>
                              </m:naryPr>
                              <m:sub/>
                              <m:sup/>
                              <m:e>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𝑔</m:t>
                                    </m:r>
                                  </m:e>
                                  <m:sub>
                                    <m:r>
                                      <a:rPr lang="en-US" altLang="zh-CN" sz="2200" b="0" i="1" smtClean="0">
                                        <a:solidFill>
                                          <a:srgbClr val="000000"/>
                                        </a:solidFill>
                                        <a:latin typeface="Cambria Math" panose="02040503050406030204" pitchFamily="18" charset="0"/>
                                        <a:ea typeface="+mn-ea"/>
                                      </a:rPr>
                                      <m:t>𝐴</m:t>
                                    </m:r>
                                  </m:sub>
                                </m:sSub>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𝐸</m:t>
                                </m:r>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𝑑𝐸</m:t>
                                </m:r>
                              </m:e>
                            </m:nary>
                          </m:num>
                          <m:den>
                            <m:r>
                              <a:rPr lang="zh-CN" altLang="en-US" sz="2200" b="0" i="1">
                                <a:solidFill>
                                  <a:srgbClr val="000000"/>
                                </a:solidFill>
                                <a:latin typeface="Cambria Math" panose="02040503050406030204" pitchFamily="18" charset="0"/>
                                <a:ea typeface="+mn-ea"/>
                              </a:rPr>
                              <m:t>𝑉</m:t>
                            </m:r>
                          </m:den>
                        </m:f>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en-US" altLang="zh-CN" sz="2200" b="0" i="1" smtClean="0">
                                <a:solidFill>
                                  <a:srgbClr val="000000"/>
                                </a:solidFill>
                                <a:latin typeface="Cambria Math" panose="02040503050406030204" pitchFamily="18" charset="0"/>
                                <a:ea typeface="+mn-ea"/>
                              </a:rPr>
                              <m:t>𝐴</m:t>
                            </m:r>
                          </m:sub>
                        </m:sSub>
                      </m:oMath>
                    </m:oMathPara>
                  </a14:m>
                  <a:endParaRPr lang="zh-CN" altLang="en-US" sz="2200" b="0" dirty="0">
                    <a:ea typeface="+mn-ea"/>
                    <a:cs typeface="Times New Roman" panose="02020603050405020304" pitchFamily="18" charset="0"/>
                  </a:endParaRPr>
                </a:p>
              </p:txBody>
            </p:sp>
          </mc:Choice>
          <mc:Fallback xmlns="">
            <p:sp>
              <p:nvSpPr>
                <p:cNvPr id="15" name="Object 8">
                  <a:extLst>
                    <a:ext uri="{FF2B5EF4-FFF2-40B4-BE49-F238E27FC236}">
                      <a16:creationId xmlns:a16="http://schemas.microsoft.com/office/drawing/2014/main" id="{26CB41CD-912F-4B49-ABA7-A80EC061B5C5}"/>
                    </a:ext>
                  </a:extLst>
                </p:cNvPr>
                <p:cNvSpPr txBox="1">
                  <a:spLocks noRot="1" noChangeAspect="1" noMove="1" noResize="1" noEditPoints="1" noAdjustHandles="1" noChangeArrowheads="1" noChangeShapeType="1" noTextEdit="1"/>
                </p:cNvSpPr>
                <p:nvPr/>
              </p:nvSpPr>
              <p:spPr>
                <a:xfrm>
                  <a:off x="2165920" y="3881007"/>
                  <a:ext cx="2395537" cy="834198"/>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5">
                  <a:extLst>
                    <a:ext uri="{FF2B5EF4-FFF2-40B4-BE49-F238E27FC236}">
                      <a16:creationId xmlns:a16="http://schemas.microsoft.com/office/drawing/2014/main" id="{AC9F76F0-446F-4AAE-A86E-46C7F031267F}"/>
                    </a:ext>
                  </a:extLst>
                </p:cNvPr>
                <p:cNvSpPr txBox="1"/>
                <p:nvPr/>
              </p:nvSpPr>
              <p:spPr>
                <a:xfrm>
                  <a:off x="5100884" y="3789040"/>
                  <a:ext cx="3493021" cy="100330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b="0" i="1" smtClean="0">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𝑓</m:t>
                            </m:r>
                          </m:e>
                          <m:sub>
                            <m:r>
                              <a:rPr lang="en-US" altLang="zh-CN" b="0" i="1" smtClean="0">
                                <a:solidFill>
                                  <a:srgbClr val="000000"/>
                                </a:solidFill>
                                <a:latin typeface="Cambria Math" panose="02040503050406030204" pitchFamily="18" charset="0"/>
                                <a:ea typeface="+mn-ea"/>
                              </a:rPr>
                              <m:t>𝐴</m:t>
                            </m:r>
                          </m:sub>
                        </m:sSub>
                        <m:d>
                          <m:dPr>
                            <m:ctrlPr>
                              <a:rPr lang="zh-CN" altLang="en-US" b="0" i="1" smtClean="0">
                                <a:solidFill>
                                  <a:srgbClr val="000000"/>
                                </a:solidFill>
                                <a:latin typeface="Cambria Math" panose="02040503050406030204" pitchFamily="18" charset="0"/>
                                <a:ea typeface="+mn-ea"/>
                              </a:rPr>
                            </m:ctrlPr>
                          </m:dPr>
                          <m:e>
                            <m:sSub>
                              <m:sSubPr>
                                <m:ctrlPr>
                                  <a:rPr lang="en-US" altLang="zh-CN" b="0"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𝐴</m:t>
                                </m:r>
                              </m:sub>
                            </m:sSub>
                          </m:e>
                        </m:d>
                        <m:r>
                          <a:rPr lang="en-US" altLang="zh-CN" b="0" i="1" smtClean="0">
                            <a:solidFill>
                              <a:srgbClr val="000000"/>
                            </a:solidFill>
                            <a:latin typeface="Cambria Math" panose="02040503050406030204" pitchFamily="18" charset="0"/>
                            <a:ea typeface="Cambria Math" panose="02040503050406030204" pitchFamily="18" charset="0"/>
                          </a:rPr>
                          <m:t>=</m:t>
                        </m:r>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1</m:t>
                            </m:r>
                          </m:num>
                          <m:den>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1</m:t>
                                </m:r>
                              </m:num>
                              <m:den>
                                <m:sSub>
                                  <m:sSubPr>
                                    <m:ctrlPr>
                                      <a:rPr lang="zh-CN" altLang="en-US" b="0"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𝑔</m:t>
                                    </m:r>
                                  </m:e>
                                  <m:sub>
                                    <m:r>
                                      <a:rPr lang="en-US" altLang="zh-CN" b="0" i="1" smtClean="0">
                                        <a:solidFill>
                                          <a:srgbClr val="000000"/>
                                        </a:solidFill>
                                        <a:latin typeface="Cambria Math" panose="02040503050406030204" pitchFamily="18" charset="0"/>
                                      </a:rPr>
                                      <m:t>𝐴</m:t>
                                    </m:r>
                                  </m:sub>
                                </m:sSub>
                              </m:den>
                            </m:f>
                            <m:sSup>
                              <m:sSupPr>
                                <m:ctrlPr>
                                  <a:rPr lang="en-US" altLang="zh-CN" b="0" i="1">
                                    <a:solidFill>
                                      <a:srgbClr val="000000"/>
                                    </a:solidFill>
                                    <a:latin typeface="Cambria Math" panose="02040503050406030204" pitchFamily="18" charset="0"/>
                                  </a:rPr>
                                </m:ctrlPr>
                              </m:sSupPr>
                              <m:e>
                                <m:r>
                                  <a:rPr lang="en-US" altLang="zh-CN" b="0" i="1">
                                    <a:solidFill>
                                      <a:srgbClr val="000000"/>
                                    </a:solidFill>
                                    <a:latin typeface="Cambria Math" panose="02040503050406030204" pitchFamily="18" charset="0"/>
                                  </a:rPr>
                                  <m:t>𝑒</m:t>
                                </m:r>
                              </m:e>
                              <m:sup>
                                <m:f>
                                  <m:fPr>
                                    <m:type m:val="lin"/>
                                    <m:ctrlPr>
                                      <a:rPr lang="en-US" altLang="zh-CN" b="0" i="1">
                                        <a:solidFill>
                                          <a:srgbClr val="000000"/>
                                        </a:solidFill>
                                        <a:latin typeface="Cambria Math" panose="02040503050406030204" pitchFamily="18" charset="0"/>
                                      </a:rPr>
                                    </m:ctrlPr>
                                  </m:fPr>
                                  <m:num>
                                    <m:d>
                                      <m:dPr>
                                        <m:ctrlPr>
                                          <a:rPr lang="en-US" altLang="zh-CN" b="0" i="1">
                                            <a:solidFill>
                                              <a:srgbClr val="000000"/>
                                            </a:solidFill>
                                            <a:latin typeface="Cambria Math" panose="02040503050406030204" pitchFamily="18" charset="0"/>
                                          </a:rPr>
                                        </m:ctrlPr>
                                      </m:dPr>
                                      <m:e>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𝐹</m:t>
                                            </m:r>
                                          </m:sub>
                                        </m:sSub>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𝐴</m:t>
                                            </m:r>
                                          </m:sub>
                                        </m:sSub>
                                      </m:e>
                                    </m:d>
                                  </m:num>
                                  <m:den>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𝑘</m:t>
                                        </m:r>
                                      </m:e>
                                      <m:sub>
                                        <m:r>
                                          <a:rPr lang="en-US" altLang="zh-CN" b="0" i="1">
                                            <a:solidFill>
                                              <a:srgbClr val="000000"/>
                                            </a:solidFill>
                                            <a:latin typeface="Cambria Math" panose="02040503050406030204" pitchFamily="18" charset="0"/>
                                          </a:rPr>
                                          <m:t>0</m:t>
                                        </m:r>
                                      </m:sub>
                                    </m:sSub>
                                    <m:r>
                                      <a:rPr lang="en-US" altLang="zh-CN" b="0" i="1">
                                        <a:solidFill>
                                          <a:srgbClr val="000000"/>
                                        </a:solidFill>
                                        <a:latin typeface="Cambria Math" panose="02040503050406030204" pitchFamily="18" charset="0"/>
                                      </a:rPr>
                                      <m:t>𝑇</m:t>
                                    </m:r>
                                  </m:den>
                                </m:f>
                              </m:sup>
                            </m:sSup>
                            <m:r>
                              <a:rPr lang="zh-CN" altLang="en-US" b="0" i="1">
                                <a:solidFill>
                                  <a:srgbClr val="000000"/>
                                </a:solidFill>
                                <a:latin typeface="Cambria Math" panose="02040503050406030204" pitchFamily="18" charset="0"/>
                              </a:rPr>
                              <m:t>+1</m:t>
                            </m:r>
                          </m:den>
                        </m:f>
                      </m:oMath>
                    </m:oMathPara>
                  </a14:m>
                  <a:endParaRPr lang="zh-CN" altLang="en-US" b="0" dirty="0">
                    <a:ea typeface="+mn-ea"/>
                    <a:cs typeface="Times New Roman" panose="02020603050405020304" pitchFamily="18" charset="0"/>
                  </a:endParaRPr>
                </a:p>
              </p:txBody>
            </p:sp>
          </mc:Choice>
          <mc:Fallback xmlns="">
            <p:sp>
              <p:nvSpPr>
                <p:cNvPr id="16" name="Object 5">
                  <a:extLst>
                    <a:ext uri="{FF2B5EF4-FFF2-40B4-BE49-F238E27FC236}">
                      <a16:creationId xmlns:a16="http://schemas.microsoft.com/office/drawing/2014/main" id="{AC9F76F0-446F-4AAE-A86E-46C7F031267F}"/>
                    </a:ext>
                  </a:extLst>
                </p:cNvPr>
                <p:cNvSpPr txBox="1">
                  <a:spLocks noRot="1" noChangeAspect="1" noMove="1" noResize="1" noEditPoints="1" noAdjustHandles="1" noChangeArrowheads="1" noChangeShapeType="1" noTextEdit="1"/>
                </p:cNvSpPr>
                <p:nvPr/>
              </p:nvSpPr>
              <p:spPr>
                <a:xfrm>
                  <a:off x="5100884" y="3789040"/>
                  <a:ext cx="3493021" cy="1003300"/>
                </a:xfrm>
                <a:prstGeom prst="rect">
                  <a:avLst/>
                </a:prstGeom>
                <a:blipFill>
                  <a:blip r:embed="rId1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8">
                  <a:extLst>
                    <a:ext uri="{FF2B5EF4-FFF2-40B4-BE49-F238E27FC236}">
                      <a16:creationId xmlns:a16="http://schemas.microsoft.com/office/drawing/2014/main" id="{0048E9D2-7224-486D-A944-459BDDA12C65}"/>
                    </a:ext>
                  </a:extLst>
                </p:cNvPr>
                <p:cNvSpPr txBox="1"/>
                <p:nvPr/>
              </p:nvSpPr>
              <p:spPr>
                <a:xfrm>
                  <a:off x="2165919" y="5013176"/>
                  <a:ext cx="6763768" cy="91891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200" b="0" i="1" smtClean="0">
                                <a:solidFill>
                                  <a:srgbClr val="FF0000"/>
                                </a:solidFill>
                                <a:latin typeface="Cambria Math" panose="02040503050406030204" pitchFamily="18" charset="0"/>
                                <a:ea typeface="+mn-ea"/>
                              </a:rPr>
                            </m:ctrlPr>
                          </m:sSubSupPr>
                          <m:e>
                            <m:r>
                              <a:rPr lang="zh-CN" altLang="en-US" sz="2200" b="0" i="1">
                                <a:solidFill>
                                  <a:srgbClr val="FF0000"/>
                                </a:solidFill>
                                <a:latin typeface="Cambria Math" panose="02040503050406030204" pitchFamily="18" charset="0"/>
                                <a:ea typeface="+mn-ea"/>
                              </a:rPr>
                              <m:t>𝑁</m:t>
                            </m:r>
                          </m:e>
                          <m:sub>
                            <m:r>
                              <a:rPr lang="en-US" altLang="zh-CN" sz="2200" b="0" i="1" smtClean="0">
                                <a:solidFill>
                                  <a:srgbClr val="FF0000"/>
                                </a:solidFill>
                                <a:latin typeface="Cambria Math" panose="02040503050406030204" pitchFamily="18" charset="0"/>
                                <a:ea typeface="+mn-ea"/>
                              </a:rPr>
                              <m:t>𝐴</m:t>
                            </m:r>
                          </m:sub>
                          <m:sup>
                            <m:r>
                              <a:rPr lang="zh-CN" altLang="en-US" sz="2200" b="0" i="1">
                                <a:solidFill>
                                  <a:srgbClr val="FF0000"/>
                                </a:solidFill>
                                <a:latin typeface="Cambria Math" panose="02040503050406030204" pitchFamily="18" charset="0"/>
                                <a:ea typeface="+mn-ea"/>
                              </a:rPr>
                              <m:t>−</m:t>
                            </m:r>
                          </m:sup>
                        </m:sSubSup>
                        <m:r>
                          <m:rPr>
                            <m:aln/>
                          </m:rP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en-US" altLang="zh-CN" sz="2200" b="0" i="1" smtClean="0">
                                <a:solidFill>
                                  <a:srgbClr val="000000"/>
                                </a:solidFill>
                                <a:latin typeface="Cambria Math" panose="02040503050406030204" pitchFamily="18" charset="0"/>
                                <a:ea typeface="+mn-ea"/>
                              </a:rPr>
                              <m:t>𝐴</m:t>
                            </m:r>
                          </m:sub>
                        </m:sSub>
                        <m:r>
                          <a:rPr lang="zh-CN" altLang="en-US" sz="2200" b="0" i="1">
                            <a:solidFill>
                              <a:srgbClr val="000000"/>
                            </a:solidFill>
                            <a:latin typeface="Cambria Math" panose="02040503050406030204" pitchFamily="18" charset="0"/>
                            <a:ea typeface="+mn-ea"/>
                          </a:rPr>
                          <m:t>−</m:t>
                        </m:r>
                        <m:sSub>
                          <m:sSubPr>
                            <m:ctrlPr>
                              <a:rPr lang="zh-CN" altLang="en-US" sz="2200" b="0" i="1" smtClean="0">
                                <a:solidFill>
                                  <a:srgbClr val="3333FF"/>
                                </a:solidFill>
                                <a:latin typeface="Cambria Math" panose="02040503050406030204" pitchFamily="18" charset="0"/>
                                <a:ea typeface="+mn-ea"/>
                              </a:rPr>
                            </m:ctrlPr>
                          </m:sSubPr>
                          <m:e>
                            <m:r>
                              <a:rPr lang="en-US" altLang="zh-CN" sz="2200" b="0" i="1" smtClean="0">
                                <a:solidFill>
                                  <a:srgbClr val="3333FF"/>
                                </a:solidFill>
                                <a:latin typeface="Cambria Math" panose="02040503050406030204" pitchFamily="18" charset="0"/>
                                <a:ea typeface="+mn-ea"/>
                              </a:rPr>
                              <m:t>𝑝</m:t>
                            </m:r>
                          </m:e>
                          <m:sub>
                            <m:r>
                              <a:rPr lang="en-US" altLang="zh-CN" sz="2200" b="0" i="1" smtClean="0">
                                <a:solidFill>
                                  <a:srgbClr val="3333FF"/>
                                </a:solidFill>
                                <a:latin typeface="Cambria Math" panose="02040503050406030204" pitchFamily="18" charset="0"/>
                                <a:ea typeface="+mn-ea"/>
                              </a:rPr>
                              <m:t>𝐴</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en-US" altLang="zh-CN" sz="2200" b="0" i="1" smtClean="0">
                                <a:solidFill>
                                  <a:srgbClr val="000000"/>
                                </a:solidFill>
                                <a:latin typeface="Cambria Math" panose="02040503050406030204" pitchFamily="18" charset="0"/>
                                <a:ea typeface="+mn-ea"/>
                              </a:rPr>
                              <m:t>𝐴</m:t>
                            </m:r>
                          </m:sub>
                        </m:sSub>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en-US" altLang="zh-CN" sz="2200" b="0" i="1" smtClean="0">
                                <a:solidFill>
                                  <a:srgbClr val="000000"/>
                                </a:solidFill>
                                <a:latin typeface="Cambria Math" panose="02040503050406030204" pitchFamily="18" charset="0"/>
                                <a:ea typeface="+mn-ea"/>
                              </a:rPr>
                              <m:t>𝐴</m:t>
                            </m:r>
                          </m:sub>
                        </m:sSub>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𝑓</m:t>
                            </m:r>
                          </m:e>
                          <m:sub>
                            <m:r>
                              <a:rPr lang="en-US" altLang="zh-CN" sz="2200" b="0" i="1" smtClean="0">
                                <a:solidFill>
                                  <a:srgbClr val="000000"/>
                                </a:solidFill>
                                <a:latin typeface="Cambria Math" panose="02040503050406030204" pitchFamily="18" charset="0"/>
                                <a:ea typeface="+mn-ea"/>
                              </a:rPr>
                              <m:t>𝐴</m:t>
                            </m:r>
                          </m:sub>
                        </m:sSub>
                        <m:r>
                          <a:rPr lang="zh-CN" altLang="en-US" sz="2200" b="0" i="1">
                            <a:solidFill>
                              <a:srgbClr val="000000"/>
                            </a:solidFill>
                            <a:latin typeface="Cambria Math" panose="02040503050406030204" pitchFamily="18" charset="0"/>
                            <a:ea typeface="+mn-ea"/>
                          </a:rPr>
                          <m:t>(</m:t>
                        </m:r>
                        <m:sSub>
                          <m:sSubPr>
                            <m:ctrlPr>
                              <a:rPr lang="en-US" altLang="zh-CN"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𝐴</m:t>
                            </m:r>
                          </m:sub>
                        </m:sSub>
                        <m:r>
                          <a:rPr lang="zh-CN" altLang="en-US" sz="2200" b="0" i="1">
                            <a:solidFill>
                              <a:srgbClr val="000000"/>
                            </a:solidFill>
                            <a:latin typeface="Cambria Math" panose="02040503050406030204" pitchFamily="18" charset="0"/>
                            <a:ea typeface="+mn-ea"/>
                          </a:rPr>
                          <m:t>)</m:t>
                        </m:r>
                        <m:r>
                          <m:rPr>
                            <m:aln/>
                          </m:rPr>
                          <a:rPr lang="zh-CN" altLang="en-US" sz="2200" b="0" i="1">
                            <a:solidFill>
                              <a:srgbClr val="000000"/>
                            </a:solidFill>
                            <a:latin typeface="Cambria Math" panose="02040503050406030204" pitchFamily="18" charset="0"/>
                            <a:ea typeface="+mn-ea"/>
                          </a:rPr>
                          <m:t>=</m:t>
                        </m:r>
                        <m:f>
                          <m:fPr>
                            <m:ctrlPr>
                              <a:rPr lang="zh-CN" altLang="en-US" sz="2200" b="0" i="1">
                                <a:solidFill>
                                  <a:srgbClr val="000000"/>
                                </a:solidFill>
                                <a:latin typeface="Cambria Math" panose="02040503050406030204" pitchFamily="18" charset="0"/>
                                <a:ea typeface="+mn-ea"/>
                              </a:rPr>
                            </m:ctrlPr>
                          </m:fPr>
                          <m:num>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𝑁</m:t>
                                </m:r>
                              </m:e>
                              <m:sub>
                                <m:r>
                                  <a:rPr lang="en-US" altLang="zh-CN" sz="2200" b="0" i="1" smtClean="0">
                                    <a:solidFill>
                                      <a:srgbClr val="000000"/>
                                    </a:solidFill>
                                    <a:latin typeface="Cambria Math" panose="02040503050406030204" pitchFamily="18" charset="0"/>
                                    <a:ea typeface="+mn-ea"/>
                                  </a:rPr>
                                  <m:t>𝐴</m:t>
                                </m:r>
                              </m:sub>
                            </m:sSub>
                          </m:num>
                          <m:den>
                            <m:r>
                              <a:rPr lang="zh-CN" altLang="en-US" sz="2200" b="0" i="1">
                                <a:solidFill>
                                  <a:srgbClr val="000000"/>
                                </a:solidFill>
                                <a:latin typeface="Cambria Math" panose="02040503050406030204" pitchFamily="18" charset="0"/>
                                <a:ea typeface="+mn-ea"/>
                              </a:rPr>
                              <m:t>1+</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𝑔</m:t>
                                </m:r>
                              </m:e>
                              <m:sub>
                                <m:r>
                                  <a:rPr lang="en-US" altLang="zh-CN" sz="2200" b="0" i="1" smtClean="0">
                                    <a:solidFill>
                                      <a:srgbClr val="000000"/>
                                    </a:solidFill>
                                    <a:latin typeface="Cambria Math" panose="02040503050406030204" pitchFamily="18" charset="0"/>
                                    <a:ea typeface="+mn-ea"/>
                                  </a:rPr>
                                  <m:t>𝐴</m:t>
                                </m:r>
                              </m:sub>
                            </m:sSub>
                            <m:sSup>
                              <m:sSupPr>
                                <m:ctrlPr>
                                  <a:rPr lang="en-US" altLang="zh-CN" sz="2200" b="0" i="1">
                                    <a:solidFill>
                                      <a:srgbClr val="000000"/>
                                    </a:solidFill>
                                    <a:latin typeface="Cambria Math" panose="02040503050406030204" pitchFamily="18" charset="0"/>
                                  </a:rPr>
                                </m:ctrlPr>
                              </m:sSupPr>
                              <m:e>
                                <m:r>
                                  <m:rPr>
                                    <m:sty m:val="p"/>
                                  </m:rPr>
                                  <a:rPr lang="en-US" altLang="zh-CN" sz="2200" b="0">
                                    <a:solidFill>
                                      <a:srgbClr val="000000"/>
                                    </a:solidFill>
                                    <a:latin typeface="Cambria Math" panose="02040503050406030204" pitchFamily="18" charset="0"/>
                                  </a:rPr>
                                  <m:t>e</m:t>
                                </m:r>
                              </m:e>
                              <m:sup>
                                <m:f>
                                  <m:fPr>
                                    <m:type m:val="lin"/>
                                    <m:ctrlPr>
                                      <a:rPr lang="en-US" altLang="zh-CN" sz="2200" b="0" i="1">
                                        <a:solidFill>
                                          <a:srgbClr val="000000"/>
                                        </a:solidFill>
                                        <a:latin typeface="Cambria Math" panose="02040503050406030204" pitchFamily="18" charset="0"/>
                                      </a:rPr>
                                    </m:ctrlPr>
                                  </m:fPr>
                                  <m:num>
                                    <m:d>
                                      <m:dPr>
                                        <m:ctrlPr>
                                          <a:rPr lang="en-US" altLang="zh-CN" sz="2200" b="0" i="1">
                                            <a:solidFill>
                                              <a:srgbClr val="000000"/>
                                            </a:solidFill>
                                            <a:latin typeface="Cambria Math" panose="02040503050406030204" pitchFamily="18" charset="0"/>
                                          </a:rPr>
                                        </m:ctrlPr>
                                      </m:dPr>
                                      <m:e>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𝐴</m:t>
                                            </m:r>
                                          </m:sub>
                                        </m:sSub>
                                        <m:r>
                                          <a:rPr lang="en-US" altLang="zh-CN" sz="2200" b="0" i="1">
                                            <a:solidFill>
                                              <a:srgbClr val="000000"/>
                                            </a:solidFill>
                                            <a:latin typeface="Cambria Math" panose="02040503050406030204" pitchFamily="18" charset="0"/>
                                          </a:rPr>
                                          <m:t>−</m:t>
                                        </m:r>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𝐹</m:t>
                                            </m:r>
                                          </m:sub>
                                        </m:sSub>
                                      </m:e>
                                    </m:d>
                                  </m:num>
                                  <m:den>
                                    <m:sSub>
                                      <m:sSubPr>
                                        <m:ctrlPr>
                                          <a:rPr lang="en-US" altLang="zh-CN" sz="2200" b="0" i="1">
                                            <a:solidFill>
                                              <a:srgbClr val="000000"/>
                                            </a:solidFill>
                                            <a:latin typeface="Cambria Math" panose="02040503050406030204" pitchFamily="18" charset="0"/>
                                          </a:rPr>
                                        </m:ctrlPr>
                                      </m:sSubPr>
                                      <m:e>
                                        <m:r>
                                          <a:rPr lang="en-US" altLang="zh-CN" sz="2200" b="0" i="1">
                                            <a:solidFill>
                                              <a:srgbClr val="000000"/>
                                            </a:solidFill>
                                            <a:latin typeface="Cambria Math" panose="02040503050406030204" pitchFamily="18" charset="0"/>
                                          </a:rPr>
                                          <m:t>𝑘</m:t>
                                        </m:r>
                                      </m:e>
                                      <m:sub>
                                        <m:r>
                                          <a:rPr lang="en-US" altLang="zh-CN" sz="2200" b="0" i="1">
                                            <a:solidFill>
                                              <a:srgbClr val="000000"/>
                                            </a:solidFill>
                                            <a:latin typeface="Cambria Math" panose="02040503050406030204" pitchFamily="18" charset="0"/>
                                          </a:rPr>
                                          <m:t>0</m:t>
                                        </m:r>
                                      </m:sub>
                                    </m:sSub>
                                    <m:r>
                                      <a:rPr lang="en-US" altLang="zh-CN" sz="2200" b="0" i="1">
                                        <a:solidFill>
                                          <a:srgbClr val="000000"/>
                                        </a:solidFill>
                                        <a:latin typeface="Cambria Math" panose="02040503050406030204" pitchFamily="18" charset="0"/>
                                      </a:rPr>
                                      <m:t>𝑇</m:t>
                                    </m:r>
                                  </m:den>
                                </m:f>
                              </m:sup>
                            </m:sSup>
                          </m:den>
                        </m:f>
                      </m:oMath>
                    </m:oMathPara>
                  </a14:m>
                  <a:endParaRPr lang="zh-CN" altLang="en-US" sz="2200" b="0" dirty="0">
                    <a:ea typeface="+mn-ea"/>
                    <a:cs typeface="Times New Roman" panose="02020603050405020304" pitchFamily="18" charset="0"/>
                  </a:endParaRPr>
                </a:p>
              </p:txBody>
            </p:sp>
          </mc:Choice>
          <mc:Fallback xmlns="">
            <p:sp>
              <p:nvSpPr>
                <p:cNvPr id="17" name="Object 8">
                  <a:extLst>
                    <a:ext uri="{FF2B5EF4-FFF2-40B4-BE49-F238E27FC236}">
                      <a16:creationId xmlns:a16="http://schemas.microsoft.com/office/drawing/2014/main" id="{0048E9D2-7224-486D-A944-459BDDA12C65}"/>
                    </a:ext>
                  </a:extLst>
                </p:cNvPr>
                <p:cNvSpPr txBox="1">
                  <a:spLocks noRot="1" noChangeAspect="1" noMove="1" noResize="1" noEditPoints="1" noAdjustHandles="1" noChangeArrowheads="1" noChangeShapeType="1" noTextEdit="1"/>
                </p:cNvSpPr>
                <p:nvPr/>
              </p:nvSpPr>
              <p:spPr>
                <a:xfrm>
                  <a:off x="2165919" y="5013176"/>
                  <a:ext cx="6763768" cy="918914"/>
                </a:xfrm>
                <a:prstGeom prst="rect">
                  <a:avLst/>
                </a:prstGeom>
                <a:blipFill>
                  <a:blip r:embed="rId13"/>
                  <a:stretch>
                    <a:fillRect/>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533" grpId="0"/>
      <p:bldP spid="8"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1292374666"/>
                  </p:ext>
                </p:extLst>
              </p:nvPr>
            </p:nvGraphicFramePr>
            <p:xfrm>
              <a:off x="90488" y="4076700"/>
              <a:ext cx="8947152" cy="1008064"/>
            </p:xfrm>
            <a:graphic>
              <a:graphicData uri="http://schemas.openxmlformats.org/drawingml/2006/table">
                <a:tbl>
                  <a:tblPr firstRow="1" bandRow="1">
                    <a:tableStyleId>{5940675A-B579-460E-94D1-54222C63F5DA}</a:tableStyleId>
                  </a:tblPr>
                  <a:tblGrid>
                    <a:gridCol w="1080192">
                      <a:extLst>
                        <a:ext uri="{9D8B030D-6E8A-4147-A177-3AD203B41FA5}">
                          <a16:colId xmlns:a16="http://schemas.microsoft.com/office/drawing/2014/main" val="20000"/>
                        </a:ext>
                      </a:extLst>
                    </a:gridCol>
                    <a:gridCol w="881719">
                      <a:extLst>
                        <a:ext uri="{9D8B030D-6E8A-4147-A177-3AD203B41FA5}">
                          <a16:colId xmlns:a16="http://schemas.microsoft.com/office/drawing/2014/main" val="20001"/>
                        </a:ext>
                      </a:extLst>
                    </a:gridCol>
                    <a:gridCol w="936166">
                      <a:extLst>
                        <a:ext uri="{9D8B030D-6E8A-4147-A177-3AD203B41FA5}">
                          <a16:colId xmlns:a16="http://schemas.microsoft.com/office/drawing/2014/main" val="20002"/>
                        </a:ext>
                      </a:extLst>
                    </a:gridCol>
                    <a:gridCol w="864154">
                      <a:extLst>
                        <a:ext uri="{9D8B030D-6E8A-4147-A177-3AD203B41FA5}">
                          <a16:colId xmlns:a16="http://schemas.microsoft.com/office/drawing/2014/main" val="20003"/>
                        </a:ext>
                      </a:extLst>
                    </a:gridCol>
                    <a:gridCol w="864154">
                      <a:extLst>
                        <a:ext uri="{9D8B030D-6E8A-4147-A177-3AD203B41FA5}">
                          <a16:colId xmlns:a16="http://schemas.microsoft.com/office/drawing/2014/main" val="20004"/>
                        </a:ext>
                      </a:extLst>
                    </a:gridCol>
                    <a:gridCol w="840082">
                      <a:extLst>
                        <a:ext uri="{9D8B030D-6E8A-4147-A177-3AD203B41FA5}">
                          <a16:colId xmlns:a16="http://schemas.microsoft.com/office/drawing/2014/main" val="20005"/>
                        </a:ext>
                      </a:extLst>
                    </a:gridCol>
                    <a:gridCol w="908364">
                      <a:extLst>
                        <a:ext uri="{9D8B030D-6E8A-4147-A177-3AD203B41FA5}">
                          <a16:colId xmlns:a16="http://schemas.microsoft.com/office/drawing/2014/main" val="20006"/>
                        </a:ext>
                      </a:extLst>
                    </a:gridCol>
                    <a:gridCol w="844015">
                      <a:extLst>
                        <a:ext uri="{9D8B030D-6E8A-4147-A177-3AD203B41FA5}">
                          <a16:colId xmlns:a16="http://schemas.microsoft.com/office/drawing/2014/main" val="20007"/>
                        </a:ext>
                      </a:extLst>
                    </a:gridCol>
                    <a:gridCol w="864154">
                      <a:extLst>
                        <a:ext uri="{9D8B030D-6E8A-4147-A177-3AD203B41FA5}">
                          <a16:colId xmlns:a16="http://schemas.microsoft.com/office/drawing/2014/main" val="20008"/>
                        </a:ext>
                      </a:extLst>
                    </a:gridCol>
                    <a:gridCol w="864152">
                      <a:extLst>
                        <a:ext uri="{9D8B030D-6E8A-4147-A177-3AD203B41FA5}">
                          <a16:colId xmlns:a16="http://schemas.microsoft.com/office/drawing/2014/main" val="20009"/>
                        </a:ext>
                      </a:extLst>
                    </a:gridCol>
                  </a:tblGrid>
                  <a:tr h="504032">
                    <a:tc>
                      <a:txBody>
                        <a:bodyPr/>
                        <a:lstStyle/>
                        <a:p>
                          <a:pPr/>
                          <a14:m>
                            <m:oMathPara xmlns:m="http://schemas.openxmlformats.org/officeDocument/2006/math">
                              <m:oMathParaPr>
                                <m:jc m:val="centerGroup"/>
                              </m:oMathParaPr>
                              <m:oMath xmlns:m="http://schemas.openxmlformats.org/officeDocument/2006/math">
                                <m:sSub>
                                  <m:sSubPr>
                                    <m:ctrlPr>
                                      <a:rPr lang="zh-CN" altLang="en-US" sz="2000" b="0" i="1" smtClean="0">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𝐸</m:t>
                                    </m:r>
                                  </m:e>
                                  <m:sub>
                                    <m:r>
                                      <a:rPr lang="zh-CN" altLang="en-US" sz="2000" b="0" i="1">
                                        <a:solidFill>
                                          <a:srgbClr val="000000"/>
                                        </a:solidFill>
                                        <a:latin typeface="Cambria Math" panose="02040503050406030204" pitchFamily="18" charset="0"/>
                                        <a:ea typeface="+mn-ea"/>
                                      </a:rPr>
                                      <m:t>𝐹</m:t>
                                    </m:r>
                                  </m:sub>
                                </m:sSub>
                                <m:r>
                                  <a:rPr lang="zh-CN" altLang="en-US" sz="2000" b="0" i="1">
                                    <a:solidFill>
                                      <a:srgbClr val="000000"/>
                                    </a:solidFill>
                                    <a:latin typeface="Cambria Math" panose="02040503050406030204" pitchFamily="18" charset="0"/>
                                    <a:ea typeface="+mn-ea"/>
                                  </a:rPr>
                                  <m:t>−</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𝐸</m:t>
                                    </m:r>
                                  </m:e>
                                  <m:sub>
                                    <m:r>
                                      <a:rPr lang="zh-CN" altLang="en-US" sz="2000" b="0" i="1">
                                        <a:solidFill>
                                          <a:srgbClr val="000000"/>
                                        </a:solidFill>
                                        <a:latin typeface="Cambria Math" panose="02040503050406030204" pitchFamily="18" charset="0"/>
                                        <a:ea typeface="+mn-ea"/>
                                      </a:rPr>
                                      <m:t>𝐷</m:t>
                                    </m:r>
                                  </m:sub>
                                </m:sSub>
                              </m:oMath>
                            </m:oMathPara>
                          </a14:m>
                          <a:endParaRPr lang="en-US" sz="2000" dirty="0"/>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3</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2</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1</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0</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−1</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−2</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−3</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−4</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rgbClr val="000000"/>
                                    </a:solidFill>
                                    <a:latin typeface="Cambria Math" panose="02040503050406030204" pitchFamily="18" charset="0"/>
                                    <a:ea typeface="+mn-ea"/>
                                  </a:rPr>
                                  <m:t>−5</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zh-CN" altLang="en-US" sz="2000" b="0" i="1">
                                    <a:solidFill>
                                      <a:srgbClr val="000000"/>
                                    </a:solidFill>
                                    <a:latin typeface="Cambria Math" panose="02040503050406030204" pitchFamily="18" charset="0"/>
                                    <a:ea typeface="+mn-ea"/>
                                  </a:rPr>
                                  <m:t>𝑇</m:t>
                                </m:r>
                              </m:oMath>
                            </m:oMathPara>
                          </a14:m>
                          <a:endParaRPr lang="zh-CN" altLang="en-US" sz="2000" b="0" dirty="0">
                            <a:ea typeface="+mn-ea"/>
                            <a:cs typeface="Times New Roman" panose="02020603050405020304" pitchFamily="18" charset="0"/>
                          </a:endParaRPr>
                        </a:p>
                      </a:txBody>
                      <a:tcPr marL="91446" marR="91446" marT="45718" marB="45718" anchor="ctr" anchorCtr="1"/>
                    </a:tc>
                    <a:extLst>
                      <a:ext uri="{0D108BD9-81ED-4DB2-BD59-A6C34878D82A}">
                        <a16:rowId xmlns:a16="http://schemas.microsoft.com/office/drawing/2014/main" val="10000"/>
                      </a:ext>
                    </a:extLst>
                  </a:tr>
                  <a:tr h="504032">
                    <a:tc>
                      <a:txBody>
                        <a:bodyPr/>
                        <a:lstStyle/>
                        <a:p>
                          <a:pPr/>
                          <a14:m>
                            <m:oMathPara xmlns:m="http://schemas.openxmlformats.org/officeDocument/2006/math">
                              <m:oMathParaPr>
                                <m:jc m:val="centerGroup"/>
                              </m:oMathParaPr>
                              <m:oMath xmlns:m="http://schemas.openxmlformats.org/officeDocument/2006/math">
                                <m:f>
                                  <m:fPr>
                                    <m:type m:val="lin"/>
                                    <m:ctrlPr>
                                      <a:rPr lang="zh-CN" altLang="en-US" sz="2000" b="0" i="1" smtClean="0">
                                        <a:solidFill>
                                          <a:srgbClr val="000000"/>
                                        </a:solidFill>
                                        <a:latin typeface="Cambria Math" panose="02040503050406030204" pitchFamily="18" charset="0"/>
                                        <a:ea typeface="+mn-ea"/>
                                      </a:rPr>
                                    </m:ctrlPr>
                                  </m:fPr>
                                  <m:num>
                                    <m:sSubSup>
                                      <m:sSubSupPr>
                                        <m:ctrlPr>
                                          <a:rPr lang="zh-CN" altLang="en-US" sz="2000" b="0" i="1">
                                            <a:solidFill>
                                              <a:srgbClr val="000000"/>
                                            </a:solidFill>
                                            <a:latin typeface="Cambria Math" panose="02040503050406030204" pitchFamily="18" charset="0"/>
                                            <a:ea typeface="+mn-ea"/>
                                          </a:rPr>
                                        </m:ctrlPr>
                                      </m:sSubSup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up>
                                        <m:r>
                                          <a:rPr lang="zh-CN" altLang="en-US" sz="2000" b="0" i="1">
                                            <a:solidFill>
                                              <a:srgbClr val="000000"/>
                                            </a:solidFill>
                                            <a:latin typeface="Cambria Math" panose="02040503050406030204" pitchFamily="18" charset="0"/>
                                            <a:ea typeface="+mn-ea"/>
                                          </a:rPr>
                                          <m:t>+</m:t>
                                        </m:r>
                                      </m:sup>
                                    </m:sSubSup>
                                  </m:num>
                                  <m:den>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Sub>
                                  </m:den>
                                </m:f>
                              </m:oMath>
                            </m:oMathPara>
                          </a14:m>
                          <a:endParaRPr lang="en-US" sz="2000" dirty="0"/>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0.024</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0.063</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0.155</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0.333</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0.576</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0.787</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0.909</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0.965</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0.987</a:t>
                          </a:r>
                        </a:p>
                      </a:txBody>
                      <a:tcPr marL="91446" marR="91446" marT="45718" marB="45718" anchor="ctr" anchorCtr="1"/>
                    </a:tc>
                    <a:extLst>
                      <a:ext uri="{0D108BD9-81ED-4DB2-BD59-A6C34878D82A}">
                        <a16:rowId xmlns:a16="http://schemas.microsoft.com/office/drawing/2014/main" val="10001"/>
                      </a:ext>
                    </a:extLst>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1292374666"/>
                  </p:ext>
                </p:extLst>
              </p:nvPr>
            </p:nvGraphicFramePr>
            <p:xfrm>
              <a:off x="90488" y="4076700"/>
              <a:ext cx="8947152" cy="1008064"/>
            </p:xfrm>
            <a:graphic>
              <a:graphicData uri="http://schemas.openxmlformats.org/drawingml/2006/table">
                <a:tbl>
                  <a:tblPr firstRow="1" bandRow="1">
                    <a:tableStyleId>{5940675A-B579-460E-94D1-54222C63F5DA}</a:tableStyleId>
                  </a:tblPr>
                  <a:tblGrid>
                    <a:gridCol w="1080192">
                      <a:extLst>
                        <a:ext uri="{9D8B030D-6E8A-4147-A177-3AD203B41FA5}">
                          <a16:colId xmlns:a16="http://schemas.microsoft.com/office/drawing/2014/main" val="20000"/>
                        </a:ext>
                      </a:extLst>
                    </a:gridCol>
                    <a:gridCol w="881719">
                      <a:extLst>
                        <a:ext uri="{9D8B030D-6E8A-4147-A177-3AD203B41FA5}">
                          <a16:colId xmlns:a16="http://schemas.microsoft.com/office/drawing/2014/main" val="20001"/>
                        </a:ext>
                      </a:extLst>
                    </a:gridCol>
                    <a:gridCol w="936166">
                      <a:extLst>
                        <a:ext uri="{9D8B030D-6E8A-4147-A177-3AD203B41FA5}">
                          <a16:colId xmlns:a16="http://schemas.microsoft.com/office/drawing/2014/main" val="20002"/>
                        </a:ext>
                      </a:extLst>
                    </a:gridCol>
                    <a:gridCol w="864154">
                      <a:extLst>
                        <a:ext uri="{9D8B030D-6E8A-4147-A177-3AD203B41FA5}">
                          <a16:colId xmlns:a16="http://schemas.microsoft.com/office/drawing/2014/main" val="20003"/>
                        </a:ext>
                      </a:extLst>
                    </a:gridCol>
                    <a:gridCol w="864154">
                      <a:extLst>
                        <a:ext uri="{9D8B030D-6E8A-4147-A177-3AD203B41FA5}">
                          <a16:colId xmlns:a16="http://schemas.microsoft.com/office/drawing/2014/main" val="20004"/>
                        </a:ext>
                      </a:extLst>
                    </a:gridCol>
                    <a:gridCol w="840082">
                      <a:extLst>
                        <a:ext uri="{9D8B030D-6E8A-4147-A177-3AD203B41FA5}">
                          <a16:colId xmlns:a16="http://schemas.microsoft.com/office/drawing/2014/main" val="20005"/>
                        </a:ext>
                      </a:extLst>
                    </a:gridCol>
                    <a:gridCol w="908364">
                      <a:extLst>
                        <a:ext uri="{9D8B030D-6E8A-4147-A177-3AD203B41FA5}">
                          <a16:colId xmlns:a16="http://schemas.microsoft.com/office/drawing/2014/main" val="20006"/>
                        </a:ext>
                      </a:extLst>
                    </a:gridCol>
                    <a:gridCol w="844015">
                      <a:extLst>
                        <a:ext uri="{9D8B030D-6E8A-4147-A177-3AD203B41FA5}">
                          <a16:colId xmlns:a16="http://schemas.microsoft.com/office/drawing/2014/main" val="20007"/>
                        </a:ext>
                      </a:extLst>
                    </a:gridCol>
                    <a:gridCol w="864154">
                      <a:extLst>
                        <a:ext uri="{9D8B030D-6E8A-4147-A177-3AD203B41FA5}">
                          <a16:colId xmlns:a16="http://schemas.microsoft.com/office/drawing/2014/main" val="20008"/>
                        </a:ext>
                      </a:extLst>
                    </a:gridCol>
                    <a:gridCol w="864152">
                      <a:extLst>
                        <a:ext uri="{9D8B030D-6E8A-4147-A177-3AD203B41FA5}">
                          <a16:colId xmlns:a16="http://schemas.microsoft.com/office/drawing/2014/main" val="20009"/>
                        </a:ext>
                      </a:extLst>
                    </a:gridCol>
                  </a:tblGrid>
                  <a:tr h="504032">
                    <a:tc>
                      <a:txBody>
                        <a:bodyPr/>
                        <a:lstStyle/>
                        <a:p>
                          <a:endParaRPr lang="zh-CN"/>
                        </a:p>
                      </a:txBody>
                      <a:tcPr marL="91446" marR="91446" marT="45718" marB="45718" anchor="ctr" anchorCtr="1">
                        <a:blipFill>
                          <a:blip r:embed="rId2"/>
                          <a:stretch>
                            <a:fillRect l="-565" t="-1190" r="-731073" b="-229762"/>
                          </a:stretch>
                        </a:blipFill>
                      </a:tcPr>
                    </a:tc>
                    <a:tc>
                      <a:txBody>
                        <a:bodyPr/>
                        <a:lstStyle/>
                        <a:p>
                          <a:endParaRPr lang="zh-CN"/>
                        </a:p>
                      </a:txBody>
                      <a:tcPr marL="91446" marR="91446" marT="45718" marB="45718" anchor="ctr" anchorCtr="1">
                        <a:blipFill>
                          <a:blip r:embed="rId2"/>
                          <a:stretch>
                            <a:fillRect l="-122759" t="-1190" r="-792414" b="-229762"/>
                          </a:stretch>
                        </a:blipFill>
                      </a:tcPr>
                    </a:tc>
                    <a:tc>
                      <a:txBody>
                        <a:bodyPr/>
                        <a:lstStyle/>
                        <a:p>
                          <a:endParaRPr lang="zh-CN"/>
                        </a:p>
                      </a:txBody>
                      <a:tcPr marL="91446" marR="91446" marT="45718" marB="45718" anchor="ctr" anchorCtr="1">
                        <a:blipFill>
                          <a:blip r:embed="rId2"/>
                          <a:stretch>
                            <a:fillRect l="-209740" t="-1190" r="-646104" b="-229762"/>
                          </a:stretch>
                        </a:blipFill>
                      </a:tcPr>
                    </a:tc>
                    <a:tc>
                      <a:txBody>
                        <a:bodyPr/>
                        <a:lstStyle/>
                        <a:p>
                          <a:endParaRPr lang="zh-CN"/>
                        </a:p>
                      </a:txBody>
                      <a:tcPr marL="91446" marR="91446" marT="45718" marB="45718" anchor="ctr" anchorCtr="1">
                        <a:blipFill>
                          <a:blip r:embed="rId2"/>
                          <a:stretch>
                            <a:fillRect l="-335915" t="-1190" r="-600704" b="-229762"/>
                          </a:stretch>
                        </a:blipFill>
                      </a:tcPr>
                    </a:tc>
                    <a:tc>
                      <a:txBody>
                        <a:bodyPr/>
                        <a:lstStyle/>
                        <a:p>
                          <a:endParaRPr lang="zh-CN"/>
                        </a:p>
                      </a:txBody>
                      <a:tcPr marL="91446" marR="91446" marT="45718" marB="45718" anchor="ctr" anchorCtr="1">
                        <a:blipFill>
                          <a:blip r:embed="rId2"/>
                          <a:stretch>
                            <a:fillRect l="-435915" t="-1190" r="-500704" b="-229762"/>
                          </a:stretch>
                        </a:blipFill>
                      </a:tcPr>
                    </a:tc>
                    <a:tc>
                      <a:txBody>
                        <a:bodyPr/>
                        <a:lstStyle/>
                        <a:p>
                          <a:endParaRPr lang="zh-CN"/>
                        </a:p>
                      </a:txBody>
                      <a:tcPr marL="91446" marR="91446" marT="45718" marB="45718" anchor="ctr" anchorCtr="1">
                        <a:blipFill>
                          <a:blip r:embed="rId2"/>
                          <a:stretch>
                            <a:fillRect l="-551449" t="-1190" r="-415217" b="-229762"/>
                          </a:stretch>
                        </a:blipFill>
                      </a:tcPr>
                    </a:tc>
                    <a:tc>
                      <a:txBody>
                        <a:bodyPr/>
                        <a:lstStyle/>
                        <a:p>
                          <a:endParaRPr lang="zh-CN"/>
                        </a:p>
                      </a:txBody>
                      <a:tcPr marL="91446" marR="91446" marT="45718" marB="45718" anchor="ctr" anchorCtr="1">
                        <a:blipFill>
                          <a:blip r:embed="rId2"/>
                          <a:stretch>
                            <a:fillRect l="-603356" t="-1190" r="-284564" b="-229762"/>
                          </a:stretch>
                        </a:blipFill>
                      </a:tcPr>
                    </a:tc>
                    <a:tc>
                      <a:txBody>
                        <a:bodyPr/>
                        <a:lstStyle/>
                        <a:p>
                          <a:endParaRPr lang="zh-CN"/>
                        </a:p>
                      </a:txBody>
                      <a:tcPr marL="91446" marR="91446" marT="45718" marB="45718" anchor="ctr" anchorCtr="1">
                        <a:blipFill>
                          <a:blip r:embed="rId2"/>
                          <a:stretch>
                            <a:fillRect l="-759420" t="-1190" r="-207246" b="-229762"/>
                          </a:stretch>
                        </a:blipFill>
                      </a:tcPr>
                    </a:tc>
                    <a:tc>
                      <a:txBody>
                        <a:bodyPr/>
                        <a:lstStyle/>
                        <a:p>
                          <a:endParaRPr lang="zh-CN"/>
                        </a:p>
                      </a:txBody>
                      <a:tcPr marL="91446" marR="91446" marT="45718" marB="45718" anchor="ctr" anchorCtr="1">
                        <a:blipFill>
                          <a:blip r:embed="rId2"/>
                          <a:stretch>
                            <a:fillRect l="-835211" t="-1190" r="-101408" b="-229762"/>
                          </a:stretch>
                        </a:blipFill>
                      </a:tcPr>
                    </a:tc>
                    <a:tc>
                      <a:txBody>
                        <a:bodyPr/>
                        <a:lstStyle/>
                        <a:p>
                          <a:endParaRPr lang="zh-CN"/>
                        </a:p>
                      </a:txBody>
                      <a:tcPr marL="91446" marR="91446" marT="45718" marB="45718" anchor="ctr" anchorCtr="1">
                        <a:blipFill>
                          <a:blip r:embed="rId2"/>
                          <a:stretch>
                            <a:fillRect l="-935211" t="-1190" r="-1408" b="-229762"/>
                          </a:stretch>
                        </a:blipFill>
                      </a:tcPr>
                    </a:tc>
                    <a:extLst>
                      <a:ext uri="{0D108BD9-81ED-4DB2-BD59-A6C34878D82A}">
                        <a16:rowId xmlns:a16="http://schemas.microsoft.com/office/drawing/2014/main" val="10000"/>
                      </a:ext>
                    </a:extLst>
                  </a:tr>
                  <a:tr h="504032">
                    <a:tc>
                      <a:txBody>
                        <a:bodyPr/>
                        <a:lstStyle/>
                        <a:p>
                          <a:endParaRPr lang="zh-CN"/>
                        </a:p>
                      </a:txBody>
                      <a:tcPr marL="91446" marR="91446" marT="45718" marB="45718" anchor="ctr" anchorCtr="1">
                        <a:blipFill>
                          <a:blip r:embed="rId2"/>
                          <a:stretch>
                            <a:fillRect l="-565" t="-102410" r="-731073" b="-132530"/>
                          </a:stretch>
                        </a:blipFill>
                      </a:tcPr>
                    </a:tc>
                    <a:tc>
                      <a:txBody>
                        <a:bodyPr/>
                        <a:lstStyle/>
                        <a:p>
                          <a:pPr algn="ctr"/>
                          <a:r>
                            <a:rPr lang="en-US" sz="2000" b="0" dirty="0">
                              <a:latin typeface="Times New Roman" panose="02020603050405020304" pitchFamily="18" charset="0"/>
                              <a:cs typeface="Times New Roman" panose="02020603050405020304" pitchFamily="18" charset="0"/>
                            </a:rPr>
                            <a:t>0.024</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0.063</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0.155</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0.333</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0.576</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0.787</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0.909</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0.965</a:t>
                          </a:r>
                        </a:p>
                      </a:txBody>
                      <a:tcPr marL="91446" marR="91446" marT="45718" marB="45718" anchor="ctr" anchorCtr="1"/>
                    </a:tc>
                    <a:tc>
                      <a:txBody>
                        <a:bodyPr/>
                        <a:lstStyle/>
                        <a:p>
                          <a:pPr algn="ctr"/>
                          <a:r>
                            <a:rPr lang="en-US" sz="2000" b="0" dirty="0">
                              <a:latin typeface="Times New Roman" panose="02020603050405020304" pitchFamily="18" charset="0"/>
                              <a:cs typeface="Times New Roman" panose="02020603050405020304" pitchFamily="18" charset="0"/>
                            </a:rPr>
                            <a:t>0.987</a:t>
                          </a:r>
                        </a:p>
                      </a:txBody>
                      <a:tcPr marL="91446" marR="91446" marT="45718" marB="45718" anchor="ctr" anchorCtr="1"/>
                    </a:tc>
                    <a:extLst>
                      <a:ext uri="{0D108BD9-81ED-4DB2-BD59-A6C34878D82A}">
                        <a16:rowId xmlns:a16="http://schemas.microsoft.com/office/drawing/2014/main" val="10001"/>
                      </a:ext>
                    </a:extLst>
                  </a:tr>
                </a:tbl>
              </a:graphicData>
            </a:graphic>
          </p:graphicFrame>
        </mc:Fallback>
      </mc:AlternateContent>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grpSp>
        <p:nvGrpSpPr>
          <p:cNvPr id="61478" name="Group 20"/>
          <p:cNvGrpSpPr/>
          <p:nvPr/>
        </p:nvGrpSpPr>
        <p:grpSpPr>
          <a:xfrm>
            <a:off x="192088" y="938213"/>
            <a:ext cx="1643062" cy="928687"/>
            <a:chOff x="139363" y="1139734"/>
            <a:chExt cx="1643062" cy="928688"/>
          </a:xfrm>
        </p:grpSpPr>
        <p:sp>
          <p:nvSpPr>
            <p:cNvPr id="19" name="爆炸形 1 4"/>
            <p:cNvSpPr/>
            <p:nvPr/>
          </p:nvSpPr>
          <p:spPr>
            <a:xfrm>
              <a:off x="139363" y="1139734"/>
              <a:ext cx="1643062" cy="928688"/>
            </a:xfrm>
            <a:prstGeom prst="irregularSeal1">
              <a:avLst/>
            </a:prstGeom>
            <a:solidFill>
              <a:srgbClr val="0F6FC6"/>
            </a:solidFill>
            <a:ln w="25400" cap="flat" cmpd="sng" algn="ctr">
              <a:solidFill>
                <a:srgbClr val="0F6FC6">
                  <a:shade val="50000"/>
                </a:srgbClr>
              </a:solid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20" name="TextBox 3"/>
            <p:cNvSpPr txBox="1">
              <a:spLocks noChangeArrowheads="1"/>
            </p:cNvSpPr>
            <p:nvPr/>
          </p:nvSpPr>
          <p:spPr bwMode="auto">
            <a:xfrm>
              <a:off x="518775" y="1306421"/>
              <a:ext cx="1071563" cy="523876"/>
            </a:xfrm>
            <a:prstGeom prst="rect">
              <a:avLst/>
            </a:prstGeom>
            <a:noFill/>
            <a:ln w="9525">
              <a:noFill/>
              <a:miter lim="800000"/>
            </a:ln>
          </p:spPr>
          <p:txBody>
            <a:bodyPr>
              <a:spAutoFit/>
            </a:bodyPr>
            <a:lstStyle/>
            <a:p>
              <a:pPr marR="0" defTabSz="914400" eaLnBrk="1" fontAlgn="auto" hangingPunct="1">
                <a:spcBef>
                  <a:spcPts val="0"/>
                </a:spcBef>
                <a:spcAft>
                  <a:spcPts val="0"/>
                </a:spcAft>
                <a:buClrTx/>
                <a:buSzTx/>
                <a:buFontTx/>
                <a:buNone/>
                <a:defRPr/>
              </a:pPr>
              <a:r>
                <a:rPr kumimoji="0" lang="zh-CN" altLang="en-US" sz="2800" kern="0" cap="none" spc="0" normalizeH="0" baseline="0" noProof="0" dirty="0">
                  <a:solidFill>
                    <a:sysClr val="window" lastClr="FFFFFF"/>
                  </a:solidFill>
                  <a:latin typeface="宋体" panose="02010600030101010101" pitchFamily="2" charset="-122"/>
                  <a:ea typeface="宋体" panose="02010600030101010101" pitchFamily="2" charset="-122"/>
                  <a:cs typeface="+mn-cs"/>
                </a:rPr>
                <a:t>分析</a:t>
              </a:r>
            </a:p>
          </p:txBody>
        </p:sp>
      </p:grpSp>
      <p:sp>
        <p:nvSpPr>
          <p:cNvPr id="61479" name="矩形 82"/>
          <p:cNvSpPr/>
          <p:nvPr/>
        </p:nvSpPr>
        <p:spPr>
          <a:xfrm>
            <a:off x="142875" y="5819775"/>
            <a:ext cx="8786813" cy="974725"/>
          </a:xfrm>
          <a:prstGeom prst="rect">
            <a:avLst/>
          </a:prstGeom>
          <a:noFill/>
          <a:ln w="28575" cap="flat" cmpd="sng">
            <a:solidFill>
              <a:srgbClr val="00B05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70C0"/>
                </a:solidFill>
                <a:latin typeface="华文楷体" panose="02010600040101010101" pitchFamily="2" charset="-122"/>
                <a:ea typeface="华文楷体" panose="02010600040101010101" pitchFamily="2" charset="-122"/>
              </a:rPr>
              <a:t>杂质能级与费米能级的相对位置明显反映了电子和空穴占据杂质能级的情况！</a:t>
            </a:r>
          </a:p>
        </p:txBody>
      </p:sp>
      <p:sp>
        <p:nvSpPr>
          <p:cNvPr id="22" name="矩形 85"/>
          <p:cNvSpPr>
            <a:spLocks noChangeArrowheads="1"/>
          </p:cNvSpPr>
          <p:nvPr/>
        </p:nvSpPr>
        <p:spPr bwMode="auto">
          <a:xfrm>
            <a:off x="357188" y="1857375"/>
            <a:ext cx="8786813" cy="430213"/>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rPr>
              <a:t>1.</a:t>
            </a:r>
            <a:r>
              <a:rPr kumimoji="0" lang="zh-CN" altLang="en-US" sz="2200" b="1"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rPr>
              <a:t>费米能级在施主杂质能级之上时，施主杂质基本上</a:t>
            </a:r>
            <a:r>
              <a:rPr kumimoji="0" lang="zh-CN" altLang="en-US" sz="22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没有电离</a:t>
            </a:r>
          </a:p>
        </p:txBody>
      </p:sp>
      <mc:AlternateContent xmlns:mc="http://schemas.openxmlformats.org/markup-compatibility/2006" xmlns:a14="http://schemas.microsoft.com/office/drawing/2010/main">
        <mc:Choice Requires="a14">
          <p:sp>
            <p:nvSpPr>
              <p:cNvPr id="24" name="矩形 90"/>
              <p:cNvSpPr>
                <a:spLocks noChangeArrowheads="1"/>
              </p:cNvSpPr>
              <p:nvPr/>
            </p:nvSpPr>
            <p:spPr bwMode="auto">
              <a:xfrm>
                <a:off x="357188" y="2443167"/>
                <a:ext cx="8572500" cy="441531"/>
              </a:xfrm>
              <a:prstGeom prst="rect">
                <a:avLst/>
              </a:prstGeom>
              <a:noFill/>
              <a:ln w="9525">
                <a:noFill/>
                <a:miter lim="800000"/>
              </a:ln>
            </p:spPr>
            <p:txBody>
              <a:bodyPr>
                <a:spAutoFit/>
              </a:bodyPr>
              <a:lstStyle/>
              <a:p>
                <a:pPr lvl="0" eaLnBrk="1" fontAlgn="auto" hangingPunct="1">
                  <a:spcBef>
                    <a:spcPts val="0"/>
                  </a:spcBef>
                  <a:spcAft>
                    <a:spcPts val="0"/>
                  </a:spcAft>
                  <a:defRPr/>
                </a:pPr>
                <a:r>
                  <a:rPr kumimoji="0" lang="en-US" altLang="zh-CN" sz="2200" b="1" i="0" u="none" strike="noStrike" kern="0" cap="none" spc="0" normalizeH="0" baseline="0" noProof="0" dirty="0">
                    <a:ln>
                      <a:noFill/>
                    </a:ln>
                    <a:solidFill>
                      <a:sysClr val="windowText" lastClr="000000"/>
                    </a:solidFill>
                    <a:effectLst/>
                    <a:uLnTx/>
                    <a:uFillTx/>
                    <a:latin typeface="+mn-ea"/>
                    <a:ea typeface="+mn-ea"/>
                  </a:rPr>
                  <a:t>2.</a:t>
                </a:r>
                <a:r>
                  <a:rPr kumimoji="0" lang="zh-CN" altLang="en-US" sz="2200" b="1" i="0" u="none" strike="noStrike" kern="0" cap="none" spc="0" normalizeH="0" baseline="0" noProof="0" dirty="0">
                    <a:ln>
                      <a:noFill/>
                    </a:ln>
                    <a:solidFill>
                      <a:sysClr val="windowText" lastClr="000000"/>
                    </a:solidFill>
                    <a:effectLst/>
                    <a:uLnTx/>
                    <a:uFillTx/>
                    <a:latin typeface="+mn-ea"/>
                    <a:ea typeface="+mn-ea"/>
                  </a:rPr>
                  <a:t>费米能级与施主杂质能级重合时，</a:t>
                </a:r>
                <a14:m>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=2</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/3</m:t>
                    </m:r>
                    <m:r>
                      <a:rPr lang="zh-CN" altLang="en-US" sz="2200" i="1">
                        <a:solidFill>
                          <a:srgbClr val="000000"/>
                        </a:solidFill>
                        <a:latin typeface="Cambria Math" panose="02040503050406030204" pitchFamily="18" charset="0"/>
                        <a:ea typeface="+mn-ea"/>
                      </a:rPr>
                      <m:t>，</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up>
                        <m:r>
                          <a:rPr lang="zh-CN" altLang="en-US" sz="2200" i="1">
                            <a:solidFill>
                              <a:srgbClr val="000000"/>
                            </a:solidFill>
                            <a:latin typeface="Cambria Math" panose="02040503050406030204" pitchFamily="18" charset="0"/>
                            <a:ea typeface="+mn-ea"/>
                          </a:rPr>
                          <m:t>+</m:t>
                        </m:r>
                      </m:sup>
                    </m:sSubSup>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Sub>
                    <m:r>
                      <a:rPr lang="zh-CN" altLang="en-US" sz="2200" i="1">
                        <a:solidFill>
                          <a:srgbClr val="000000"/>
                        </a:solidFill>
                        <a:latin typeface="Cambria Math" panose="02040503050406030204" pitchFamily="18" charset="0"/>
                        <a:ea typeface="+mn-ea"/>
                      </a:rPr>
                      <m:t>/3</m:t>
                    </m:r>
                  </m:oMath>
                </a14:m>
                <a:endParaRPr kumimoji="0" lang="zh-CN" altLang="en-US" sz="2200" b="1" i="0" u="none" strike="noStrike" kern="0" cap="none" spc="0" normalizeH="0" baseline="0" noProof="0" dirty="0">
                  <a:ln>
                    <a:noFill/>
                  </a:ln>
                  <a:solidFill>
                    <a:sysClr val="windowText" lastClr="000000"/>
                  </a:solidFill>
                  <a:effectLst/>
                  <a:uLnTx/>
                  <a:uFillTx/>
                  <a:latin typeface="+mn-ea"/>
                  <a:ea typeface="+mn-ea"/>
                </a:endParaRPr>
              </a:p>
            </p:txBody>
          </p:sp>
        </mc:Choice>
        <mc:Fallback xmlns="">
          <p:sp>
            <p:nvSpPr>
              <p:cNvPr id="24" name="矩形 90"/>
              <p:cNvSpPr>
                <a:spLocks noRot="1" noChangeAspect="1" noMove="1" noResize="1" noEditPoints="1" noAdjustHandles="1" noChangeArrowheads="1" noChangeShapeType="1" noTextEdit="1"/>
              </p:cNvSpPr>
              <p:nvPr/>
            </p:nvSpPr>
            <p:spPr bwMode="auto">
              <a:xfrm>
                <a:off x="357188" y="2443167"/>
                <a:ext cx="8572500" cy="441531"/>
              </a:xfrm>
              <a:prstGeom prst="rect">
                <a:avLst/>
              </a:prstGeom>
              <a:blipFill>
                <a:blip r:embed="rId3"/>
                <a:stretch>
                  <a:fillRect l="-925" t="-13889" b="-20833"/>
                </a:stretch>
              </a:blipFill>
              <a:ln w="9525">
                <a:noFill/>
                <a:miter lim="800000"/>
              </a:ln>
            </p:spPr>
            <p:txBody>
              <a:bodyPr/>
              <a:lstStyle/>
              <a:p>
                <a:r>
                  <a:rPr lang="zh-CN" altLang="en-US">
                    <a:noFill/>
                  </a:rPr>
                  <a:t> </a:t>
                </a:r>
              </a:p>
            </p:txBody>
          </p:sp>
        </mc:Fallback>
      </mc:AlternateContent>
      <p:sp>
        <p:nvSpPr>
          <p:cNvPr id="27" name="TextBox 98"/>
          <p:cNvSpPr txBox="1">
            <a:spLocks noChangeArrowheads="1"/>
          </p:cNvSpPr>
          <p:nvPr/>
        </p:nvSpPr>
        <p:spPr bwMode="auto">
          <a:xfrm>
            <a:off x="2019300" y="5270500"/>
            <a:ext cx="4784725" cy="400050"/>
          </a:xfrm>
          <a:prstGeom prst="rect">
            <a:avLst/>
          </a:prstGeom>
          <a:noFill/>
          <a:ln w="9525">
            <a:noFill/>
            <a:miter lim="800000"/>
          </a:ln>
        </p:spPr>
        <p:txBody>
          <a:bodyPr>
            <a:spAutoFit/>
          </a:bodyPr>
          <a:lstStyle/>
          <a:p>
            <a:pPr marR="0" algn="ctr" defTabSz="914400" eaLnBrk="1" fontAlgn="auto" hangingPunct="1">
              <a:spcBef>
                <a:spcPts val="0"/>
              </a:spcBef>
              <a:spcAft>
                <a:spcPts val="0"/>
              </a:spcAft>
              <a:buClrTx/>
              <a:buSzTx/>
              <a:buFontTx/>
              <a:buNone/>
              <a:defRPr/>
            </a:pPr>
            <a:r>
              <a:rPr kumimoji="0" lang="zh-CN" altLang="en-US" sz="2000" kern="0" cap="none" spc="0" normalizeH="0" baseline="0" noProof="0" dirty="0">
                <a:solidFill>
                  <a:srgbClr val="C00000"/>
                </a:solidFill>
                <a:latin typeface="宋体" panose="02010600030101010101" pitchFamily="2" charset="-122"/>
                <a:ea typeface="宋体" panose="02010600030101010101" pitchFamily="2" charset="-122"/>
                <a:cs typeface="+mn-cs"/>
              </a:rPr>
              <a:t>受主杂质情况，同学照此可自己分析</a:t>
            </a:r>
          </a:p>
        </p:txBody>
      </p:sp>
      <mc:AlternateContent xmlns:mc="http://schemas.openxmlformats.org/markup-compatibility/2006" xmlns:a14="http://schemas.microsoft.com/office/drawing/2010/main">
        <mc:Choice Requires="a14">
          <p:sp>
            <p:nvSpPr>
              <p:cNvPr id="61483" name="Object 3"/>
              <p:cNvSpPr txBox="1"/>
              <p:nvPr/>
            </p:nvSpPr>
            <p:spPr>
              <a:xfrm>
                <a:off x="836612" y="333375"/>
                <a:ext cx="4311451" cy="9096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𝐷</m:t>
                          </m:r>
                        </m:sub>
                      </m:sSub>
                      <m:r>
                        <a:rPr lang="zh-CN" altLang="en-US" sz="2000" i="0">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𝑓</m:t>
                          </m:r>
                        </m:e>
                        <m:sub>
                          <m:r>
                            <a:rPr lang="zh-CN" altLang="en-US" sz="2000" i="1">
                              <a:solidFill>
                                <a:srgbClr val="000000"/>
                              </a:solidFill>
                              <a:latin typeface="Cambria Math" panose="02040503050406030204" pitchFamily="18" charset="0"/>
                              <a:ea typeface="+mn-ea"/>
                            </a:rPr>
                            <m:t>𝐷</m:t>
                          </m:r>
                        </m:sub>
                      </m:sSub>
                      <m:r>
                        <a:rPr lang="zh-CN" altLang="en-US" sz="2000" i="1">
                          <a:solidFill>
                            <a:srgbClr val="000000"/>
                          </a:solidFill>
                          <a:latin typeface="Cambria Math" panose="02040503050406030204" pitchFamily="18" charset="0"/>
                          <a:ea typeface="+mn-ea"/>
                        </a:rPr>
                        <m:t>(</m:t>
                      </m:r>
                      <m:r>
                        <m:rPr>
                          <m:sty m:val="p"/>
                        </m:rPr>
                        <a:rPr lang="zh-CN" altLang="en-US" sz="2000" i="1">
                          <a:solidFill>
                            <a:srgbClr val="000000"/>
                          </a:solidFill>
                          <a:latin typeface="Cambria Math" panose="02040503050406030204" pitchFamily="18" charset="0"/>
                          <a:ea typeface="+mn-ea"/>
                        </a:rPr>
                        <m:t>E</m:t>
                      </m:r>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num>
                        <m:den>
                          <m:r>
                            <a:rPr lang="zh-CN" altLang="en-US" sz="2000" i="1">
                              <a:solidFill>
                                <a:srgbClr val="000000"/>
                              </a:solidFill>
                              <a:latin typeface="Cambria Math" panose="02040503050406030204" pitchFamily="18" charset="0"/>
                              <a:ea typeface="+mn-ea"/>
                            </a:rPr>
                            <m:t>1+</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2</m:t>
                              </m:r>
                            </m:den>
                          </m:f>
                          <m:sSup>
                            <m:sSupPr>
                              <m:ctrlPr>
                                <a:rPr lang="en-US" altLang="zh-CN" sz="2000" b="0" i="1">
                                  <a:solidFill>
                                    <a:srgbClr val="000000"/>
                                  </a:solidFill>
                                  <a:latin typeface="Cambria Math" panose="02040503050406030204" pitchFamily="18" charset="0"/>
                                  <a:ea typeface="+mn-ea"/>
                                </a:rPr>
                              </m:ctrlPr>
                            </m:sSupPr>
                            <m:e>
                              <m:r>
                                <m:rPr>
                                  <m:sty m:val="p"/>
                                </m:rPr>
                                <a:rPr lang="en-US" altLang="zh-CN" sz="2000" b="0">
                                  <a:solidFill>
                                    <a:srgbClr val="000000"/>
                                  </a:solidFill>
                                  <a:latin typeface="Cambria Math" panose="02040503050406030204" pitchFamily="18" charset="0"/>
                                  <a:ea typeface="+mn-ea"/>
                                </a:rPr>
                                <m:t>e</m:t>
                              </m:r>
                            </m:e>
                            <m:sup>
                              <m:f>
                                <m:fPr>
                                  <m:type m:val="lin"/>
                                  <m:ctrlPr>
                                    <a:rPr lang="en-US" altLang="zh-CN" sz="2000" b="0" i="1">
                                      <a:solidFill>
                                        <a:srgbClr val="000000"/>
                                      </a:solidFill>
                                      <a:latin typeface="Cambria Math" panose="02040503050406030204" pitchFamily="18" charset="0"/>
                                      <a:ea typeface="+mn-ea"/>
                                    </a:rPr>
                                  </m:ctrlPr>
                                </m:fPr>
                                <m:num>
                                  <m:d>
                                    <m:dPr>
                                      <m:ctrlPr>
                                        <a:rPr lang="en-US" altLang="zh-CN" sz="2000" b="0" i="1">
                                          <a:solidFill>
                                            <a:srgbClr val="000000"/>
                                          </a:solidFill>
                                          <a:latin typeface="Cambria Math" panose="02040503050406030204" pitchFamily="18" charset="0"/>
                                          <a:ea typeface="+mn-ea"/>
                                        </a:rPr>
                                      </m:ctrlPr>
                                    </m:dPr>
                                    <m:e>
                                      <m:sSub>
                                        <m:sSubPr>
                                          <m:ctrlPr>
                                            <a:rPr lang="en-US" altLang="zh-CN" sz="2000" b="0" i="1">
                                              <a:solidFill>
                                                <a:srgbClr val="000000"/>
                                              </a:solidFill>
                                              <a:latin typeface="Cambria Math" panose="02040503050406030204" pitchFamily="18" charset="0"/>
                                              <a:ea typeface="+mn-ea"/>
                                            </a:rPr>
                                          </m:ctrlPr>
                                        </m:sSubPr>
                                        <m:e>
                                          <m:r>
                                            <a:rPr lang="en-US" altLang="zh-CN" sz="2000" b="0" i="1">
                                              <a:solidFill>
                                                <a:srgbClr val="000000"/>
                                              </a:solidFill>
                                              <a:latin typeface="Cambria Math" panose="02040503050406030204" pitchFamily="18" charset="0"/>
                                              <a:ea typeface="+mn-ea"/>
                                            </a:rPr>
                                            <m:t>𝐸</m:t>
                                          </m:r>
                                        </m:e>
                                        <m:sub>
                                          <m:r>
                                            <a:rPr lang="en-US" altLang="zh-CN" sz="2000" b="0" i="1" smtClean="0">
                                              <a:solidFill>
                                                <a:srgbClr val="000000"/>
                                              </a:solidFill>
                                              <a:latin typeface="Cambria Math" panose="02040503050406030204" pitchFamily="18" charset="0"/>
                                              <a:ea typeface="+mn-ea"/>
                                            </a:rPr>
                                            <m:t>𝐷</m:t>
                                          </m:r>
                                        </m:sub>
                                      </m:sSub>
                                      <m:r>
                                        <a:rPr lang="en-US" altLang="zh-CN" sz="2000" b="0" i="1">
                                          <a:solidFill>
                                            <a:srgbClr val="000000"/>
                                          </a:solidFill>
                                          <a:latin typeface="Cambria Math" panose="02040503050406030204" pitchFamily="18" charset="0"/>
                                          <a:ea typeface="+mn-ea"/>
                                        </a:rPr>
                                        <m:t>−</m:t>
                                      </m:r>
                                      <m:sSub>
                                        <m:sSubPr>
                                          <m:ctrlPr>
                                            <a:rPr lang="en-US" altLang="zh-CN" sz="2000" b="0" i="1">
                                              <a:solidFill>
                                                <a:srgbClr val="000000"/>
                                              </a:solidFill>
                                              <a:latin typeface="Cambria Math" panose="02040503050406030204" pitchFamily="18" charset="0"/>
                                              <a:ea typeface="+mn-ea"/>
                                            </a:rPr>
                                          </m:ctrlPr>
                                        </m:sSubPr>
                                        <m:e>
                                          <m:r>
                                            <a:rPr lang="en-US" altLang="zh-CN" sz="2000" b="0" i="1">
                                              <a:solidFill>
                                                <a:srgbClr val="000000"/>
                                              </a:solidFill>
                                              <a:latin typeface="Cambria Math" panose="02040503050406030204" pitchFamily="18" charset="0"/>
                                              <a:ea typeface="+mn-ea"/>
                                            </a:rPr>
                                            <m:t>𝐸</m:t>
                                          </m:r>
                                        </m:e>
                                        <m:sub>
                                          <m:r>
                                            <a:rPr lang="en-US" altLang="zh-CN" sz="2000" b="0" i="1" smtClean="0">
                                              <a:solidFill>
                                                <a:srgbClr val="000000"/>
                                              </a:solidFill>
                                              <a:latin typeface="Cambria Math" panose="02040503050406030204" pitchFamily="18" charset="0"/>
                                              <a:ea typeface="+mn-ea"/>
                                            </a:rPr>
                                            <m:t>𝐹</m:t>
                                          </m:r>
                                        </m:sub>
                                      </m:sSub>
                                    </m:e>
                                  </m:d>
                                </m:num>
                                <m:den>
                                  <m:sSub>
                                    <m:sSubPr>
                                      <m:ctrlPr>
                                        <a:rPr lang="en-US" altLang="zh-CN" sz="2000" b="0" i="1">
                                          <a:solidFill>
                                            <a:srgbClr val="000000"/>
                                          </a:solidFill>
                                          <a:latin typeface="Cambria Math" panose="02040503050406030204" pitchFamily="18" charset="0"/>
                                          <a:ea typeface="+mn-ea"/>
                                        </a:rPr>
                                      </m:ctrlPr>
                                    </m:sSubPr>
                                    <m:e>
                                      <m:r>
                                        <a:rPr lang="en-US" altLang="zh-CN" sz="2000" b="0" i="1">
                                          <a:solidFill>
                                            <a:srgbClr val="000000"/>
                                          </a:solidFill>
                                          <a:latin typeface="Cambria Math" panose="02040503050406030204" pitchFamily="18" charset="0"/>
                                          <a:ea typeface="+mn-ea"/>
                                        </a:rPr>
                                        <m:t>𝑘</m:t>
                                      </m:r>
                                    </m:e>
                                    <m:sub>
                                      <m:r>
                                        <a:rPr lang="en-US" altLang="zh-CN" sz="2000" b="0" i="1">
                                          <a:solidFill>
                                            <a:srgbClr val="000000"/>
                                          </a:solidFill>
                                          <a:latin typeface="Cambria Math" panose="02040503050406030204" pitchFamily="18" charset="0"/>
                                          <a:ea typeface="+mn-ea"/>
                                        </a:rPr>
                                        <m:t>0</m:t>
                                      </m:r>
                                    </m:sub>
                                  </m:sSub>
                                  <m:r>
                                    <a:rPr lang="en-US" altLang="zh-CN" sz="2000" b="0" i="1">
                                      <a:solidFill>
                                        <a:srgbClr val="000000"/>
                                      </a:solidFill>
                                      <a:latin typeface="Cambria Math" panose="02040503050406030204" pitchFamily="18" charset="0"/>
                                      <a:ea typeface="+mn-ea"/>
                                    </a:rPr>
                                    <m:t>𝑇</m:t>
                                  </m:r>
                                </m:den>
                              </m:f>
                            </m:sup>
                          </m:sSup>
                        </m:den>
                      </m:f>
                    </m:oMath>
                  </m:oMathPara>
                </a14:m>
                <a:endParaRPr lang="zh-CN" altLang="en-US" sz="2000" dirty="0">
                  <a:ea typeface="+mn-ea"/>
                  <a:cs typeface="Times New Roman" panose="02020603050405020304" pitchFamily="18" charset="0"/>
                </a:endParaRPr>
              </a:p>
            </p:txBody>
          </p:sp>
        </mc:Choice>
        <mc:Fallback xmlns="">
          <p:sp>
            <p:nvSpPr>
              <p:cNvPr id="61483" name="Object 3"/>
              <p:cNvSpPr txBox="1">
                <a:spLocks noRot="1" noChangeAspect="1" noMove="1" noResize="1" noEditPoints="1" noAdjustHandles="1" noChangeArrowheads="1" noChangeShapeType="1" noTextEdit="1"/>
              </p:cNvSpPr>
              <p:nvPr/>
            </p:nvSpPr>
            <p:spPr>
              <a:xfrm>
                <a:off x="836612" y="333375"/>
                <a:ext cx="4311451" cy="909638"/>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81"/>
              <p:cNvSpPr txBox="1">
                <a:spLocks noChangeArrowheads="1"/>
              </p:cNvSpPr>
              <p:nvPr/>
            </p:nvSpPr>
            <p:spPr bwMode="auto">
              <a:xfrm>
                <a:off x="357189" y="2997202"/>
                <a:ext cx="7986712" cy="945900"/>
              </a:xfrm>
              <a:prstGeom prst="rect">
                <a:avLst/>
              </a:prstGeom>
              <a:noFill/>
              <a:ln w="9525">
                <a:noFill/>
                <a:miter lim="800000"/>
              </a:ln>
            </p:spPr>
            <p:txBody>
              <a:bodyPr wrap="square">
                <a:spAutoFit/>
              </a:bodyPr>
              <a:lstStyle/>
              <a:p>
                <a:pPr marL="360680" indent="-360680" eaLnBrk="1" fontAlgn="auto" hangingPunct="1">
                  <a:lnSpc>
                    <a:spcPct val="125000"/>
                  </a:lnSpc>
                  <a:spcBef>
                    <a:spcPts val="0"/>
                  </a:spcBef>
                  <a:spcAft>
                    <a:spcPts val="0"/>
                  </a:spcAft>
                  <a:defRPr/>
                </a:pPr>
                <a:r>
                  <a:rPr kumimoji="0" lang="en-US" altLang="zh-CN" sz="2200" kern="0" cap="none" spc="0" normalizeH="0" baseline="0" noProof="0" dirty="0">
                    <a:solidFill>
                      <a:sysClr val="windowText" lastClr="000000"/>
                    </a:solidFill>
                    <a:latin typeface="+mn-ea"/>
                    <a:ea typeface="+mn-ea"/>
                  </a:rPr>
                  <a:t>3.</a:t>
                </a:r>
                <a:r>
                  <a:rPr kumimoji="0" lang="zh-CN" altLang="en-US" sz="2200" kern="0" cap="none" spc="0" normalizeH="0" baseline="0" noProof="0" dirty="0">
                    <a:solidFill>
                      <a:sysClr val="windowText" lastClr="000000"/>
                    </a:solidFill>
                    <a:latin typeface="+mn-ea"/>
                    <a:ea typeface="+mn-ea"/>
                  </a:rPr>
                  <a:t>费米能级远在施主杂质能级之下时，即</a:t>
                </a:r>
                <a14:m>
                  <m:oMath xmlns:m="http://schemas.openxmlformats.org/officeDocument/2006/math">
                    <m:d>
                      <m:dPr>
                        <m:ctrlPr>
                          <a:rPr kumimoji="0" lang="en-US" altLang="zh-CN" sz="2200" b="0" i="1" kern="0" cap="none" spc="0" normalizeH="0" baseline="0" noProof="0" smtClean="0">
                            <a:solidFill>
                              <a:sysClr val="windowText" lastClr="000000"/>
                            </a:solidFill>
                            <a:latin typeface="Cambria Math" panose="02040503050406030204" pitchFamily="18" charset="0"/>
                            <a:ea typeface="+mn-ea"/>
                          </a:rPr>
                        </m:ctrlPr>
                      </m:dPr>
                      <m:e>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𝐷</m:t>
                            </m:r>
                          </m:sub>
                        </m:sSub>
                        <m:r>
                          <a:rPr lang="zh-CN" altLang="en-US" sz="2400" b="0" i="1">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𝐹</m:t>
                            </m:r>
                          </m:sub>
                        </m:sSub>
                      </m:e>
                    </m:d>
                    <m:r>
                      <a:rPr kumimoji="0" lang="en-US" altLang="zh-CN" sz="2200" b="0" i="1" kern="0" cap="none" spc="0" normalizeH="0" baseline="0" noProof="0" smtClean="0">
                        <a:solidFill>
                          <a:sysClr val="windowText" lastClr="000000"/>
                        </a:solidFill>
                        <a:latin typeface="Cambria Math" panose="02040503050406030204" pitchFamily="18" charset="0"/>
                        <a:ea typeface="+mn-ea"/>
                      </a:rPr>
                      <m:t>≫</m:t>
                    </m:r>
                    <m:sSub>
                      <m:sSubPr>
                        <m:ctrlPr>
                          <a:rPr kumimoji="0" lang="en-US" altLang="zh-CN" sz="2200" b="0" i="1" kern="0" cap="none" spc="0" normalizeH="0" baseline="0" noProof="0" smtClean="0">
                            <a:solidFill>
                              <a:sysClr val="windowText" lastClr="000000"/>
                            </a:solidFill>
                            <a:latin typeface="Cambria Math" panose="02040503050406030204" pitchFamily="18" charset="0"/>
                            <a:ea typeface="+mn-ea"/>
                          </a:rPr>
                        </m:ctrlPr>
                      </m:sSubPr>
                      <m:e>
                        <m:r>
                          <a:rPr kumimoji="0" lang="en-US" altLang="zh-CN" sz="2200" b="0" i="1" kern="0" cap="none" spc="0" normalizeH="0" baseline="0" noProof="0" smtClean="0">
                            <a:solidFill>
                              <a:sysClr val="windowText" lastClr="000000"/>
                            </a:solidFill>
                            <a:latin typeface="Cambria Math" panose="02040503050406030204" pitchFamily="18" charset="0"/>
                            <a:ea typeface="+mn-ea"/>
                          </a:rPr>
                          <m:t>𝑘</m:t>
                        </m:r>
                      </m:e>
                      <m:sub>
                        <m:r>
                          <a:rPr kumimoji="0" lang="en-US" altLang="zh-CN" sz="2200" b="0" i="1" kern="0" cap="none" spc="0" normalizeH="0" baseline="0" noProof="0" smtClean="0">
                            <a:solidFill>
                              <a:sysClr val="windowText" lastClr="000000"/>
                            </a:solidFill>
                            <a:latin typeface="Cambria Math" panose="02040503050406030204" pitchFamily="18" charset="0"/>
                            <a:ea typeface="+mn-ea"/>
                          </a:rPr>
                          <m:t>0</m:t>
                        </m:r>
                      </m:sub>
                    </m:sSub>
                    <m:r>
                      <a:rPr kumimoji="0" lang="en-US" altLang="zh-CN" sz="2200" b="0" i="1" kern="0" cap="none" spc="0" normalizeH="0" baseline="0" noProof="0" smtClean="0">
                        <a:solidFill>
                          <a:sysClr val="windowText" lastClr="000000"/>
                        </a:solidFill>
                        <a:latin typeface="Cambria Math" panose="02040503050406030204" pitchFamily="18" charset="0"/>
                        <a:ea typeface="+mn-ea"/>
                      </a:rPr>
                      <m:t>𝑇</m:t>
                    </m:r>
                  </m:oMath>
                </a14:m>
                <a:r>
                  <a:rPr kumimoji="0" lang="zh-CN" altLang="en-US" sz="2200" kern="0" cap="none" spc="0" normalizeH="0" baseline="0" noProof="0" dirty="0">
                    <a:solidFill>
                      <a:sysClr val="windowText" lastClr="000000"/>
                    </a:solidFill>
                    <a:latin typeface="+mn-ea"/>
                    <a:ea typeface="+mn-ea"/>
                  </a:rPr>
                  <a:t>时，  </a:t>
                </a:r>
                <a:r>
                  <a:rPr kumimoji="0" lang="en-US" altLang="zh-CN" sz="2200" kern="0" cap="none" spc="0" normalizeH="0" baseline="0" noProof="0" dirty="0">
                    <a:solidFill>
                      <a:sysClr val="windowText" lastClr="000000"/>
                    </a:solidFill>
                    <a:latin typeface="+mn-ea"/>
                    <a:ea typeface="+mn-ea"/>
                  </a:rPr>
                  <a:t>                                 </a:t>
                </a:r>
                <a:r>
                  <a:rPr kumimoji="0" lang="zh-CN" altLang="en-US" sz="2200" kern="0" cap="none" spc="0" normalizeH="0" baseline="0" noProof="0" dirty="0">
                    <a:solidFill>
                      <a:sysClr val="windowText" lastClr="000000"/>
                    </a:solidFill>
                    <a:latin typeface="+mn-ea"/>
                    <a:ea typeface="+mn-ea"/>
                  </a:rPr>
                  <a:t>则</a:t>
                </a:r>
                <a14:m>
                  <m:oMath xmlns:m="http://schemas.openxmlformats.org/officeDocument/2006/math">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oMath>
                </a14:m>
                <a:r>
                  <a:rPr kumimoji="0" lang="zh-CN" altLang="en-US" sz="2200" kern="0" cap="none" spc="0" normalizeH="0" baseline="0" noProof="0" dirty="0">
                    <a:solidFill>
                      <a:sysClr val="windowText" lastClr="000000"/>
                    </a:solidFill>
                    <a:latin typeface="+mn-ea"/>
                    <a:ea typeface="+mn-ea"/>
                  </a:rPr>
                  <a:t>。可以认为施主杂质几乎</a:t>
                </a:r>
                <a:r>
                  <a:rPr kumimoji="0" lang="zh-CN" altLang="en-US" sz="2200" kern="0" cap="none" spc="0" normalizeH="0" baseline="0" noProof="0" dirty="0">
                    <a:solidFill>
                      <a:srgbClr val="FF0000"/>
                    </a:solidFill>
                    <a:latin typeface="+mn-ea"/>
                    <a:ea typeface="+mn-ea"/>
                  </a:rPr>
                  <a:t>全部电离</a:t>
                </a:r>
                <a:r>
                  <a:rPr kumimoji="0" lang="en-US" altLang="zh-CN" sz="2200" kern="0" cap="none" spc="0" normalizeH="0" baseline="0" noProof="0" dirty="0">
                    <a:solidFill>
                      <a:srgbClr val="FF0000"/>
                    </a:solidFill>
                    <a:latin typeface="+mn-ea"/>
                    <a:ea typeface="+mn-ea"/>
                  </a:rPr>
                  <a:t>,</a:t>
                </a:r>
                <a:r>
                  <a:rPr kumimoji="0" lang="zh-CN" altLang="en-US" sz="2200" kern="0" cap="none" spc="0" normalizeH="0" baseline="0" noProof="0" dirty="0">
                    <a:latin typeface="+mn-ea"/>
                    <a:ea typeface="+mn-ea"/>
                  </a:rPr>
                  <a:t>即</a:t>
                </a:r>
                <a14:m>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≈0</m:t>
                    </m:r>
                  </m:oMath>
                </a14:m>
                <a:endParaRPr kumimoji="0" lang="zh-CN" altLang="en-US" sz="2200" kern="0" cap="none" spc="0" normalizeH="0" baseline="0" noProof="0" dirty="0">
                  <a:solidFill>
                    <a:srgbClr val="FF0000"/>
                  </a:solidFill>
                  <a:latin typeface="+mn-ea"/>
                  <a:ea typeface="+mn-ea"/>
                </a:endParaRPr>
              </a:p>
            </p:txBody>
          </p:sp>
        </mc:Choice>
        <mc:Fallback xmlns="">
          <p:sp>
            <p:nvSpPr>
              <p:cNvPr id="31" name="TextBox 81"/>
              <p:cNvSpPr txBox="1">
                <a:spLocks noRot="1" noChangeAspect="1" noMove="1" noResize="1" noEditPoints="1" noAdjustHandles="1" noChangeArrowheads="1" noChangeShapeType="1" noTextEdit="1"/>
              </p:cNvSpPr>
              <p:nvPr/>
            </p:nvSpPr>
            <p:spPr bwMode="auto">
              <a:xfrm>
                <a:off x="357189" y="2997202"/>
                <a:ext cx="7986712" cy="945900"/>
              </a:xfrm>
              <a:prstGeom prst="rect">
                <a:avLst/>
              </a:prstGeom>
              <a:blipFill>
                <a:blip r:embed="rId5"/>
                <a:stretch>
                  <a:fillRect l="-992" t="-1935" r="-534" b="-9032"/>
                </a:stretch>
              </a:blipFill>
              <a:ln w="9525">
                <a:noFill/>
                <a:miter lim="8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0C54274-BE38-40CE-8A05-6ECE44C09A83}"/>
                  </a:ext>
                </a:extLst>
              </p:cNvPr>
              <p:cNvSpPr txBox="1"/>
              <p:nvPr/>
            </p:nvSpPr>
            <p:spPr>
              <a:xfrm>
                <a:off x="5248881" y="333862"/>
                <a:ext cx="3283559" cy="6869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b="0" i="1" smtClean="0">
                              <a:solidFill>
                                <a:srgbClr val="000000"/>
                              </a:solidFill>
                              <a:latin typeface="Cambria Math" panose="02040503050406030204" pitchFamily="18" charset="0"/>
                              <a:ea typeface="+mn-ea"/>
                            </a:rPr>
                          </m:ctrlPr>
                        </m:sSubSup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up>
                          <m:r>
                            <a:rPr lang="zh-CN" altLang="en-US" sz="2000" b="0" i="1">
                              <a:solidFill>
                                <a:srgbClr val="000000"/>
                              </a:solidFill>
                              <a:latin typeface="Cambria Math" panose="02040503050406030204" pitchFamily="18" charset="0"/>
                              <a:ea typeface="+mn-ea"/>
                            </a:rPr>
                            <m:t>+</m:t>
                          </m:r>
                        </m:sup>
                      </m:sSubSup>
                      <m:r>
                        <m:rPr>
                          <m:aln/>
                        </m:rPr>
                        <a:rPr lang="zh-CN" altLang="en-US" sz="2000" b="0" i="1">
                          <a:solidFill>
                            <a:srgbClr val="000000"/>
                          </a:solidFill>
                          <a:latin typeface="Cambria Math" panose="02040503050406030204" pitchFamily="18" charset="0"/>
                          <a:ea typeface="+mn-ea"/>
                        </a:rPr>
                        <m:t>=</m:t>
                      </m:r>
                      <m:f>
                        <m:fPr>
                          <m:ctrlPr>
                            <a:rPr lang="zh-CN" altLang="en-US" sz="2000" b="0" i="1">
                              <a:solidFill>
                                <a:srgbClr val="000000"/>
                              </a:solidFill>
                              <a:latin typeface="Cambria Math" panose="02040503050406030204" pitchFamily="18" charset="0"/>
                              <a:ea typeface="+mn-ea"/>
                            </a:rPr>
                          </m:ctrlPr>
                        </m:fPr>
                        <m:num>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Sub>
                        </m:num>
                        <m:den>
                          <m:r>
                            <a:rPr lang="zh-CN" altLang="en-US" sz="2000" b="0" i="1">
                              <a:solidFill>
                                <a:srgbClr val="000000"/>
                              </a:solidFill>
                              <a:latin typeface="Cambria Math" panose="02040503050406030204" pitchFamily="18" charset="0"/>
                              <a:ea typeface="+mn-ea"/>
                            </a:rPr>
                            <m:t>1+</m:t>
                          </m:r>
                          <m:r>
                            <a:rPr lang="en-US" altLang="zh-CN" sz="2000" b="0" i="1" smtClean="0">
                              <a:solidFill>
                                <a:srgbClr val="000000"/>
                              </a:solidFill>
                              <a:latin typeface="Cambria Math" panose="02040503050406030204" pitchFamily="18" charset="0"/>
                              <a:ea typeface="+mn-ea"/>
                            </a:rPr>
                            <m:t>2</m:t>
                          </m:r>
                          <m:sSup>
                            <m:sSupPr>
                              <m:ctrlPr>
                                <a:rPr lang="en-US" altLang="zh-CN" sz="2000" b="0" i="1">
                                  <a:solidFill>
                                    <a:srgbClr val="000000"/>
                                  </a:solidFill>
                                  <a:latin typeface="Cambria Math" panose="02040503050406030204" pitchFamily="18" charset="0"/>
                                </a:rPr>
                              </m:ctrlPr>
                            </m:sSupPr>
                            <m:e>
                              <m:r>
                                <m:rPr>
                                  <m:sty m:val="p"/>
                                </m:rPr>
                                <a:rPr lang="en-US" altLang="zh-CN" sz="2000" b="0">
                                  <a:solidFill>
                                    <a:srgbClr val="000000"/>
                                  </a:solidFill>
                                  <a:latin typeface="Cambria Math" panose="02040503050406030204" pitchFamily="18" charset="0"/>
                                </a:rPr>
                                <m:t>e</m:t>
                              </m:r>
                            </m:e>
                            <m:sup>
                              <m:f>
                                <m:fPr>
                                  <m:type m:val="lin"/>
                                  <m:ctrlPr>
                                    <a:rPr lang="en-US" altLang="zh-CN" sz="2000" b="0" i="1">
                                      <a:solidFill>
                                        <a:srgbClr val="000000"/>
                                      </a:solidFill>
                                      <a:latin typeface="Cambria Math" panose="02040503050406030204" pitchFamily="18" charset="0"/>
                                    </a:rPr>
                                  </m:ctrlPr>
                                </m:fPr>
                                <m:num>
                                  <m:d>
                                    <m:dPr>
                                      <m:ctrlPr>
                                        <a:rPr lang="en-US" altLang="zh-CN" sz="2000" b="0" i="1">
                                          <a:solidFill>
                                            <a:srgbClr val="000000"/>
                                          </a:solidFill>
                                          <a:latin typeface="Cambria Math" panose="02040503050406030204" pitchFamily="18" charset="0"/>
                                        </a:rPr>
                                      </m:ctrlPr>
                                    </m:dPr>
                                    <m:e>
                                      <m:sSub>
                                        <m:sSubPr>
                                          <m:ctrlPr>
                                            <a:rPr lang="en-US" altLang="zh-CN" sz="2000" b="0" i="1">
                                              <a:solidFill>
                                                <a:srgbClr val="000000"/>
                                              </a:solidFill>
                                              <a:latin typeface="Cambria Math" panose="02040503050406030204" pitchFamily="18" charset="0"/>
                                            </a:rPr>
                                          </m:ctrlPr>
                                        </m:sSubPr>
                                        <m:e>
                                          <m:r>
                                            <a:rPr lang="en-US" altLang="zh-CN" sz="2000" b="0" i="1">
                                              <a:solidFill>
                                                <a:srgbClr val="000000"/>
                                              </a:solidFill>
                                              <a:latin typeface="Cambria Math" panose="02040503050406030204" pitchFamily="18" charset="0"/>
                                            </a:rPr>
                                            <m:t>𝐸</m:t>
                                          </m:r>
                                        </m:e>
                                        <m:sub>
                                          <m:r>
                                            <a:rPr lang="en-US" altLang="zh-CN" sz="2000" b="0" i="1" smtClean="0">
                                              <a:solidFill>
                                                <a:srgbClr val="000000"/>
                                              </a:solidFill>
                                              <a:latin typeface="Cambria Math" panose="02040503050406030204" pitchFamily="18" charset="0"/>
                                            </a:rPr>
                                            <m:t>𝐹</m:t>
                                          </m:r>
                                        </m:sub>
                                      </m:sSub>
                                      <m:r>
                                        <a:rPr lang="en-US" altLang="zh-CN" sz="2000" b="0" i="1">
                                          <a:solidFill>
                                            <a:srgbClr val="000000"/>
                                          </a:solidFill>
                                          <a:latin typeface="Cambria Math" panose="02040503050406030204" pitchFamily="18" charset="0"/>
                                        </a:rPr>
                                        <m:t>−</m:t>
                                      </m:r>
                                      <m:sSub>
                                        <m:sSubPr>
                                          <m:ctrlPr>
                                            <a:rPr lang="en-US" altLang="zh-CN" sz="2000" b="0" i="1">
                                              <a:solidFill>
                                                <a:srgbClr val="000000"/>
                                              </a:solidFill>
                                              <a:latin typeface="Cambria Math" panose="02040503050406030204" pitchFamily="18" charset="0"/>
                                            </a:rPr>
                                          </m:ctrlPr>
                                        </m:sSubPr>
                                        <m:e>
                                          <m:r>
                                            <a:rPr lang="en-US" altLang="zh-CN" sz="2000" b="0" i="1">
                                              <a:solidFill>
                                                <a:srgbClr val="000000"/>
                                              </a:solidFill>
                                              <a:latin typeface="Cambria Math" panose="02040503050406030204" pitchFamily="18" charset="0"/>
                                            </a:rPr>
                                            <m:t>𝐸</m:t>
                                          </m:r>
                                        </m:e>
                                        <m:sub>
                                          <m:r>
                                            <a:rPr lang="en-US" altLang="zh-CN" sz="2000" b="0" i="1" smtClean="0">
                                              <a:solidFill>
                                                <a:srgbClr val="000000"/>
                                              </a:solidFill>
                                              <a:latin typeface="Cambria Math" panose="02040503050406030204" pitchFamily="18" charset="0"/>
                                            </a:rPr>
                                            <m:t>𝐷</m:t>
                                          </m:r>
                                        </m:sub>
                                      </m:sSub>
                                    </m:e>
                                  </m:d>
                                </m:num>
                                <m:den>
                                  <m:sSub>
                                    <m:sSubPr>
                                      <m:ctrlPr>
                                        <a:rPr lang="en-US" altLang="zh-CN" sz="2000" b="0" i="1">
                                          <a:solidFill>
                                            <a:srgbClr val="000000"/>
                                          </a:solidFill>
                                          <a:latin typeface="Cambria Math" panose="02040503050406030204" pitchFamily="18" charset="0"/>
                                        </a:rPr>
                                      </m:ctrlPr>
                                    </m:sSubPr>
                                    <m:e>
                                      <m:r>
                                        <a:rPr lang="en-US" altLang="zh-CN" sz="2000" b="0" i="1">
                                          <a:solidFill>
                                            <a:srgbClr val="000000"/>
                                          </a:solidFill>
                                          <a:latin typeface="Cambria Math" panose="02040503050406030204" pitchFamily="18" charset="0"/>
                                        </a:rPr>
                                        <m:t>𝑘</m:t>
                                      </m:r>
                                    </m:e>
                                    <m:sub>
                                      <m:r>
                                        <a:rPr lang="en-US" altLang="zh-CN" sz="2000" b="0" i="1">
                                          <a:solidFill>
                                            <a:srgbClr val="000000"/>
                                          </a:solidFill>
                                          <a:latin typeface="Cambria Math" panose="02040503050406030204" pitchFamily="18" charset="0"/>
                                        </a:rPr>
                                        <m:t>0</m:t>
                                      </m:r>
                                    </m:sub>
                                  </m:sSub>
                                  <m:r>
                                    <a:rPr lang="en-US" altLang="zh-CN" sz="2000" b="0" i="1">
                                      <a:solidFill>
                                        <a:srgbClr val="000000"/>
                                      </a:solidFill>
                                      <a:latin typeface="Cambria Math" panose="02040503050406030204" pitchFamily="18" charset="0"/>
                                    </a:rPr>
                                    <m:t>𝑇</m:t>
                                  </m:r>
                                </m:den>
                              </m:f>
                            </m:sup>
                          </m:sSup>
                        </m:den>
                      </m:f>
                    </m:oMath>
                  </m:oMathPara>
                </a14:m>
                <a:endParaRPr lang="zh-CN" altLang="en-US" sz="2000" dirty="0"/>
              </a:p>
            </p:txBody>
          </p:sp>
        </mc:Choice>
        <mc:Fallback xmlns="">
          <p:sp>
            <p:nvSpPr>
              <p:cNvPr id="34" name="文本框 33">
                <a:extLst>
                  <a:ext uri="{FF2B5EF4-FFF2-40B4-BE49-F238E27FC236}">
                    <a16:creationId xmlns:a16="http://schemas.microsoft.com/office/drawing/2014/main" id="{90C54274-BE38-40CE-8A05-6ECE44C09A83}"/>
                  </a:ext>
                </a:extLst>
              </p:cNvPr>
              <p:cNvSpPr txBox="1">
                <a:spLocks noRot="1" noChangeAspect="1" noMove="1" noResize="1" noEditPoints="1" noAdjustHandles="1" noChangeArrowheads="1" noChangeShapeType="1" noTextEdit="1"/>
              </p:cNvSpPr>
              <p:nvPr/>
            </p:nvSpPr>
            <p:spPr>
              <a:xfrm>
                <a:off x="5248881" y="333862"/>
                <a:ext cx="3283559" cy="686919"/>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78"/>
                                        </p:tgtEl>
                                        <p:attrNameLst>
                                          <p:attrName>style.visibility</p:attrName>
                                        </p:attrNameLst>
                                      </p:cBhvr>
                                      <p:to>
                                        <p:strVal val="visible"/>
                                      </p:to>
                                    </p:set>
                                    <p:animEffect transition="in" filter="wipe(left)">
                                      <p:cBhvr>
                                        <p:cTn id="7" dur="500"/>
                                        <p:tgtEl>
                                          <p:spTgt spid="614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79"/>
                                        </p:tgtEl>
                                        <p:attrNameLst>
                                          <p:attrName>style.visibility</p:attrName>
                                        </p:attrNameLst>
                                      </p:cBhvr>
                                      <p:to>
                                        <p:strVal val="visible"/>
                                      </p:to>
                                    </p:set>
                                    <p:animEffect transition="in" filter="wipe(left)">
                                      <p:cBhvr>
                                        <p:cTn id="37" dur="500"/>
                                        <p:tgtEl>
                                          <p:spTgt spid="61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9" grpId="0" animBg="1"/>
      <p:bldP spid="22" grpId="0"/>
      <p:bldP spid="24" grpId="0"/>
      <p:bldP spid="27" grpId="0"/>
      <p:bldP spid="3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62467" name="Text Box 9"/>
          <p:cNvSpPr txBox="1"/>
          <p:nvPr/>
        </p:nvSpPr>
        <p:spPr>
          <a:xfrm>
            <a:off x="71438" y="404813"/>
            <a:ext cx="31432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
            </a:pPr>
            <a:r>
              <a:rPr lang="zh-CN" altLang="en-US" sz="2800" b="1" dirty="0">
                <a:solidFill>
                  <a:srgbClr val="FF0000"/>
                </a:solidFill>
                <a:latin typeface="宋体" panose="02010600030101010101" pitchFamily="2" charset="-122"/>
              </a:rPr>
              <a:t>载流子浓度</a:t>
            </a:r>
          </a:p>
        </p:txBody>
      </p:sp>
      <mc:AlternateContent xmlns:mc="http://schemas.openxmlformats.org/markup-compatibility/2006" xmlns:a14="http://schemas.microsoft.com/office/drawing/2010/main">
        <mc:Choice Requires="a14">
          <p:sp>
            <p:nvSpPr>
              <p:cNvPr id="30727" name="Object 7"/>
              <p:cNvSpPr txBox="1"/>
              <p:nvPr/>
            </p:nvSpPr>
            <p:spPr>
              <a:xfrm>
                <a:off x="357188" y="3252788"/>
                <a:ext cx="2032000" cy="60483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up>
                          <m:r>
                            <a:rPr lang="zh-CN" altLang="en-US" i="1">
                              <a:solidFill>
                                <a:srgbClr val="000000"/>
                              </a:solidFill>
                              <a:latin typeface="Cambria Math" panose="02040503050406030204" pitchFamily="18" charset="0"/>
                              <a:ea typeface="+mn-ea"/>
                            </a:rPr>
                            <m:t>+</m:t>
                          </m:r>
                        </m:sup>
                      </m:sSubSup>
                    </m:oMath>
                  </m:oMathPara>
                </a14:m>
                <a:endParaRPr lang="zh-CN" altLang="en-US" dirty="0">
                  <a:ea typeface="+mn-ea"/>
                  <a:cs typeface="Times New Roman" panose="02020603050405020304" pitchFamily="18" charset="0"/>
                </a:endParaRPr>
              </a:p>
            </p:txBody>
          </p:sp>
        </mc:Choice>
        <mc:Fallback xmlns="">
          <p:sp>
            <p:nvSpPr>
              <p:cNvPr id="30727" name="Object 7"/>
              <p:cNvSpPr txBox="1">
                <a:spLocks noRot="1" noChangeAspect="1" noMove="1" noResize="1" noEditPoints="1" noAdjustHandles="1" noChangeArrowheads="1" noChangeShapeType="1" noTextEdit="1"/>
              </p:cNvSpPr>
              <p:nvPr/>
            </p:nvSpPr>
            <p:spPr>
              <a:xfrm>
                <a:off x="357188" y="3252788"/>
                <a:ext cx="2032000" cy="604837"/>
              </a:xfrm>
              <a:prstGeom prst="rect">
                <a:avLst/>
              </a:prstGeom>
              <a:blipFill>
                <a:blip r:embed="rId2"/>
                <a:stretch>
                  <a:fillRect/>
                </a:stretch>
              </a:blipFill>
              <a:ln w="38100">
                <a:noFill/>
                <a:miter/>
              </a:ln>
            </p:spPr>
            <p:txBody>
              <a:bodyPr/>
              <a:lstStyle/>
              <a:p>
                <a:r>
                  <a:rPr lang="zh-CN" altLang="en-US">
                    <a:noFill/>
                  </a:rPr>
                  <a:t> </a:t>
                </a:r>
              </a:p>
            </p:txBody>
          </p:sp>
        </mc:Fallback>
      </mc:AlternateContent>
      <p:grpSp>
        <p:nvGrpSpPr>
          <p:cNvPr id="3" name="组合 17"/>
          <p:cNvGrpSpPr/>
          <p:nvPr/>
        </p:nvGrpSpPr>
        <p:grpSpPr>
          <a:xfrm>
            <a:off x="142875" y="1166813"/>
            <a:ext cx="2736850" cy="1919287"/>
            <a:chOff x="611560" y="1253769"/>
            <a:chExt cx="2736304" cy="1919451"/>
          </a:xfrm>
        </p:grpSpPr>
        <p:pic>
          <p:nvPicPr>
            <p:cNvPr id="62482" name="Picture 10"/>
            <p:cNvPicPr>
              <a:picLocks noChangeAspect="1"/>
            </p:cNvPicPr>
            <p:nvPr/>
          </p:nvPicPr>
          <p:blipFill>
            <a:blip r:embed="rId3"/>
            <a:stretch>
              <a:fillRect/>
            </a:stretch>
          </p:blipFill>
          <p:spPr>
            <a:xfrm>
              <a:off x="611560" y="1253769"/>
              <a:ext cx="2736304" cy="1919451"/>
            </a:xfrm>
            <a:prstGeom prst="rect">
              <a:avLst/>
            </a:prstGeom>
            <a:noFill/>
            <a:ln w="9525">
              <a:noFill/>
            </a:ln>
          </p:spPr>
        </p:pic>
        <p:sp>
          <p:nvSpPr>
            <p:cNvPr id="33811" name="TextBox 7"/>
            <p:cNvSpPr txBox="1">
              <a:spLocks noChangeArrowheads="1"/>
            </p:cNvSpPr>
            <p:nvPr/>
          </p:nvSpPr>
          <p:spPr bwMode="auto">
            <a:xfrm>
              <a:off x="1754332" y="2125380"/>
              <a:ext cx="863428" cy="462002"/>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p:grpSp>
        <p:nvGrpSpPr>
          <p:cNvPr id="5" name="Group 12"/>
          <p:cNvGrpSpPr/>
          <p:nvPr/>
        </p:nvGrpSpPr>
        <p:grpSpPr>
          <a:xfrm>
            <a:off x="3132138" y="1181100"/>
            <a:ext cx="2725737" cy="1909763"/>
            <a:chOff x="2989271" y="1071546"/>
            <a:chExt cx="2725737" cy="1909763"/>
          </a:xfrm>
        </p:grpSpPr>
        <p:pic>
          <p:nvPicPr>
            <p:cNvPr id="62480" name="Picture 6"/>
            <p:cNvPicPr>
              <a:picLocks noChangeAspect="1"/>
            </p:cNvPicPr>
            <p:nvPr/>
          </p:nvPicPr>
          <p:blipFill>
            <a:blip r:embed="rId4"/>
            <a:stretch>
              <a:fillRect/>
            </a:stretch>
          </p:blipFill>
          <p:spPr>
            <a:xfrm>
              <a:off x="2989271" y="1071546"/>
              <a:ext cx="2725737" cy="1909763"/>
            </a:xfrm>
            <a:prstGeom prst="rect">
              <a:avLst/>
            </a:prstGeom>
            <a:noFill/>
            <a:ln w="9525">
              <a:noFill/>
            </a:ln>
          </p:spPr>
        </p:pic>
        <p:sp>
          <p:nvSpPr>
            <p:cNvPr id="33809" name="TextBox 9"/>
            <p:cNvSpPr txBox="1">
              <a:spLocks noChangeArrowheads="1"/>
            </p:cNvSpPr>
            <p:nvPr/>
          </p:nvSpPr>
          <p:spPr bwMode="auto">
            <a:xfrm>
              <a:off x="3929071" y="1500171"/>
              <a:ext cx="865187" cy="4603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p:grpSp>
        <p:nvGrpSpPr>
          <p:cNvPr id="6" name="Group 11"/>
          <p:cNvGrpSpPr/>
          <p:nvPr/>
        </p:nvGrpSpPr>
        <p:grpSpPr>
          <a:xfrm>
            <a:off x="6124575" y="1166813"/>
            <a:ext cx="2876550" cy="1928812"/>
            <a:chOff x="5981101" y="1071546"/>
            <a:chExt cx="2877179" cy="1928826"/>
          </a:xfrm>
        </p:grpSpPr>
        <p:pic>
          <p:nvPicPr>
            <p:cNvPr id="62478" name="Picture 7"/>
            <p:cNvPicPr>
              <a:picLocks noChangeAspect="1"/>
            </p:cNvPicPr>
            <p:nvPr/>
          </p:nvPicPr>
          <p:blipFill>
            <a:blip r:embed="rId5"/>
            <a:stretch>
              <a:fillRect/>
            </a:stretch>
          </p:blipFill>
          <p:spPr>
            <a:xfrm>
              <a:off x="5981101" y="1071546"/>
              <a:ext cx="2877179" cy="1928826"/>
            </a:xfrm>
            <a:prstGeom prst="rect">
              <a:avLst/>
            </a:prstGeom>
            <a:noFill/>
            <a:ln w="9525">
              <a:noFill/>
            </a:ln>
          </p:spPr>
        </p:pic>
        <p:sp>
          <p:nvSpPr>
            <p:cNvPr id="62479" name="TextBox 9"/>
            <p:cNvSpPr txBox="1"/>
            <p:nvPr/>
          </p:nvSpPr>
          <p:spPr>
            <a:xfrm>
              <a:off x="6858016" y="1878005"/>
              <a:ext cx="1152525" cy="4794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C00000"/>
                  </a:solidFill>
                  <a:latin typeface="宋体" panose="02010600030101010101" pitchFamily="2" charset="-122"/>
                </a:rPr>
                <a:t>补偿型</a:t>
              </a:r>
            </a:p>
          </p:txBody>
        </p:sp>
      </p:grpSp>
      <mc:AlternateContent xmlns:mc="http://schemas.openxmlformats.org/markup-compatibility/2006" xmlns:a14="http://schemas.microsoft.com/office/drawing/2010/main">
        <mc:Choice Requires="a14">
          <p:sp>
            <p:nvSpPr>
              <p:cNvPr id="2" name="Object 7"/>
              <p:cNvSpPr txBox="1"/>
              <p:nvPr/>
            </p:nvSpPr>
            <p:spPr>
              <a:xfrm>
                <a:off x="3341688" y="3252788"/>
                <a:ext cx="2000250" cy="60483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𝐴</m:t>
                          </m:r>
                        </m:sub>
                        <m:sup>
                          <m:r>
                            <a:rPr lang="zh-CN" altLang="en-US" i="1">
                              <a:solidFill>
                                <a:srgbClr val="000000"/>
                              </a:solidFill>
                              <a:latin typeface="Cambria Math" panose="02040503050406030204" pitchFamily="18" charset="0"/>
                              <a:ea typeface="+mn-ea"/>
                            </a:rPr>
                            <m:t>−</m:t>
                          </m:r>
                        </m:sup>
                      </m:sSubSup>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oMath>
                  </m:oMathPara>
                </a14:m>
                <a:endParaRPr lang="zh-CN" altLang="en-US"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3341688" y="3252788"/>
                <a:ext cx="2000250" cy="604837"/>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7"/>
              <p:cNvSpPr txBox="1"/>
              <p:nvPr/>
            </p:nvSpPr>
            <p:spPr>
              <a:xfrm>
                <a:off x="6056313" y="3252788"/>
                <a:ext cx="2730500" cy="60483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𝐴</m:t>
                          </m:r>
                        </m:sub>
                        <m:sup>
                          <m:r>
                            <a:rPr lang="zh-CN" altLang="en-US" i="1">
                              <a:solidFill>
                                <a:srgbClr val="000000"/>
                              </a:solidFill>
                              <a:latin typeface="Cambria Math" panose="02040503050406030204" pitchFamily="18" charset="0"/>
                              <a:ea typeface="+mn-ea"/>
                            </a:rPr>
                            <m:t>−</m:t>
                          </m:r>
                        </m:sup>
                      </m:sSubSup>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0">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up>
                          <m:r>
                            <a:rPr lang="zh-CN" altLang="en-US" i="1">
                              <a:solidFill>
                                <a:srgbClr val="000000"/>
                              </a:solidFill>
                              <a:latin typeface="Cambria Math" panose="02040503050406030204" pitchFamily="18" charset="0"/>
                              <a:ea typeface="+mn-ea"/>
                            </a:rPr>
                            <m:t>+</m:t>
                          </m:r>
                        </m:sup>
                      </m:sSubSup>
                    </m:oMath>
                  </m:oMathPara>
                </a14:m>
                <a:endParaRPr lang="zh-CN" altLang="en-US" dirty="0">
                  <a:ea typeface="+mn-ea"/>
                  <a:cs typeface="Times New Roman" panose="02020603050405020304" pitchFamily="18" charset="0"/>
                </a:endParaRPr>
              </a:p>
            </p:txBody>
          </p:sp>
        </mc:Choice>
        <mc:Fallback xmlns="">
          <p:sp>
            <p:nvSpPr>
              <p:cNvPr id="4" name="Object 7"/>
              <p:cNvSpPr txBox="1">
                <a:spLocks noRot="1" noChangeAspect="1" noMove="1" noResize="1" noEditPoints="1" noAdjustHandles="1" noChangeArrowheads="1" noChangeShapeType="1" noTextEdit="1"/>
              </p:cNvSpPr>
              <p:nvPr/>
            </p:nvSpPr>
            <p:spPr>
              <a:xfrm>
                <a:off x="6056313" y="3252788"/>
                <a:ext cx="2730500" cy="604837"/>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69" name="Object 21"/>
              <p:cNvSpPr txBox="1"/>
              <p:nvPr/>
            </p:nvSpPr>
            <p:spPr>
              <a:xfrm>
                <a:off x="357188" y="4187825"/>
                <a:ext cx="1511300" cy="598488"/>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𝑖</m:t>
                          </m:r>
                        </m:sub>
                        <m:sup>
                          <m:r>
                            <a:rPr lang="zh-CN" altLang="en-US" i="1">
                              <a:solidFill>
                                <a:srgbClr val="000000"/>
                              </a:solidFill>
                              <a:latin typeface="Cambria Math" panose="02040503050406030204" pitchFamily="18" charset="0"/>
                              <a:ea typeface="+mn-ea"/>
                            </a:rPr>
                            <m:t>2</m:t>
                          </m:r>
                        </m:sup>
                      </m:sSubSup>
                    </m:oMath>
                  </m:oMathPara>
                </a14:m>
                <a:endParaRPr lang="zh-CN" altLang="en-US" dirty="0">
                  <a:ea typeface="+mn-ea"/>
                  <a:cs typeface="Times New Roman" panose="02020603050405020304" pitchFamily="18" charset="0"/>
                </a:endParaRPr>
              </a:p>
            </p:txBody>
          </p:sp>
        </mc:Choice>
        <mc:Fallback xmlns="">
          <p:sp>
            <p:nvSpPr>
              <p:cNvPr id="104469" name="Object 21"/>
              <p:cNvSpPr txBox="1">
                <a:spLocks noRot="1" noChangeAspect="1" noMove="1" noResize="1" noEditPoints="1" noAdjustHandles="1" noChangeArrowheads="1" noChangeShapeType="1" noTextEdit="1"/>
              </p:cNvSpPr>
              <p:nvPr/>
            </p:nvSpPr>
            <p:spPr>
              <a:xfrm>
                <a:off x="357188" y="4187825"/>
                <a:ext cx="1511300" cy="598488"/>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36875" name="Text Box 9"/>
          <p:cNvSpPr txBox="1"/>
          <p:nvPr/>
        </p:nvSpPr>
        <p:spPr>
          <a:xfrm>
            <a:off x="2214563" y="4235450"/>
            <a:ext cx="5072062"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宋体" panose="02010600030101010101" pitchFamily="2" charset="-122"/>
              </a:rPr>
              <a:t>适用于平衡态、非简并半导体</a:t>
            </a:r>
          </a:p>
        </p:txBody>
      </p:sp>
      <p:sp>
        <p:nvSpPr>
          <p:cNvPr id="36876" name="Text Box 9"/>
          <p:cNvSpPr txBox="1"/>
          <p:nvPr/>
        </p:nvSpPr>
        <p:spPr>
          <a:xfrm>
            <a:off x="357189" y="5214938"/>
            <a:ext cx="32067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v"/>
            </a:pPr>
            <a:r>
              <a:rPr lang="zh-CN" altLang="en-US" sz="2400" b="1" dirty="0">
                <a:latin typeface="宋体" panose="02010600030101010101" pitchFamily="2" charset="-122"/>
              </a:rPr>
              <a:t>可求费米能级</a:t>
            </a:r>
          </a:p>
          <a:p>
            <a:pPr marL="0" lvl="0" indent="0" eaLnBrk="1" hangingPunct="1">
              <a:spcBef>
                <a:spcPct val="50000"/>
              </a:spcBef>
              <a:buFont typeface="Wingdings" panose="05000000000000000000" pitchFamily="2" charset="2"/>
              <a:buChar char="v"/>
            </a:pPr>
            <a:r>
              <a:rPr lang="zh-CN" altLang="en-US" sz="2400" b="1" dirty="0">
                <a:latin typeface="宋体" panose="02010600030101010101" pitchFamily="2" charset="-122"/>
              </a:rPr>
              <a:t>可求载流子浓度</a:t>
            </a:r>
            <a:endParaRPr lang="en-US" altLang="zh-CN" sz="2400" b="1" dirty="0">
              <a:latin typeface="宋体" panose="02010600030101010101" pitchFamily="2" charset="-122"/>
            </a:endParaRPr>
          </a:p>
        </p:txBody>
      </p:sp>
      <p:pic>
        <p:nvPicPr>
          <p:cNvPr id="19" name="Picture 4"/>
          <p:cNvPicPr>
            <a:picLocks noChangeAspect="1"/>
          </p:cNvPicPr>
          <p:nvPr/>
        </p:nvPicPr>
        <p:blipFill>
          <a:blip r:embed="rId9"/>
          <a:stretch>
            <a:fillRect/>
          </a:stretch>
        </p:blipFill>
        <p:spPr>
          <a:xfrm>
            <a:off x="4160838" y="3786188"/>
            <a:ext cx="4983162" cy="3060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7"/>
                                        </p:tgtEl>
                                        <p:attrNameLst>
                                          <p:attrName>style.visibility</p:attrName>
                                        </p:attrNameLst>
                                      </p:cBhvr>
                                      <p:to>
                                        <p:strVal val="visible"/>
                                      </p:to>
                                    </p:set>
                                    <p:animEffect transition="in" filter="wipe(left)">
                                      <p:cBhvr>
                                        <p:cTn id="12" dur="500"/>
                                        <p:tgtEl>
                                          <p:spTgt spid="307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4469"/>
                                        </p:tgtEl>
                                        <p:attrNameLst>
                                          <p:attrName>style.visibility</p:attrName>
                                        </p:attrNameLst>
                                      </p:cBhvr>
                                      <p:to>
                                        <p:strVal val="visible"/>
                                      </p:to>
                                    </p:set>
                                    <p:animEffect transition="in" filter="wipe(left)">
                                      <p:cBhvr>
                                        <p:cTn id="37" dur="250"/>
                                        <p:tgtEl>
                                          <p:spTgt spid="104469"/>
                                        </p:tgtEl>
                                      </p:cBhvr>
                                    </p:animEffect>
                                  </p:childTnLst>
                                </p:cTn>
                              </p:par>
                            </p:childTnLst>
                          </p:cTn>
                        </p:par>
                        <p:par>
                          <p:cTn id="38" fill="hold">
                            <p:stCondLst>
                              <p:cond delay="250"/>
                            </p:stCondLst>
                            <p:childTnLst>
                              <p:par>
                                <p:cTn id="39" presetID="22" presetClass="entr" presetSubtype="8" fill="hold" grpId="0" nodeType="afterEffect">
                                  <p:stCondLst>
                                    <p:cond delay="0"/>
                                  </p:stCondLst>
                                  <p:childTnLst>
                                    <p:set>
                                      <p:cBhvr>
                                        <p:cTn id="40" dur="1" fill="hold">
                                          <p:stCondLst>
                                            <p:cond delay="0"/>
                                          </p:stCondLst>
                                        </p:cTn>
                                        <p:tgtEl>
                                          <p:spTgt spid="36875"/>
                                        </p:tgtEl>
                                        <p:attrNameLst>
                                          <p:attrName>style.visibility</p:attrName>
                                        </p:attrNameLst>
                                      </p:cBhvr>
                                      <p:to>
                                        <p:strVal val="visible"/>
                                      </p:to>
                                    </p:set>
                                    <p:animEffect transition="in" filter="wipe(left)">
                                      <p:cBhvr>
                                        <p:cTn id="41" dur="500"/>
                                        <p:tgtEl>
                                          <p:spTgt spid="3687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876"/>
                                        </p:tgtEl>
                                        <p:attrNameLst>
                                          <p:attrName>style.visibility</p:attrName>
                                        </p:attrNameLst>
                                      </p:cBhvr>
                                      <p:to>
                                        <p:strVal val="visible"/>
                                      </p:to>
                                    </p:set>
                                    <p:animEffect transition="in" filter="wipe(left)">
                                      <p:cBhvr>
                                        <p:cTn id="46" dur="500"/>
                                        <p:tgtEl>
                                          <p:spTgt spid="368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p:bldP spid="2" grpId="0"/>
      <p:bldP spid="4" grpId="0"/>
      <p:bldP spid="104469" grpId="0"/>
      <p:bldP spid="36875" grpId="0"/>
      <p:bldP spid="3687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63491" name="Object 7"/>
              <p:cNvSpPr txBox="1"/>
              <p:nvPr/>
            </p:nvSpPr>
            <p:spPr>
              <a:xfrm>
                <a:off x="1825625" y="331620"/>
                <a:ext cx="2222500" cy="49229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ea typeface="+mn-ea"/>
                  <a:cs typeface="Times New Roman" panose="02020603050405020304" pitchFamily="18" charset="0"/>
                </a:endParaRPr>
              </a:p>
            </p:txBody>
          </p:sp>
        </mc:Choice>
        <mc:Fallback xmlns="">
          <p:sp>
            <p:nvSpPr>
              <p:cNvPr id="63491" name="Object 7"/>
              <p:cNvSpPr txBox="1">
                <a:spLocks noRot="1" noChangeAspect="1" noMove="1" noResize="1" noEditPoints="1" noAdjustHandles="1" noChangeArrowheads="1" noChangeShapeType="1" noTextEdit="1"/>
              </p:cNvSpPr>
              <p:nvPr/>
            </p:nvSpPr>
            <p:spPr>
              <a:xfrm>
                <a:off x="1825625" y="331620"/>
                <a:ext cx="2222500" cy="492294"/>
              </a:xfrm>
              <a:prstGeom prst="rect">
                <a:avLst/>
              </a:prstGeom>
              <a:blipFill>
                <a:blip r:embed="rId2"/>
                <a:stretch>
                  <a:fillRect b="-7407"/>
                </a:stretch>
              </a:blipFill>
              <a:ln w="38100">
                <a:noFill/>
                <a:miter/>
              </a:ln>
            </p:spPr>
            <p:txBody>
              <a:bodyPr/>
              <a:lstStyle/>
              <a:p>
                <a:r>
                  <a:rPr lang="zh-CN" altLang="en-US">
                    <a:noFill/>
                  </a:rPr>
                  <a:t> </a:t>
                </a:r>
              </a:p>
            </p:txBody>
          </p:sp>
        </mc:Fallback>
      </mc:AlternateContent>
      <p:grpSp>
        <p:nvGrpSpPr>
          <p:cNvPr id="63492" name="组合 17"/>
          <p:cNvGrpSpPr/>
          <p:nvPr/>
        </p:nvGrpSpPr>
        <p:grpSpPr>
          <a:xfrm>
            <a:off x="6407150" y="357188"/>
            <a:ext cx="2736850" cy="1919287"/>
            <a:chOff x="611560" y="1268760"/>
            <a:chExt cx="2736304" cy="1919451"/>
          </a:xfrm>
        </p:grpSpPr>
        <p:pic>
          <p:nvPicPr>
            <p:cNvPr id="63507" name="Picture 10"/>
            <p:cNvPicPr>
              <a:picLocks noChangeAspect="1"/>
            </p:cNvPicPr>
            <p:nvPr/>
          </p:nvPicPr>
          <p:blipFill>
            <a:blip r:embed="rId3"/>
            <a:stretch>
              <a:fillRect/>
            </a:stretch>
          </p:blipFill>
          <p:spPr>
            <a:xfrm>
              <a:off x="611560" y="1268760"/>
              <a:ext cx="2736304" cy="1919451"/>
            </a:xfrm>
            <a:prstGeom prst="rect">
              <a:avLst/>
            </a:prstGeom>
            <a:noFill/>
            <a:ln w="9525">
              <a:noFill/>
            </a:ln>
          </p:spPr>
        </p:pic>
        <p:sp>
          <p:nvSpPr>
            <p:cNvPr id="34836" name="TextBox 7"/>
            <p:cNvSpPr txBox="1">
              <a:spLocks noChangeArrowheads="1"/>
            </p:cNvSpPr>
            <p:nvPr/>
          </p:nvSpPr>
          <p:spPr bwMode="auto">
            <a:xfrm>
              <a:off x="1754332" y="2126083"/>
              <a:ext cx="863428" cy="462001"/>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mc:AlternateContent xmlns:mc="http://schemas.openxmlformats.org/markup-compatibility/2006" xmlns:a14="http://schemas.microsoft.com/office/drawing/2010/main">
        <mc:Choice Requires="a14">
          <p:sp>
            <p:nvSpPr>
              <p:cNvPr id="3" name="Object 7"/>
              <p:cNvSpPr txBox="1"/>
              <p:nvPr/>
            </p:nvSpPr>
            <p:spPr>
              <a:xfrm>
                <a:off x="3190874" y="1038225"/>
                <a:ext cx="3167064" cy="6048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≈0</m:t>
                      </m:r>
                      <m:r>
                        <a:rPr lang="zh-CN" altLang="en-US" sz="2800" i="1">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up>
                          <m:r>
                            <a:rPr lang="zh-CN" altLang="en-US" sz="2800" i="1">
                              <a:solidFill>
                                <a:srgbClr val="000000"/>
                              </a:solidFill>
                              <a:latin typeface="Cambria Math" panose="02040503050406030204" pitchFamily="18" charset="0"/>
                              <a:ea typeface="+mn-ea"/>
                            </a:rPr>
                            <m:t>+</m:t>
                          </m:r>
                        </m:sup>
                      </m:sSubSup>
                      <m:r>
                        <a:rPr lang="zh-CN" altLang="en-US" sz="2800" i="1" smtClean="0">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Sub>
                    </m:oMath>
                  </m:oMathPara>
                </a14:m>
                <a:endParaRPr lang="zh-CN" altLang="en-US" sz="2800" dirty="0">
                  <a:ea typeface="+mn-ea"/>
                  <a:cs typeface="Times New Roman" panose="02020603050405020304" pitchFamily="18" charset="0"/>
                </a:endParaRPr>
              </a:p>
            </p:txBody>
          </p:sp>
        </mc:Choice>
        <mc:Fallback xmlns="">
          <p:sp>
            <p:nvSpPr>
              <p:cNvPr id="3" name="Object 7"/>
              <p:cNvSpPr txBox="1">
                <a:spLocks noRot="1" noChangeAspect="1" noMove="1" noResize="1" noEditPoints="1" noAdjustHandles="1" noChangeArrowheads="1" noChangeShapeType="1" noTextEdit="1"/>
              </p:cNvSpPr>
              <p:nvPr/>
            </p:nvSpPr>
            <p:spPr>
              <a:xfrm>
                <a:off x="3190874" y="1038225"/>
                <a:ext cx="3167064" cy="604838"/>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 name="TextBox 7"/>
          <p:cNvSpPr txBox="1">
            <a:spLocks noChangeArrowheads="1"/>
          </p:cNvSpPr>
          <p:nvPr/>
        </p:nvSpPr>
        <p:spPr bwMode="auto">
          <a:xfrm>
            <a:off x="0" y="1038225"/>
            <a:ext cx="3857625"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低温弱电离区：</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Object 7"/>
              <p:cNvSpPr txBox="1"/>
              <p:nvPr/>
            </p:nvSpPr>
            <p:spPr>
              <a:xfrm>
                <a:off x="357188" y="1854200"/>
                <a:ext cx="4070796" cy="9874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r>
                        <a:rPr lang="zh-CN" altLang="en-US" sz="2400" i="0">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1+2</m:t>
                          </m:r>
                          <m:sSup>
                            <m:sSupPr>
                              <m:ctrlPr>
                                <a:rPr lang="en-US" altLang="zh-CN" sz="2400" b="0" i="1">
                                  <a:solidFill>
                                    <a:srgbClr val="000000"/>
                                  </a:solidFill>
                                  <a:latin typeface="Cambria Math" panose="02040503050406030204" pitchFamily="18" charset="0"/>
                                  <a:ea typeface="+mn-ea"/>
                                </a:rPr>
                              </m:ctrlPr>
                            </m:sSupPr>
                            <m:e>
                              <m:r>
                                <m:rPr>
                                  <m:sty m:val="p"/>
                                </m:rPr>
                                <a:rPr lang="en-US" altLang="zh-CN" sz="2400" b="0">
                                  <a:solidFill>
                                    <a:srgbClr val="000000"/>
                                  </a:solidFill>
                                  <a:latin typeface="Cambria Math" panose="02040503050406030204" pitchFamily="18" charset="0"/>
                                  <a:ea typeface="+mn-ea"/>
                                </a:rPr>
                                <m:t>e</m:t>
                              </m:r>
                            </m:e>
                            <m:sup>
                              <m:f>
                                <m:fPr>
                                  <m:type m:val="lin"/>
                                  <m:ctrlPr>
                                    <a:rPr lang="en-US" altLang="zh-CN" sz="2400" b="0" i="1">
                                      <a:solidFill>
                                        <a:srgbClr val="000000"/>
                                      </a:solidFill>
                                      <a:latin typeface="Cambria Math" panose="02040503050406030204" pitchFamily="18" charset="0"/>
                                      <a:ea typeface="+mn-ea"/>
                                    </a:rPr>
                                  </m:ctrlPr>
                                </m:fPr>
                                <m:num>
                                  <m:d>
                                    <m:dPr>
                                      <m:ctrlPr>
                                        <a:rPr lang="en-US" altLang="zh-CN" sz="2400" b="0" i="1">
                                          <a:solidFill>
                                            <a:srgbClr val="000000"/>
                                          </a:solidFill>
                                          <a:latin typeface="Cambria Math" panose="02040503050406030204" pitchFamily="18" charset="0"/>
                                          <a:ea typeface="+mn-ea"/>
                                        </a:rPr>
                                      </m:ctrlPr>
                                    </m:dPr>
                                    <m:e>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𝐸</m:t>
                                          </m:r>
                                        </m:e>
                                        <m:sub>
                                          <m:r>
                                            <a:rPr lang="en-US" altLang="zh-CN" sz="2400" b="0" i="1">
                                              <a:solidFill>
                                                <a:srgbClr val="000000"/>
                                              </a:solidFill>
                                              <a:latin typeface="Cambria Math" panose="02040503050406030204" pitchFamily="18" charset="0"/>
                                              <a:ea typeface="+mn-ea"/>
                                            </a:rPr>
                                            <m:t>𝐹</m:t>
                                          </m:r>
                                        </m:sub>
                                      </m:sSub>
                                      <m:r>
                                        <a:rPr lang="en-US" altLang="zh-CN" sz="2400" b="0" i="1">
                                          <a:solidFill>
                                            <a:srgbClr val="000000"/>
                                          </a:solidFill>
                                          <a:latin typeface="Cambria Math" panose="02040503050406030204" pitchFamily="18" charset="0"/>
                                          <a:ea typeface="+mn-ea"/>
                                        </a:rPr>
                                        <m:t>−</m:t>
                                      </m:r>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𝐸</m:t>
                                          </m:r>
                                        </m:e>
                                        <m:sub>
                                          <m:r>
                                            <a:rPr lang="en-US" altLang="zh-CN" sz="2400" b="0" i="1">
                                              <a:solidFill>
                                                <a:srgbClr val="000000"/>
                                              </a:solidFill>
                                              <a:latin typeface="Cambria Math" panose="02040503050406030204" pitchFamily="18" charset="0"/>
                                              <a:ea typeface="+mn-ea"/>
                                            </a:rPr>
                                            <m:t>𝐷</m:t>
                                          </m:r>
                                        </m:sub>
                                      </m:sSub>
                                    </m:e>
                                  </m:d>
                                </m:num>
                                <m:den>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𝑘</m:t>
                                      </m:r>
                                    </m:e>
                                    <m:sub>
                                      <m:r>
                                        <a:rPr lang="en-US" altLang="zh-CN" sz="2400" b="0" i="1">
                                          <a:solidFill>
                                            <a:srgbClr val="000000"/>
                                          </a:solidFill>
                                          <a:latin typeface="Cambria Math" panose="02040503050406030204" pitchFamily="18" charset="0"/>
                                          <a:ea typeface="+mn-ea"/>
                                        </a:rPr>
                                        <m:t>0</m:t>
                                      </m:r>
                                    </m:sub>
                                  </m:sSub>
                                  <m:r>
                                    <a:rPr lang="en-US" altLang="zh-CN" sz="2400" b="0" i="1">
                                      <a:solidFill>
                                        <a:srgbClr val="000000"/>
                                      </a:solidFill>
                                      <a:latin typeface="Cambria Math" panose="02040503050406030204" pitchFamily="18" charset="0"/>
                                      <a:ea typeface="+mn-ea"/>
                                    </a:rPr>
                                    <m:t>𝑇</m:t>
                                  </m:r>
                                </m:den>
                              </m:f>
                            </m:sup>
                          </m:sSup>
                        </m:den>
                      </m:f>
                    </m:oMath>
                  </m:oMathPara>
                </a14:m>
                <a:endParaRPr lang="zh-CN" altLang="en-US" sz="2400"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357188" y="1854200"/>
                <a:ext cx="4070796" cy="987425"/>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7"/>
              <p:cNvSpPr txBox="1"/>
              <p:nvPr/>
            </p:nvSpPr>
            <p:spPr>
              <a:xfrm>
                <a:off x="4212183" y="1806005"/>
                <a:ext cx="2232025" cy="9175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den>
                      </m:f>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7" name="Object 7"/>
              <p:cNvSpPr txBox="1">
                <a:spLocks noRot="1" noChangeAspect="1" noMove="1" noResize="1" noEditPoints="1" noAdjustHandles="1" noChangeArrowheads="1" noChangeShapeType="1" noTextEdit="1"/>
              </p:cNvSpPr>
              <p:nvPr/>
            </p:nvSpPr>
            <p:spPr>
              <a:xfrm>
                <a:off x="4212183" y="1806005"/>
                <a:ext cx="2232025" cy="91757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7"/>
              <p:cNvSpPr txBox="1"/>
              <p:nvPr/>
            </p:nvSpPr>
            <p:spPr>
              <a:xfrm>
                <a:off x="1688976" y="3040187"/>
                <a:ext cx="2359149" cy="6048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m:rPr>
                          <m:nor/>
                        </m:rPr>
                        <a:rPr lang="zh-CN" altLang="en-US" sz="2400" i="0">
                          <a:solidFill>
                            <a:srgbClr val="000000"/>
                          </a:solidFill>
                          <a:ea typeface="+mn-ea"/>
                          <a:cs typeface="Times New Roman" panose="02020603050405020304" pitchFamily="18" charset="0"/>
                        </a:rPr>
                        <m:t>=</m:t>
                      </m:r>
                      <m:sSub>
                        <m:sSubPr>
                          <m:ctrlPr>
                            <a:rPr lang="zh-CN" altLang="en-US" sz="2400" i="1">
                              <a:solidFill>
                                <a:srgbClr val="000000"/>
                              </a:solidFill>
                              <a:latin typeface="Cambria Math" panose="02040503050406030204" pitchFamily="18" charset="0"/>
                              <a:ea typeface="+mn-ea"/>
                            </a:rPr>
                          </m:ctrlPr>
                        </m:sSubPr>
                        <m:e>
                          <m:r>
                            <m:rPr>
                              <m:nor/>
                            </m:rPr>
                            <a:rPr lang="zh-CN" altLang="en-US" sz="2400" b="0" i="1">
                              <a:solidFill>
                                <a:srgbClr val="000000"/>
                              </a:solidFill>
                              <a:ea typeface="+mn-ea"/>
                              <a:cs typeface="Times New Roman" panose="02020603050405020304" pitchFamily="18" charset="0"/>
                            </a:rPr>
                            <m:t>N</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9" name="Object 7"/>
              <p:cNvSpPr txBox="1">
                <a:spLocks noRot="1" noChangeAspect="1" noMove="1" noResize="1" noEditPoints="1" noAdjustHandles="1" noChangeArrowheads="1" noChangeShapeType="1" noTextEdit="1"/>
              </p:cNvSpPr>
              <p:nvPr/>
            </p:nvSpPr>
            <p:spPr>
              <a:xfrm>
                <a:off x="1688976" y="3040187"/>
                <a:ext cx="2359149" cy="604837"/>
              </a:xfrm>
              <a:prstGeom prst="rect">
                <a:avLst/>
              </a:prstGeom>
              <a:blipFill>
                <a:blip r:embed="rId7"/>
                <a:stretch>
                  <a:fillRect b="-5051"/>
                </a:stretch>
              </a:blipFill>
              <a:ln w="38100">
                <a:noFill/>
                <a:miter/>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4EA0A5D6-C39A-44DB-90BD-07741907FBF0}"/>
              </a:ext>
            </a:extLst>
          </p:cNvPr>
          <p:cNvGrpSpPr/>
          <p:nvPr/>
        </p:nvGrpSpPr>
        <p:grpSpPr>
          <a:xfrm>
            <a:off x="344488" y="2774949"/>
            <a:ext cx="5053012" cy="2310235"/>
            <a:chOff x="344488" y="2774949"/>
            <a:chExt cx="5053012" cy="2310235"/>
          </a:xfrm>
        </p:grpSpPr>
        <mc:AlternateContent xmlns:mc="http://schemas.openxmlformats.org/markup-compatibility/2006" xmlns:a14="http://schemas.microsoft.com/office/drawing/2010/main">
          <mc:Choice Requires="a14">
            <p:sp>
              <p:nvSpPr>
                <p:cNvPr id="31748" name="Object 4"/>
                <p:cNvSpPr txBox="1"/>
                <p:nvPr/>
              </p:nvSpPr>
              <p:spPr>
                <a:xfrm>
                  <a:off x="344488" y="4097759"/>
                  <a:ext cx="5053012" cy="987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r>
                              <a:rPr lang="zh-CN" altLang="en-US" sz="2400" i="1">
                                <a:solidFill>
                                  <a:srgbClr val="000000"/>
                                </a:solidFill>
                                <a:latin typeface="Cambria Math" panose="02040503050406030204" pitchFamily="18" charset="0"/>
                                <a:ea typeface="+mn-ea"/>
                              </a:rPr>
                              <m:t>(</m:t>
                            </m:r>
                          </m:e>
                        </m:func>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den>
                        </m:f>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31748" name="Object 4"/>
                <p:cNvSpPr txBox="1">
                  <a:spLocks noRot="1" noChangeAspect="1" noMove="1" noResize="1" noEditPoints="1" noAdjustHandles="1" noChangeArrowheads="1" noChangeShapeType="1" noTextEdit="1"/>
                </p:cNvSpPr>
                <p:nvPr/>
              </p:nvSpPr>
              <p:spPr>
                <a:xfrm>
                  <a:off x="344488" y="4097759"/>
                  <a:ext cx="5053012" cy="987425"/>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13" name="下箭头 5"/>
            <p:cNvSpPr/>
            <p:nvPr/>
          </p:nvSpPr>
          <p:spPr>
            <a:xfrm>
              <a:off x="3857645" y="2774949"/>
              <a:ext cx="214313" cy="14040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sp>
        <p:nvSpPr>
          <p:cNvPr id="63506" name="TextBox 13"/>
          <p:cNvSpPr txBox="1"/>
          <p:nvPr/>
        </p:nvSpPr>
        <p:spPr>
          <a:xfrm>
            <a:off x="3876451" y="3193413"/>
            <a:ext cx="3071813" cy="52361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latin typeface="宋体" panose="02010600030101010101" pitchFamily="2" charset="-122"/>
              </a:rPr>
              <a:t>两式相除取对数</a:t>
            </a:r>
            <a:endParaRPr lang="en-US" altLang="zh-CN" sz="2800" b="1"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10" name="Object 7"/>
              <p:cNvSpPr txBox="1"/>
              <p:nvPr/>
            </p:nvSpPr>
            <p:spPr>
              <a:xfrm>
                <a:off x="357188" y="5451475"/>
                <a:ext cx="2342604" cy="778024"/>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r>
                        <m:rPr>
                          <m:nor/>
                        </m:rPr>
                        <a:rPr lang="en-US" altLang="zh-CN" sz="24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400" b="0" i="1">
                              <a:solidFill>
                                <a:srgbClr val="000000"/>
                              </a:solidFill>
                              <a:latin typeface="Cambria Math" panose="02040503050406030204" pitchFamily="18" charset="0"/>
                              <a:ea typeface="+mn-ea"/>
                            </a:rPr>
                          </m:ctrlPr>
                        </m:sSubPr>
                        <m:e>
                          <m:r>
                            <m:rPr>
                              <m:nor/>
                            </m:rPr>
                            <a:rPr lang="zh-CN" altLang="en-US" sz="2400" b="0" i="1">
                              <a:solidFill>
                                <a:srgbClr val="000000"/>
                              </a:solidFill>
                              <a:ea typeface="+mn-ea"/>
                              <a:cs typeface="Times New Roman" panose="02020603050405020304" pitchFamily="18" charset="0"/>
                            </a:rPr>
                            <m:t>N</m:t>
                          </m:r>
                        </m:e>
                        <m:sub>
                          <m:r>
                            <a:rPr lang="zh-CN" altLang="en-US" sz="2400" b="0" i="1">
                              <a:solidFill>
                                <a:srgbClr val="000000"/>
                              </a:solidFill>
                              <a:latin typeface="Cambria Math" panose="02040503050406030204" pitchFamily="18" charset="0"/>
                              <a:ea typeface="+mn-ea"/>
                            </a:rPr>
                            <m:t>𝑐</m:t>
                          </m:r>
                        </m:sub>
                      </m:sSub>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𝑐</m:t>
                                  </m:r>
                                </m:sub>
                              </m:sSub>
                            </m:num>
                            <m:den>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den>
                          </m:f>
                        </m:sup>
                      </m:sSup>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𝐹</m:t>
                                  </m:r>
                                </m:sub>
                              </m:sSub>
                            </m:num>
                            <m:den>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den>
                          </m:f>
                        </m:sup>
                      </m:sSup>
                    </m:oMath>
                  </m:oMathPara>
                </a14:m>
                <a:endParaRPr lang="zh-CN" altLang="en-US" sz="2400" b="0" dirty="0">
                  <a:ea typeface="+mn-ea"/>
                  <a:cs typeface="Times New Roman" panose="02020603050405020304" pitchFamily="18" charset="0"/>
                </a:endParaRPr>
              </a:p>
            </p:txBody>
          </p:sp>
        </mc:Choice>
        <mc:Fallback xmlns="">
          <p:sp>
            <p:nvSpPr>
              <p:cNvPr id="10" name="Object 7"/>
              <p:cNvSpPr txBox="1">
                <a:spLocks noRot="1" noChangeAspect="1" noMove="1" noResize="1" noEditPoints="1" noAdjustHandles="1" noChangeArrowheads="1" noChangeShapeType="1" noTextEdit="1"/>
              </p:cNvSpPr>
              <p:nvPr/>
            </p:nvSpPr>
            <p:spPr>
              <a:xfrm>
                <a:off x="357188" y="5451475"/>
                <a:ext cx="2342604" cy="778024"/>
              </a:xfrm>
              <a:prstGeom prst="rect">
                <a:avLst/>
              </a:prstGeom>
              <a:blipFill>
                <a:blip r:embed="rId9"/>
                <a:stretch>
                  <a:fillRect/>
                </a:stretch>
              </a:blipFill>
              <a:ln w="38100">
                <a:noFill/>
                <a:miter/>
              </a:ln>
            </p:spPr>
            <p:txBody>
              <a:bodyPr/>
              <a:lstStyle/>
              <a:p>
                <a:r>
                  <a:rPr lang="zh-CN" altLang="en-US">
                    <a:noFill/>
                  </a:rPr>
                  <a:t> </a:t>
                </a:r>
              </a:p>
            </p:txBody>
          </p:sp>
        </mc:Fallback>
      </mc:AlternateContent>
      <p:sp>
        <p:nvSpPr>
          <p:cNvPr id="17" name="椭圆 18"/>
          <p:cNvSpPr>
            <a:spLocks noChangeAspect="1"/>
          </p:cNvSpPr>
          <p:nvPr/>
        </p:nvSpPr>
        <p:spPr>
          <a:xfrm>
            <a:off x="2231776" y="5431677"/>
            <a:ext cx="324000" cy="322574"/>
          </a:xfrm>
          <a:prstGeom prst="ellipse">
            <a:avLst/>
          </a:prstGeom>
          <a:solidFill>
            <a:srgbClr val="FF0000">
              <a:alpha val="0"/>
            </a:srgbClr>
          </a:solid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1" name="Object 7"/>
              <p:cNvSpPr txBox="1"/>
              <p:nvPr/>
            </p:nvSpPr>
            <p:spPr>
              <a:xfrm>
                <a:off x="2483768" y="5234225"/>
                <a:ext cx="2889250" cy="11779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0" smtClean="0">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den>
                              </m:f>
                            </m:e>
                          </m:d>
                        </m:e>
                        <m:sup>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up>
                      </m:sSup>
                      <m:sSup>
                        <m:sSupPr>
                          <m:ctrlPr>
                            <a:rPr lang="zh-CN" altLang="en-US" sz="2400" b="0" i="1">
                              <a:solidFill>
                                <a:srgbClr val="000000"/>
                              </a:solidFill>
                              <a:latin typeface="Cambria Math" panose="02040503050406030204" pitchFamily="18" charset="0"/>
                              <a:ea typeface="+mn-ea"/>
                            </a:rPr>
                          </m:ctrlPr>
                        </m:sSupPr>
                        <m:e>
                          <m:r>
                            <m:rPr>
                              <m:sty m:val="p"/>
                            </m:rPr>
                            <a:rPr lang="en-US" altLang="zh-CN" sz="2400" b="0" i="0" smtClean="0">
                              <a:solidFill>
                                <a:srgbClr val="000000"/>
                              </a:solidFill>
                              <a:latin typeface="Cambria Math" panose="02040503050406030204" pitchFamily="18" charset="0"/>
                              <a:ea typeface="+mn-ea"/>
                            </a:rPr>
                            <m:t>e</m:t>
                          </m:r>
                        </m:e>
                        <m:sup>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𝑐</m:t>
                                  </m:r>
                                </m:sub>
                              </m:sSub>
                              <m:r>
                                <a:rPr lang="zh-CN" altLang="en-US" sz="2400" b="0" i="1">
                                  <a:solidFill>
                                    <a:srgbClr val="000000"/>
                                  </a:solidFill>
                                  <a:latin typeface="Cambria Math" panose="02040503050406030204" pitchFamily="18" charset="0"/>
                                  <a:ea typeface="+mn-ea"/>
                                </a:rPr>
                                <m:t>−</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sSub>
                                <m:sSubPr>
                                  <m:ctrlPr>
                                    <a:rPr lang="zh-CN" altLang="en-US" sz="2400" b="0" i="1">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den>
                          </m:f>
                        </m:sup>
                      </m:sSup>
                    </m:oMath>
                  </m:oMathPara>
                </a14:m>
                <a:endParaRPr lang="zh-CN" altLang="en-US" sz="2400" b="0" dirty="0">
                  <a:ea typeface="+mn-ea"/>
                  <a:cs typeface="Times New Roman" panose="02020603050405020304" pitchFamily="18" charset="0"/>
                </a:endParaRPr>
              </a:p>
            </p:txBody>
          </p:sp>
        </mc:Choice>
        <mc:Fallback xmlns="">
          <p:sp>
            <p:nvSpPr>
              <p:cNvPr id="11" name="Object 7"/>
              <p:cNvSpPr txBox="1">
                <a:spLocks noRot="1" noChangeAspect="1" noMove="1" noResize="1" noEditPoints="1" noAdjustHandles="1" noChangeArrowheads="1" noChangeShapeType="1" noTextEdit="1"/>
              </p:cNvSpPr>
              <p:nvPr/>
            </p:nvSpPr>
            <p:spPr>
              <a:xfrm>
                <a:off x="2483768" y="5234225"/>
                <a:ext cx="2889250" cy="1177925"/>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7"/>
              <p:cNvSpPr txBox="1"/>
              <p:nvPr/>
            </p:nvSpPr>
            <p:spPr>
              <a:xfrm>
                <a:off x="5067126" y="5234225"/>
                <a:ext cx="2889250" cy="11779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0" smtClean="0">
                          <a:solidFill>
                            <a:srgbClr val="000000"/>
                          </a:solidFill>
                          <a:latin typeface="Cambria Math" panose="02040503050406030204" pitchFamily="18" charset="0"/>
                          <a:ea typeface="+mn-ea"/>
                        </a:rPr>
                        <m:t>=</m:t>
                      </m:r>
                      <m:sSup>
                        <m:sSupPr>
                          <m:ctrlPr>
                            <a:rPr lang="zh-CN" altLang="en-US" sz="2400" b="0" i="1">
                              <a:solidFill>
                                <a:srgbClr val="000000"/>
                              </a:solidFill>
                              <a:latin typeface="Cambria Math" panose="02040503050406030204" pitchFamily="18" charset="0"/>
                              <a:ea typeface="+mn-ea"/>
                            </a:rPr>
                          </m:ctrlPr>
                        </m:sSupPr>
                        <m:e>
                          <m:d>
                            <m:dPr>
                              <m:ctrlPr>
                                <a:rPr lang="zh-CN" altLang="en-US" sz="2400" b="0" i="1">
                                  <a:solidFill>
                                    <a:srgbClr val="000000"/>
                                  </a:solidFill>
                                  <a:latin typeface="Cambria Math" panose="02040503050406030204" pitchFamily="18" charset="0"/>
                                  <a:ea typeface="+mn-ea"/>
                                </a:rPr>
                              </m:ctrlPr>
                            </m:dPr>
                            <m:e>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𝑐</m:t>
                                      </m:r>
                                    </m:sub>
                                  </m:sSub>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den>
                              </m:f>
                            </m:e>
                          </m:d>
                        </m:e>
                        <m:sup>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r>
                                <a:rPr lang="zh-CN" altLang="en-US" sz="2400" b="0" i="1">
                                  <a:solidFill>
                                    <a:srgbClr val="000000"/>
                                  </a:solidFill>
                                  <a:latin typeface="Cambria Math" panose="02040503050406030204" pitchFamily="18" charset="0"/>
                                  <a:ea typeface="+mn-ea"/>
                                </a:rPr>
                                <m:t>2</m:t>
                              </m:r>
                            </m:den>
                          </m:f>
                        </m:sup>
                      </m:sSup>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m:rPr>
                                  <m:sty m:val="p"/>
                                </m:rPr>
                                <a:rPr lang="zh-CN" altLang="en-US" sz="2400" b="0" i="0">
                                  <a:solidFill>
                                    <a:srgbClr val="000000"/>
                                  </a:solidFill>
                                  <a:latin typeface="Cambria Math" panose="02040503050406030204" pitchFamily="18" charset="0"/>
                                  <a:ea typeface="+mn-ea"/>
                                </a:rPr>
                                <m:t>Δ</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sSub>
                                <m:sSubPr>
                                  <m:ctrlPr>
                                    <a:rPr lang="zh-CN" altLang="en-US" sz="2400" b="0" i="1">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mn-ea"/>
                                </a:rPr>
                                <m:t>𝑇</m:t>
                              </m:r>
                            </m:den>
                          </m:f>
                        </m:sup>
                      </m:sSup>
                    </m:oMath>
                  </m:oMathPara>
                </a14:m>
                <a:endParaRPr lang="zh-CN" altLang="en-US" sz="2400" b="0" dirty="0">
                  <a:ea typeface="+mn-ea"/>
                  <a:cs typeface="Times New Roman" panose="02020603050405020304" pitchFamily="18" charset="0"/>
                </a:endParaRPr>
              </a:p>
            </p:txBody>
          </p:sp>
        </mc:Choice>
        <mc:Fallback xmlns="">
          <p:sp>
            <p:nvSpPr>
              <p:cNvPr id="12" name="Object 7"/>
              <p:cNvSpPr txBox="1">
                <a:spLocks noRot="1" noChangeAspect="1" noMove="1" noResize="1" noEditPoints="1" noAdjustHandles="1" noChangeArrowheads="1" noChangeShapeType="1" noTextEdit="1"/>
              </p:cNvSpPr>
              <p:nvPr/>
            </p:nvSpPr>
            <p:spPr>
              <a:xfrm>
                <a:off x="5067126" y="5234225"/>
                <a:ext cx="2889250" cy="1177925"/>
              </a:xfrm>
              <a:prstGeom prst="rect">
                <a:avLst/>
              </a:prstGeom>
              <a:blipFill>
                <a:blip r:embed="rId11"/>
                <a:stretch>
                  <a:fillRect/>
                </a:stretch>
              </a:blipFill>
              <a:ln w="38100">
                <a:noFill/>
                <a:miter/>
              </a:ln>
            </p:spPr>
            <p:txBody>
              <a:bodyPr/>
              <a:lstStyle/>
              <a:p>
                <a:r>
                  <a:rPr lang="zh-CN" altLang="en-US">
                    <a:noFill/>
                  </a:rPr>
                  <a:t> </a:t>
                </a:r>
              </a:p>
            </p:txBody>
          </p:sp>
        </mc:Fallback>
      </mc:AlternateContent>
      <p:cxnSp>
        <p:nvCxnSpPr>
          <p:cNvPr id="21" name="Straight Connector 20"/>
          <p:cNvCxnSpPr/>
          <p:nvPr/>
        </p:nvCxnSpPr>
        <p:spPr>
          <a:xfrm rot="6600000">
            <a:off x="1886096" y="2477538"/>
            <a:ext cx="323850" cy="71437"/>
          </a:xfrm>
          <a:prstGeom prst="line">
            <a:avLst/>
          </a:prstGeom>
          <a:ln w="44450" cap="flat" cmpd="sng">
            <a:solidFill>
              <a:srgbClr val="FF0000"/>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wipe(left)">
                                      <p:cBhvr>
                                        <p:cTn id="7" dur="500"/>
                                        <p:tgtEl>
                                          <p:spTgt spid="634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3506"/>
                                        </p:tgtEl>
                                        <p:attrNameLst>
                                          <p:attrName>style.visibility</p:attrName>
                                        </p:attrNameLst>
                                      </p:cBhvr>
                                      <p:to>
                                        <p:strVal val="visible"/>
                                      </p:to>
                                    </p:set>
                                    <p:animEffect transition="in" filter="wipe(left)">
                                      <p:cBhvr>
                                        <p:cTn id="42" dur="500"/>
                                        <p:tgtEl>
                                          <p:spTgt spid="635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5"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style.rotation</p:attrName>
                                        </p:attrNameLst>
                                      </p:cBhvr>
                                      <p:tavLst>
                                        <p:tav tm="0">
                                          <p:val>
                                            <p:fltVal val="720"/>
                                          </p:val>
                                        </p:tav>
                                        <p:tav tm="100000">
                                          <p:val>
                                            <p:fltVal val="0"/>
                                          </p:val>
                                        </p:tav>
                                      </p:tavLst>
                                    </p:anim>
                                    <p:anim calcmode="lin" valueType="num">
                                      <p:cBhvr>
                                        <p:cTn id="59" dur="1000" fill="hold"/>
                                        <p:tgtEl>
                                          <p:spTgt spid="17"/>
                                        </p:tgtEl>
                                        <p:attrNameLst>
                                          <p:attrName>ppt_h</p:attrName>
                                        </p:attrNameLst>
                                      </p:cBhvr>
                                      <p:tavLst>
                                        <p:tav tm="0">
                                          <p:val>
                                            <p:fltVal val="0"/>
                                          </p:val>
                                        </p:tav>
                                        <p:tav tm="100000">
                                          <p:val>
                                            <p:strVal val="#ppt_h"/>
                                          </p:val>
                                        </p:tav>
                                      </p:tavLst>
                                    </p:anim>
                                    <p:anim calcmode="lin" valueType="num">
                                      <p:cBhvr>
                                        <p:cTn id="60" dur="1000" fill="hold"/>
                                        <p:tgtEl>
                                          <p:spTgt spid="17"/>
                                        </p:tgtEl>
                                        <p:attrNameLst>
                                          <p:attrName>ppt_w</p:attrName>
                                        </p:attrNameLst>
                                      </p:cBhvr>
                                      <p:tavLst>
                                        <p:tav tm="0">
                                          <p:val>
                                            <p:fltVal val="0"/>
                                          </p:val>
                                        </p:tav>
                                        <p:tav tm="100000">
                                          <p:val>
                                            <p:strVal val="#ppt_w"/>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3" grpId="0"/>
      <p:bldP spid="8" grpId="0"/>
      <p:bldP spid="2" grpId="0"/>
      <p:bldP spid="7" grpId="0"/>
      <p:bldP spid="9" grpId="0"/>
      <p:bldP spid="63506" grpId="0"/>
      <p:bldP spid="10" grpId="0"/>
      <p:bldP spid="17"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ChangeArrowheads="1"/>
          </p:cNvSpPr>
          <p:nvPr/>
        </p:nvSpPr>
        <p:spPr bwMode="auto">
          <a:xfrm>
            <a:off x="468313" y="620713"/>
            <a:ext cx="3675063" cy="646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3600" b="1" i="0" u="none" strike="noStrike" kern="1200" cap="none" spc="0" normalizeH="0" baseline="0" noProof="0" dirty="0">
                <a:ln>
                  <a:noFill/>
                </a:ln>
                <a:solidFill>
                  <a:srgbClr val="CC3300"/>
                </a:solidFill>
                <a:effectLst/>
                <a:uLnTx/>
                <a:uFillTx/>
                <a:latin typeface="+mn-ea"/>
                <a:ea typeface="+mn-ea"/>
                <a:cs typeface="+mn-cs"/>
              </a:rPr>
              <a:t>无机材料：</a:t>
            </a:r>
          </a:p>
        </p:txBody>
      </p:sp>
      <p:sp>
        <p:nvSpPr>
          <p:cNvPr id="9219"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引言：半导体材料：无机材料</a:t>
            </a:r>
          </a:p>
        </p:txBody>
      </p:sp>
      <p:pic>
        <p:nvPicPr>
          <p:cNvPr id="74756" name="Picture 3" descr="C:\Users\lsy\Desktop\20131015175242-116659152.jpg"/>
          <p:cNvPicPr>
            <a:picLocks noChangeAspect="1"/>
          </p:cNvPicPr>
          <p:nvPr/>
        </p:nvPicPr>
        <p:blipFill>
          <a:blip r:embed="rId2"/>
          <a:stretch>
            <a:fillRect/>
          </a:stretch>
        </p:blipFill>
        <p:spPr>
          <a:xfrm>
            <a:off x="642938" y="1412875"/>
            <a:ext cx="8215312" cy="5083175"/>
          </a:xfrm>
          <a:prstGeom prst="rect">
            <a:avLst/>
          </a:prstGeom>
          <a:noFill/>
          <a:ln w="9525">
            <a:noFill/>
          </a:ln>
        </p:spPr>
      </p:pic>
      <p:sp>
        <p:nvSpPr>
          <p:cNvPr id="14" name="Flowchart: Process 13"/>
          <p:cNvSpPr/>
          <p:nvPr/>
        </p:nvSpPr>
        <p:spPr>
          <a:xfrm>
            <a:off x="6634163" y="2205038"/>
            <a:ext cx="396875" cy="2087562"/>
          </a:xfrm>
          <a:prstGeom prst="flowChartProcess">
            <a:avLst/>
          </a:prstGeom>
          <a:noFill/>
          <a:ln w="38100" cap="flat" cmpd="sng">
            <a:solidFill>
              <a:srgbClr val="FF0000"/>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5" name="Flowchart: Process 14"/>
          <p:cNvSpPr/>
          <p:nvPr/>
        </p:nvSpPr>
        <p:spPr>
          <a:xfrm>
            <a:off x="6191250" y="2909888"/>
            <a:ext cx="403225" cy="2087562"/>
          </a:xfrm>
          <a:prstGeom prst="flowChartProcess">
            <a:avLst/>
          </a:prstGeom>
          <a:noFill/>
          <a:ln w="38100" cap="flat" cmpd="sng">
            <a:solidFill>
              <a:srgbClr val="0000FF"/>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6" name="Flowchart: Process 15"/>
          <p:cNvSpPr/>
          <p:nvPr/>
        </p:nvSpPr>
        <p:spPr>
          <a:xfrm>
            <a:off x="7077075" y="2205038"/>
            <a:ext cx="388938" cy="2808287"/>
          </a:xfrm>
          <a:prstGeom prst="flowChartProcess">
            <a:avLst/>
          </a:prstGeom>
          <a:noFill/>
          <a:ln w="38100" cap="flat" cmpd="sng">
            <a:solidFill>
              <a:srgbClr val="0000FF"/>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7" name="Flowchart: Process 16"/>
          <p:cNvSpPr/>
          <p:nvPr/>
        </p:nvSpPr>
        <p:spPr>
          <a:xfrm>
            <a:off x="5759450" y="3594100"/>
            <a:ext cx="396875" cy="2124075"/>
          </a:xfrm>
          <a:prstGeom prst="flowChartProcess">
            <a:avLst/>
          </a:prstGeom>
          <a:noFill/>
          <a:ln w="38100" cap="flat" cmpd="sng">
            <a:solidFill>
              <a:srgbClr val="CC00CC"/>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8" name="Flowchart: Process 17"/>
          <p:cNvSpPr/>
          <p:nvPr/>
        </p:nvSpPr>
        <p:spPr>
          <a:xfrm>
            <a:off x="7506538" y="2206625"/>
            <a:ext cx="396000" cy="2808288"/>
          </a:xfrm>
          <a:prstGeom prst="flowChartProcess">
            <a:avLst/>
          </a:prstGeom>
          <a:noFill/>
          <a:ln w="38100" cap="flat" cmpd="sng">
            <a:solidFill>
              <a:srgbClr val="CC00CC"/>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10" name="Oval 9"/>
          <p:cNvSpPr/>
          <p:nvPr/>
        </p:nvSpPr>
        <p:spPr>
          <a:xfrm>
            <a:off x="6659563" y="2916238"/>
            <a:ext cx="360362" cy="684212"/>
          </a:xfrm>
          <a:prstGeom prst="ellipse">
            <a:avLst/>
          </a:prstGeom>
          <a:noFill/>
          <a:ln w="25400" cap="flat" cmpd="sng">
            <a:solidFill>
              <a:srgbClr val="C00000"/>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wipe(up)">
                                      <p:cBhvr>
                                        <p:cTn id="7" dur="500"/>
                                        <p:tgtEl>
                                          <p:spTgt spid="747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64515" name="Object 4"/>
              <p:cNvSpPr txBox="1"/>
              <p:nvPr/>
            </p:nvSpPr>
            <p:spPr>
              <a:xfrm>
                <a:off x="315207" y="333375"/>
                <a:ext cx="4786313" cy="9921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r>
                            <a:rPr lang="zh-CN" altLang="en-US" sz="2400" i="1">
                              <a:solidFill>
                                <a:srgbClr val="000000"/>
                              </a:solidFill>
                              <a:latin typeface="Cambria Math" panose="02040503050406030204" pitchFamily="18" charset="0"/>
                              <a:ea typeface="+mn-ea"/>
                            </a:rPr>
                            <m:t>(</m:t>
                          </m:r>
                        </m:e>
                      </m:func>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den>
                      </m:f>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64515" name="Object 4"/>
              <p:cNvSpPr txBox="1">
                <a:spLocks noRot="1" noChangeAspect="1" noMove="1" noResize="1" noEditPoints="1" noAdjustHandles="1" noChangeArrowheads="1" noChangeShapeType="1" noTextEdit="1"/>
              </p:cNvSpPr>
              <p:nvPr/>
            </p:nvSpPr>
            <p:spPr>
              <a:xfrm>
                <a:off x="315207" y="333375"/>
                <a:ext cx="4786313" cy="992188"/>
              </a:xfrm>
              <a:prstGeom prst="rect">
                <a:avLst/>
              </a:prstGeom>
              <a:blipFill>
                <a:blip r:embed="rId3"/>
                <a:stretch>
                  <a:fillRect/>
                </a:stretch>
              </a:blipFill>
              <a:ln w="38100">
                <a:noFill/>
                <a:miter/>
              </a:ln>
            </p:spPr>
            <p:txBody>
              <a:bodyPr/>
              <a:lstStyle/>
              <a:p>
                <a:r>
                  <a:rPr lang="zh-CN" altLang="en-US">
                    <a:noFill/>
                  </a:rPr>
                  <a:t> </a:t>
                </a:r>
              </a:p>
            </p:txBody>
          </p:sp>
        </mc:Fallback>
      </mc:AlternateContent>
      <p:graphicFrame>
        <p:nvGraphicFramePr>
          <p:cNvPr id="187404" name="Object 12"/>
          <p:cNvGraphicFramePr>
            <a:graphicFrameLocks noChangeAspect="1"/>
          </p:cNvGraphicFramePr>
          <p:nvPr>
            <p:extLst>
              <p:ext uri="{D42A27DB-BD31-4B8C-83A1-F6EECF244321}">
                <p14:modId xmlns:p14="http://schemas.microsoft.com/office/powerpoint/2010/main" val="27680725"/>
              </p:ext>
            </p:extLst>
          </p:nvPr>
        </p:nvGraphicFramePr>
        <p:xfrm>
          <a:off x="388938" y="1341438"/>
          <a:ext cx="3559175" cy="862012"/>
        </p:xfrm>
        <a:graphic>
          <a:graphicData uri="http://schemas.openxmlformats.org/presentationml/2006/ole">
            <mc:AlternateContent xmlns:mc="http://schemas.openxmlformats.org/markup-compatibility/2006">
              <mc:Choice xmlns:v="urn:schemas-microsoft-com:vml" Requires="v">
                <p:oleObj name="公式" r:id="rId4" imgW="1625600" imgH="393700" progId="Equation.3">
                  <p:embed/>
                </p:oleObj>
              </mc:Choice>
              <mc:Fallback>
                <p:oleObj name="公式" r:id="rId4" imgW="1625600" imgH="393700" progId="Equation.3">
                  <p:embed/>
                  <p:pic>
                    <p:nvPicPr>
                      <p:cNvPr id="0" name="图片 3277"/>
                      <p:cNvPicPr/>
                      <p:nvPr/>
                    </p:nvPicPr>
                    <p:blipFill>
                      <a:blip r:embed="rId5"/>
                      <a:stretch>
                        <a:fillRect/>
                      </a:stretch>
                    </p:blipFill>
                    <p:spPr>
                      <a:xfrm>
                        <a:off x="388938" y="1341438"/>
                        <a:ext cx="3559175" cy="862012"/>
                      </a:xfrm>
                      <a:prstGeom prst="rect">
                        <a:avLst/>
                      </a:prstGeom>
                      <a:noFill/>
                      <a:ln w="38100">
                        <a:noFill/>
                        <a:miter/>
                      </a:ln>
                    </p:spPr>
                  </p:pic>
                </p:oleObj>
              </mc:Fallback>
            </mc:AlternateContent>
          </a:graphicData>
        </a:graphic>
      </p:graphicFrame>
      <p:graphicFrame>
        <p:nvGraphicFramePr>
          <p:cNvPr id="187405" name="Object 13"/>
          <p:cNvGraphicFramePr>
            <a:graphicFrameLocks noChangeAspect="1"/>
          </p:cNvGraphicFramePr>
          <p:nvPr>
            <p:extLst>
              <p:ext uri="{D42A27DB-BD31-4B8C-83A1-F6EECF244321}">
                <p14:modId xmlns:p14="http://schemas.microsoft.com/office/powerpoint/2010/main" val="2401474527"/>
              </p:ext>
            </p:extLst>
          </p:nvPr>
        </p:nvGraphicFramePr>
        <p:xfrm>
          <a:off x="900113" y="2281238"/>
          <a:ext cx="5451475" cy="1057275"/>
        </p:xfrm>
        <a:graphic>
          <a:graphicData uri="http://schemas.openxmlformats.org/presentationml/2006/ole">
            <mc:AlternateContent xmlns:mc="http://schemas.openxmlformats.org/markup-compatibility/2006">
              <mc:Choice xmlns:v="urn:schemas-microsoft-com:vml" Requires="v">
                <p:oleObj name="公式" r:id="rId6" imgW="2489200" imgH="482600" progId="Equation.3">
                  <p:embed/>
                </p:oleObj>
              </mc:Choice>
              <mc:Fallback>
                <p:oleObj name="公式" r:id="rId6" imgW="2489200" imgH="482600" progId="Equation.3">
                  <p:embed/>
                  <p:pic>
                    <p:nvPicPr>
                      <p:cNvPr id="0" name="图片 3278"/>
                      <p:cNvPicPr/>
                      <p:nvPr/>
                    </p:nvPicPr>
                    <p:blipFill>
                      <a:blip r:embed="rId7"/>
                      <a:stretch>
                        <a:fillRect/>
                      </a:stretch>
                    </p:blipFill>
                    <p:spPr>
                      <a:xfrm>
                        <a:off x="900113" y="2281238"/>
                        <a:ext cx="5451475" cy="1057275"/>
                      </a:xfrm>
                      <a:prstGeom prst="rect">
                        <a:avLst/>
                      </a:prstGeom>
                      <a:noFill/>
                      <a:ln w="38100">
                        <a:noFill/>
                        <a:miter/>
                      </a:ln>
                    </p:spPr>
                  </p:pic>
                </p:oleObj>
              </mc:Fallback>
            </mc:AlternateContent>
          </a:graphicData>
        </a:graphic>
      </p:graphicFrame>
      <p:graphicFrame>
        <p:nvGraphicFramePr>
          <p:cNvPr id="187406" name="Object 14"/>
          <p:cNvGraphicFramePr>
            <a:graphicFrameLocks noChangeAspect="1"/>
          </p:cNvGraphicFramePr>
          <p:nvPr>
            <p:extLst>
              <p:ext uri="{D42A27DB-BD31-4B8C-83A1-F6EECF244321}">
                <p14:modId xmlns:p14="http://schemas.microsoft.com/office/powerpoint/2010/main" val="2759383255"/>
              </p:ext>
            </p:extLst>
          </p:nvPr>
        </p:nvGraphicFramePr>
        <p:xfrm>
          <a:off x="6292850" y="2244725"/>
          <a:ext cx="2698750" cy="1112838"/>
        </p:xfrm>
        <a:graphic>
          <a:graphicData uri="http://schemas.openxmlformats.org/presentationml/2006/ole">
            <mc:AlternateContent xmlns:mc="http://schemas.openxmlformats.org/markup-compatibility/2006">
              <mc:Choice xmlns:v="urn:schemas-microsoft-com:vml" Requires="v">
                <p:oleObj name="公式" r:id="rId8" imgW="1231265" imgH="508000" progId="Equation.3">
                  <p:embed/>
                </p:oleObj>
              </mc:Choice>
              <mc:Fallback>
                <p:oleObj name="公式" r:id="rId8" imgW="1231265" imgH="508000" progId="Equation.3">
                  <p:embed/>
                  <p:pic>
                    <p:nvPicPr>
                      <p:cNvPr id="0" name="图片 3280"/>
                      <p:cNvPicPr/>
                      <p:nvPr/>
                    </p:nvPicPr>
                    <p:blipFill>
                      <a:blip r:embed="rId9"/>
                      <a:stretch>
                        <a:fillRect/>
                      </a:stretch>
                    </p:blipFill>
                    <p:spPr>
                      <a:xfrm>
                        <a:off x="6292850" y="2244725"/>
                        <a:ext cx="2698750" cy="1112838"/>
                      </a:xfrm>
                      <a:prstGeom prst="rect">
                        <a:avLst/>
                      </a:prstGeom>
                      <a:noFill/>
                      <a:ln w="38100">
                        <a:noFill/>
                        <a:miter/>
                      </a:ln>
                    </p:spPr>
                  </p:pic>
                </p:oleObj>
              </mc:Fallback>
            </mc:AlternateContent>
          </a:graphicData>
        </a:graphic>
      </p:graphicFrame>
      <p:graphicFrame>
        <p:nvGraphicFramePr>
          <p:cNvPr id="187407" name="Object 15"/>
          <p:cNvGraphicFramePr>
            <a:graphicFrameLocks noChangeAspect="1"/>
          </p:cNvGraphicFramePr>
          <p:nvPr>
            <p:extLst>
              <p:ext uri="{D42A27DB-BD31-4B8C-83A1-F6EECF244321}">
                <p14:modId xmlns:p14="http://schemas.microsoft.com/office/powerpoint/2010/main" val="4170781050"/>
              </p:ext>
            </p:extLst>
          </p:nvPr>
        </p:nvGraphicFramePr>
        <p:xfrm>
          <a:off x="388938" y="4486275"/>
          <a:ext cx="4032250" cy="1001713"/>
        </p:xfrm>
        <a:graphic>
          <a:graphicData uri="http://schemas.openxmlformats.org/presentationml/2006/ole">
            <mc:AlternateContent xmlns:mc="http://schemas.openxmlformats.org/markup-compatibility/2006">
              <mc:Choice xmlns:v="urn:schemas-microsoft-com:vml" Requires="v">
                <p:oleObj name="公式" r:id="rId10" imgW="1841500" imgH="457200" progId="Equation.3">
                  <p:embed/>
                </p:oleObj>
              </mc:Choice>
              <mc:Fallback>
                <p:oleObj name="公式" r:id="rId10" imgW="1841500" imgH="457200" progId="Equation.3">
                  <p:embed/>
                  <p:pic>
                    <p:nvPicPr>
                      <p:cNvPr id="0" name="图片 3279"/>
                      <p:cNvPicPr/>
                      <p:nvPr/>
                    </p:nvPicPr>
                    <p:blipFill>
                      <a:blip r:embed="rId11"/>
                      <a:stretch>
                        <a:fillRect/>
                      </a:stretch>
                    </p:blipFill>
                    <p:spPr>
                      <a:xfrm>
                        <a:off x="388938" y="4486275"/>
                        <a:ext cx="4032250" cy="1001713"/>
                      </a:xfrm>
                      <a:prstGeom prst="rect">
                        <a:avLst/>
                      </a:prstGeom>
                      <a:noFill/>
                      <a:ln w="38100">
                        <a:noFill/>
                        <a:miter/>
                      </a:ln>
                    </p:spPr>
                  </p:pic>
                </p:oleObj>
              </mc:Fallback>
            </mc:AlternateContent>
          </a:graphicData>
        </a:graphic>
      </p:graphicFrame>
      <p:graphicFrame>
        <p:nvGraphicFramePr>
          <p:cNvPr id="187409" name="Object 17"/>
          <p:cNvGraphicFramePr>
            <a:graphicFrameLocks noChangeAspect="1"/>
          </p:cNvGraphicFramePr>
          <p:nvPr>
            <p:extLst>
              <p:ext uri="{D42A27DB-BD31-4B8C-83A1-F6EECF244321}">
                <p14:modId xmlns:p14="http://schemas.microsoft.com/office/powerpoint/2010/main" val="2067850266"/>
              </p:ext>
            </p:extLst>
          </p:nvPr>
        </p:nvGraphicFramePr>
        <p:xfrm>
          <a:off x="388938" y="3429000"/>
          <a:ext cx="7897812" cy="860425"/>
        </p:xfrm>
        <a:graphic>
          <a:graphicData uri="http://schemas.openxmlformats.org/presentationml/2006/ole">
            <mc:AlternateContent xmlns:mc="http://schemas.openxmlformats.org/markup-compatibility/2006">
              <mc:Choice xmlns:v="urn:schemas-microsoft-com:vml" Requires="v">
                <p:oleObj name="公式" r:id="rId12" imgW="3606800" imgH="393700" progId="Equation.3">
                  <p:embed/>
                </p:oleObj>
              </mc:Choice>
              <mc:Fallback>
                <p:oleObj name="公式" r:id="rId12" imgW="3606800" imgH="393700" progId="Equation.3">
                  <p:embed/>
                  <p:pic>
                    <p:nvPicPr>
                      <p:cNvPr id="0" name="图片 3238"/>
                      <p:cNvPicPr/>
                      <p:nvPr/>
                    </p:nvPicPr>
                    <p:blipFill>
                      <a:blip r:embed="rId13"/>
                      <a:stretch>
                        <a:fillRect/>
                      </a:stretch>
                    </p:blipFill>
                    <p:spPr>
                      <a:xfrm>
                        <a:off x="388938" y="3429000"/>
                        <a:ext cx="7897812" cy="860425"/>
                      </a:xfrm>
                      <a:prstGeom prst="rect">
                        <a:avLst/>
                      </a:prstGeom>
                      <a:noFill/>
                      <a:ln w="38100">
                        <a:noFill/>
                        <a:miter/>
                      </a:ln>
                    </p:spPr>
                  </p:pic>
                </p:oleObj>
              </mc:Fallback>
            </mc:AlternateContent>
          </a:graphicData>
        </a:graphic>
      </p:graphicFrame>
      <p:graphicFrame>
        <p:nvGraphicFramePr>
          <p:cNvPr id="187410" name="Object 18"/>
          <p:cNvGraphicFramePr>
            <a:graphicFrameLocks noChangeAspect="1"/>
          </p:cNvGraphicFramePr>
          <p:nvPr>
            <p:extLst>
              <p:ext uri="{D42A27DB-BD31-4B8C-83A1-F6EECF244321}">
                <p14:modId xmlns:p14="http://schemas.microsoft.com/office/powerpoint/2010/main" val="3116790934"/>
              </p:ext>
            </p:extLst>
          </p:nvPr>
        </p:nvGraphicFramePr>
        <p:xfrm>
          <a:off x="388938" y="5664200"/>
          <a:ext cx="3503612" cy="860425"/>
        </p:xfrm>
        <a:graphic>
          <a:graphicData uri="http://schemas.openxmlformats.org/presentationml/2006/ole">
            <mc:AlternateContent xmlns:mc="http://schemas.openxmlformats.org/markup-compatibility/2006">
              <mc:Choice xmlns:v="urn:schemas-microsoft-com:vml" Requires="v">
                <p:oleObj name="公式" r:id="rId14" imgW="1600200" imgH="393700" progId="Equation.3">
                  <p:embed/>
                </p:oleObj>
              </mc:Choice>
              <mc:Fallback>
                <p:oleObj name="公式" r:id="rId14" imgW="1600200" imgH="393700" progId="Equation.3">
                  <p:embed/>
                  <p:pic>
                    <p:nvPicPr>
                      <p:cNvPr id="0" name="图片 3248"/>
                      <p:cNvPicPr/>
                      <p:nvPr/>
                    </p:nvPicPr>
                    <p:blipFill>
                      <a:blip r:embed="rId15"/>
                      <a:stretch>
                        <a:fillRect/>
                      </a:stretch>
                    </p:blipFill>
                    <p:spPr>
                      <a:xfrm>
                        <a:off x="388938" y="5664200"/>
                        <a:ext cx="3503612" cy="860425"/>
                      </a:xfrm>
                      <a:prstGeom prst="rect">
                        <a:avLst/>
                      </a:prstGeom>
                      <a:noFill/>
                      <a:ln w="38100">
                        <a:noFill/>
                        <a:miter/>
                      </a:ln>
                    </p:spPr>
                  </p:pic>
                </p:oleObj>
              </mc:Fallback>
            </mc:AlternateContent>
          </a:graphicData>
        </a:graphic>
      </p:graphicFrame>
      <p:grpSp>
        <p:nvGrpSpPr>
          <p:cNvPr id="2" name="Group 30"/>
          <p:cNvGrpSpPr/>
          <p:nvPr/>
        </p:nvGrpSpPr>
        <p:grpSpPr>
          <a:xfrm>
            <a:off x="5625395" y="4005263"/>
            <a:ext cx="3397250" cy="2852737"/>
            <a:chOff x="5560907" y="4005064"/>
            <a:chExt cx="3397404" cy="2852936"/>
          </a:xfrm>
        </p:grpSpPr>
        <p:pic>
          <p:nvPicPr>
            <p:cNvPr id="64523" name="Picture 4" descr="半-6"/>
            <p:cNvPicPr>
              <a:picLocks noChangeAspect="1"/>
            </p:cNvPicPr>
            <p:nvPr/>
          </p:nvPicPr>
          <p:blipFill>
            <a:blip r:embed="rId16">
              <a:clrChange>
                <a:clrFrom>
                  <a:srgbClr val="FFFFFF"/>
                </a:clrFrom>
                <a:clrTo>
                  <a:srgbClr val="FFFFFF">
                    <a:alpha val="0"/>
                  </a:srgbClr>
                </a:clrTo>
              </a:clrChange>
            </a:blip>
            <a:stretch>
              <a:fillRect/>
            </a:stretch>
          </p:blipFill>
          <p:spPr>
            <a:xfrm>
              <a:off x="6025438" y="4005064"/>
              <a:ext cx="2932873" cy="2852936"/>
            </a:xfrm>
            <a:prstGeom prst="rect">
              <a:avLst/>
            </a:prstGeom>
            <a:noFill/>
            <a:ln w="9525">
              <a:noFill/>
            </a:ln>
          </p:spPr>
        </p:pic>
        <mc:AlternateContent xmlns:mc="http://schemas.openxmlformats.org/markup-compatibility/2006" xmlns:a14="http://schemas.microsoft.com/office/drawing/2010/main">
          <mc:Choice Requires="a14">
            <p:sp>
              <p:nvSpPr>
                <p:cNvPr id="64524" name="Object 19"/>
                <p:cNvSpPr txBox="1"/>
                <p:nvPr/>
              </p:nvSpPr>
              <p:spPr>
                <a:xfrm>
                  <a:off x="5560907" y="4521168"/>
                  <a:ext cx="730179" cy="503907"/>
                </a:xfrm>
                <a:prstGeom prst="rect">
                  <a:avLst/>
                </a:prstGeom>
                <a:noFill/>
                <a:ln w="38100">
                  <a:noFill/>
                  <a:miter/>
                </a:ln>
              </p:spPr>
              <p:txBody>
                <a:bodyPr>
                  <a:normAutofit fontScale="40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m:rPr>
                                    <m:sty m:val="p"/>
                                  </m:rPr>
                                  <a:rPr lang="zh-CN" altLang="en-US" i="1">
                                    <a:solidFill>
                                      <a:srgbClr val="000000"/>
                                    </a:solidFill>
                                    <a:latin typeface="Cambria Math" panose="02040503050406030204" pitchFamily="18" charset="0"/>
                                    <a:ea typeface="+mn-ea"/>
                                  </a:rPr>
                                  <m:t>E</m:t>
                                </m:r>
                              </m:e>
                              <m:sub>
                                <m:r>
                                  <m:rPr>
                                    <m:sty m:val="p"/>
                                  </m:rPr>
                                  <a:rPr lang="zh-CN" altLang="en-US" i="1">
                                    <a:solidFill>
                                      <a:srgbClr val="000000"/>
                                    </a:solidFill>
                                    <a:latin typeface="Cambria Math" panose="02040503050406030204" pitchFamily="18" charset="0"/>
                                    <a:ea typeface="+mn-ea"/>
                                  </a:rPr>
                                  <m:t>C</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m:rPr>
                                    <m:sty m:val="p"/>
                                  </m:rPr>
                                  <a:rPr lang="zh-CN" altLang="en-US" i="1">
                                    <a:solidFill>
                                      <a:srgbClr val="000000"/>
                                    </a:solidFill>
                                    <a:latin typeface="Cambria Math" panose="02040503050406030204" pitchFamily="18" charset="0"/>
                                    <a:ea typeface="+mn-ea"/>
                                  </a:rPr>
                                  <m:t>E</m:t>
                                </m:r>
                              </m:e>
                              <m:sub>
                                <m:r>
                                  <m:rPr>
                                    <m:sty m:val="p"/>
                                  </m:rPr>
                                  <a:rPr lang="zh-CN" altLang="en-US" i="1">
                                    <a:solidFill>
                                      <a:srgbClr val="000000"/>
                                    </a:solidFill>
                                    <a:latin typeface="Cambria Math" panose="02040503050406030204" pitchFamily="18" charset="0"/>
                                    <a:ea typeface="+mn-ea"/>
                                  </a:rPr>
                                  <m:t>D</m:t>
                                </m:r>
                              </m:sub>
                            </m:sSub>
                          </m:num>
                          <m:den>
                            <m:r>
                              <a:rPr lang="zh-CN" altLang="en-US" i="1">
                                <a:solidFill>
                                  <a:srgbClr val="000000"/>
                                </a:solidFill>
                                <a:latin typeface="Cambria Math" panose="02040503050406030204" pitchFamily="18" charset="0"/>
                                <a:ea typeface="+mn-ea"/>
                              </a:rPr>
                              <m:t>2</m:t>
                            </m:r>
                          </m:den>
                        </m:f>
                      </m:oMath>
                    </m:oMathPara>
                  </a14:m>
                  <a:endParaRPr lang="zh-CN" altLang="en-US">
                    <a:ea typeface="+mn-ea"/>
                    <a:cs typeface="Times New Roman" panose="02020603050405020304" pitchFamily="18" charset="0"/>
                  </a:endParaRPr>
                </a:p>
              </p:txBody>
            </p:sp>
          </mc:Choice>
          <mc:Fallback xmlns="">
            <p:sp>
              <p:nvSpPr>
                <p:cNvPr id="64524" name="Object 19"/>
                <p:cNvSpPr txBox="1">
                  <a:spLocks noRot="1" noChangeAspect="1" noMove="1" noResize="1" noEditPoints="1" noAdjustHandles="1" noChangeArrowheads="1" noChangeShapeType="1" noTextEdit="1"/>
                </p:cNvSpPr>
                <p:nvPr/>
              </p:nvSpPr>
              <p:spPr>
                <a:xfrm>
                  <a:off x="5560907" y="4521168"/>
                  <a:ext cx="730179" cy="503907"/>
                </a:xfrm>
                <a:prstGeom prst="rect">
                  <a:avLst/>
                </a:prstGeom>
                <a:blipFill>
                  <a:blip r:embed="rId17"/>
                  <a:stretch>
                    <a:fillRect/>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7404"/>
                                        </p:tgtEl>
                                        <p:attrNameLst>
                                          <p:attrName>style.visibility</p:attrName>
                                        </p:attrNameLst>
                                      </p:cBhvr>
                                      <p:to>
                                        <p:strVal val="visible"/>
                                      </p:to>
                                    </p:set>
                                    <p:animEffect transition="in" filter="wipe(left)">
                                      <p:cBhvr>
                                        <p:cTn id="7" dur="500"/>
                                        <p:tgtEl>
                                          <p:spTgt spid="1874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405"/>
                                        </p:tgtEl>
                                        <p:attrNameLst>
                                          <p:attrName>style.visibility</p:attrName>
                                        </p:attrNameLst>
                                      </p:cBhvr>
                                      <p:to>
                                        <p:strVal val="visible"/>
                                      </p:to>
                                    </p:set>
                                    <p:animEffect transition="in" filter="wipe(left)">
                                      <p:cBhvr>
                                        <p:cTn id="12" dur="500"/>
                                        <p:tgtEl>
                                          <p:spTgt spid="1874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7406"/>
                                        </p:tgtEl>
                                        <p:attrNameLst>
                                          <p:attrName>style.visibility</p:attrName>
                                        </p:attrNameLst>
                                      </p:cBhvr>
                                      <p:to>
                                        <p:strVal val="visible"/>
                                      </p:to>
                                    </p:set>
                                    <p:animEffect transition="in" filter="wipe(left)">
                                      <p:cBhvr>
                                        <p:cTn id="17" dur="500"/>
                                        <p:tgtEl>
                                          <p:spTgt spid="1874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7409"/>
                                        </p:tgtEl>
                                        <p:attrNameLst>
                                          <p:attrName>style.visibility</p:attrName>
                                        </p:attrNameLst>
                                      </p:cBhvr>
                                      <p:to>
                                        <p:strVal val="visible"/>
                                      </p:to>
                                    </p:set>
                                    <p:animEffect transition="in" filter="wipe(left)">
                                      <p:cBhvr>
                                        <p:cTn id="22" dur="500"/>
                                        <p:tgtEl>
                                          <p:spTgt spid="1874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7407"/>
                                        </p:tgtEl>
                                        <p:attrNameLst>
                                          <p:attrName>style.visibility</p:attrName>
                                        </p:attrNameLst>
                                      </p:cBhvr>
                                      <p:to>
                                        <p:strVal val="visible"/>
                                      </p:to>
                                    </p:set>
                                    <p:animEffect transition="in" filter="wipe(left)">
                                      <p:cBhvr>
                                        <p:cTn id="27" dur="500"/>
                                        <p:tgtEl>
                                          <p:spTgt spid="1874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7410"/>
                                        </p:tgtEl>
                                        <p:attrNameLst>
                                          <p:attrName>style.visibility</p:attrName>
                                        </p:attrNameLst>
                                      </p:cBhvr>
                                      <p:to>
                                        <p:strVal val="visible"/>
                                      </p:to>
                                    </p:set>
                                    <p:animEffect transition="in" filter="wipe(left)">
                                      <p:cBhvr>
                                        <p:cTn id="32" dur="500"/>
                                        <p:tgtEl>
                                          <p:spTgt spid="1874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22" name="Object 3"/>
              <p:cNvSpPr txBox="1"/>
              <p:nvPr/>
            </p:nvSpPr>
            <p:spPr>
              <a:xfrm>
                <a:off x="323850" y="476250"/>
                <a:ext cx="3456062" cy="104298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0" i="1" smtClean="0">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m:t>
                      </m:r>
                      <m:sSup>
                        <m:sSupPr>
                          <m:ctrlPr>
                            <a:rPr lang="zh-CN" altLang="en-US" sz="2400" b="0" i="1">
                              <a:solidFill>
                                <a:srgbClr val="000000"/>
                              </a:solidFill>
                              <a:latin typeface="Cambria Math" panose="02040503050406030204" pitchFamily="18" charset="0"/>
                              <a:ea typeface="+mn-ea"/>
                            </a:rPr>
                          </m:ctrlPr>
                        </m:sSupPr>
                        <m:e>
                          <m:d>
                            <m:dPr>
                              <m:ctrlPr>
                                <a:rPr lang="zh-CN" altLang="en-US" sz="2400" b="0" i="1">
                                  <a:solidFill>
                                    <a:srgbClr val="000000"/>
                                  </a:solidFill>
                                  <a:latin typeface="Cambria Math" panose="02040503050406030204" pitchFamily="18" charset="0"/>
                                  <a:ea typeface="+mn-ea"/>
                                </a:rPr>
                              </m:ctrlPr>
                            </m:dPr>
                            <m:e>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𝑐</m:t>
                                      </m:r>
                                    </m:sub>
                                  </m:sSub>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den>
                              </m:f>
                            </m:e>
                          </m:d>
                        </m:e>
                        <m:sup>
                          <m:f>
                            <m:fPr>
                              <m:type m:val="lin"/>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r>
                                <a:rPr lang="zh-CN" altLang="en-US" sz="2400" b="0" i="1">
                                  <a:solidFill>
                                    <a:srgbClr val="000000"/>
                                  </a:solidFill>
                                  <a:latin typeface="Cambria Math" panose="02040503050406030204" pitchFamily="18" charset="0"/>
                                  <a:ea typeface="+mn-ea"/>
                                </a:rPr>
                                <m:t>2</m:t>
                              </m:r>
                            </m:den>
                          </m:f>
                        </m:sup>
                      </m:sSup>
                      <m:sSup>
                        <m:sSupPr>
                          <m:ctrlPr>
                            <a:rPr lang="zh-CN" altLang="en-US" sz="2400" b="0" i="1">
                              <a:solidFill>
                                <a:srgbClr val="000000"/>
                              </a:solidFill>
                              <a:latin typeface="Cambria Math" panose="02040503050406030204" pitchFamily="18" charset="0"/>
                              <a:ea typeface="+mn-ea"/>
                            </a:rPr>
                          </m:ctrlPr>
                        </m:sSupPr>
                        <m:e>
                          <m:r>
                            <m:rPr>
                              <m:sty m:val="p"/>
                            </m:rPr>
                            <a:rPr lang="zh-CN" altLang="en-US" sz="2400" b="0" i="0">
                              <a:solidFill>
                                <a:srgbClr val="000000"/>
                              </a:solidFill>
                              <a:latin typeface="Cambria Math" panose="02040503050406030204" pitchFamily="18" charset="0"/>
                              <a:ea typeface="+mn-ea"/>
                            </a:rPr>
                            <m:t>e</m:t>
                          </m:r>
                        </m:e>
                        <m:sup>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m:rPr>
                                  <m:sty m:val="p"/>
                                </m:rPr>
                                <a:rPr lang="zh-CN" altLang="en-US" sz="2400" b="0" i="0">
                                  <a:solidFill>
                                    <a:srgbClr val="000000"/>
                                  </a:solidFill>
                                  <a:latin typeface="Cambria Math" panose="02040503050406030204" pitchFamily="18" charset="0"/>
                                  <a:ea typeface="+mn-ea"/>
                                </a:rPr>
                                <m:t>Δ</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sSub>
                                <m:sSubPr>
                                  <m:ctrlPr>
                                    <a:rPr lang="zh-CN" altLang="en-US" sz="2400" b="0" i="1">
                                      <a:solidFill>
                                        <a:srgbClr val="000000"/>
                                      </a:solidFill>
                                      <a:latin typeface="Cambria Math" panose="02040503050406030204" pitchFamily="18" charset="0"/>
                                      <a:ea typeface="+mn-ea"/>
                                    </a:rPr>
                                  </m:ctrlPr>
                                </m:sSubPr>
                                <m:e>
                                  <m:r>
                                    <a:rPr lang="en-US" altLang="zh-CN" sz="2400" b="0" i="1" smtClean="0">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mn-ea"/>
                                </a:rPr>
                                <m:t>𝑇</m:t>
                              </m:r>
                            </m:den>
                          </m:f>
                        </m:sup>
                      </m:sSup>
                    </m:oMath>
                  </m:oMathPara>
                </a14:m>
                <a:endParaRPr lang="zh-CN" altLang="en-US" sz="2400" b="0" dirty="0">
                  <a:ea typeface="+mn-ea"/>
                  <a:cs typeface="Times New Roman" panose="02020603050405020304" pitchFamily="18" charset="0"/>
                </a:endParaRPr>
              </a:p>
            </p:txBody>
          </p:sp>
        </mc:Choice>
        <mc:Fallback xmlns="">
          <p:sp>
            <p:nvSpPr>
              <p:cNvPr id="22" name="Object 3"/>
              <p:cNvSpPr txBox="1">
                <a:spLocks noRot="1" noChangeAspect="1" noMove="1" noResize="1" noEditPoints="1" noAdjustHandles="1" noChangeArrowheads="1" noChangeShapeType="1" noTextEdit="1"/>
              </p:cNvSpPr>
              <p:nvPr/>
            </p:nvSpPr>
            <p:spPr>
              <a:xfrm>
                <a:off x="323850" y="476250"/>
                <a:ext cx="3456062" cy="10429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0" name="Object 4"/>
              <p:cNvSpPr txBox="1"/>
              <p:nvPr/>
            </p:nvSpPr>
            <p:spPr>
              <a:xfrm>
                <a:off x="323528" y="1772816"/>
                <a:ext cx="3960440" cy="9874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b="0" i="0">
                          <a:solidFill>
                            <a:srgbClr val="000000"/>
                          </a:solidFill>
                          <a:latin typeface="Cambria Math" panose="02040503050406030204" pitchFamily="18" charset="0"/>
                          <a:ea typeface="+mn-ea"/>
                        </a:rPr>
                        <m:t>ln</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zh-CN" altLang="en-US" sz="2400" b="0" i="1">
                              <a:solidFill>
                                <a:srgbClr val="000000"/>
                              </a:solidFill>
                              <a:latin typeface="Cambria Math" panose="02040503050406030204" pitchFamily="18" charset="0"/>
                              <a:ea typeface="+mn-ea"/>
                            </a:rPr>
                          </m:ctrlPr>
                        </m:fPr>
                        <m:num>
                          <m:r>
                            <a:rPr lang="zh-CN" altLang="en-US" sz="2400" b="0" i="1">
                              <a:solidFill>
                                <a:srgbClr val="000000"/>
                              </a:solidFill>
                              <a:latin typeface="Cambria Math" panose="02040503050406030204" pitchFamily="18" charset="0"/>
                              <a:ea typeface="+mn-ea"/>
                            </a:rPr>
                            <m:t>1</m:t>
                          </m:r>
                        </m:num>
                        <m:den>
                          <m:r>
                            <a:rPr lang="zh-CN" altLang="en-US" sz="2400" b="0" i="1">
                              <a:solidFill>
                                <a:srgbClr val="000000"/>
                              </a:solidFill>
                              <a:latin typeface="Cambria Math" panose="02040503050406030204" pitchFamily="18" charset="0"/>
                              <a:ea typeface="+mn-ea"/>
                            </a:rPr>
                            <m:t>2</m:t>
                          </m:r>
                        </m:den>
                      </m:f>
                      <m:func>
                        <m:funcPr>
                          <m:ctrlPr>
                            <a:rPr lang="zh-CN" altLang="en-US" sz="2400" b="0" i="1">
                              <a:solidFill>
                                <a:srgbClr val="000000"/>
                              </a:solidFill>
                              <a:latin typeface="Cambria Math" panose="02040503050406030204" pitchFamily="18" charset="0"/>
                              <a:ea typeface="+mn-ea"/>
                            </a:rPr>
                          </m:ctrlPr>
                        </m:funcPr>
                        <m:fName>
                          <m:r>
                            <m:rPr>
                              <m:sty m:val="p"/>
                            </m:rPr>
                            <a:rPr lang="zh-CN" altLang="en-US" sz="2400" b="0" i="0">
                              <a:solidFill>
                                <a:srgbClr val="000000"/>
                              </a:solidFill>
                              <a:latin typeface="Cambria Math" panose="02040503050406030204" pitchFamily="18" charset="0"/>
                              <a:ea typeface="+mn-ea"/>
                            </a:rPr>
                            <m:t>ln</m:t>
                          </m:r>
                        </m:fName>
                        <m:e>
                          <m:d>
                            <m:dPr>
                              <m:ctrlPr>
                                <a:rPr lang="zh-CN" altLang="en-US" sz="2400" b="0" i="1">
                                  <a:solidFill>
                                    <a:srgbClr val="000000"/>
                                  </a:solidFill>
                                  <a:latin typeface="Cambria Math" panose="02040503050406030204" pitchFamily="18" charset="0"/>
                                  <a:ea typeface="+mn-ea"/>
                                </a:rPr>
                              </m:ctrlPr>
                            </m:dPr>
                            <m:e>
                              <m:f>
                                <m:fPr>
                                  <m:ctrlPr>
                                    <a:rPr lang="zh-CN" altLang="en-US" sz="2400" b="0" i="1">
                                      <a:solidFill>
                                        <a:srgbClr val="000000"/>
                                      </a:solidFill>
                                      <a:latin typeface="Cambria Math" panose="02040503050406030204" pitchFamily="18" charset="0"/>
                                      <a:ea typeface="+mn-ea"/>
                                    </a:rPr>
                                  </m:ctrlPr>
                                </m:fPr>
                                <m:num>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𝑐</m:t>
                                      </m:r>
                                    </m:sub>
                                  </m:sSub>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den>
                              </m:f>
                            </m:e>
                          </m:d>
                        </m:e>
                      </m:func>
                      <m:r>
                        <a:rPr lang="zh-CN" altLang="en-US" sz="2400" b="0" i="1">
                          <a:solidFill>
                            <a:srgbClr val="000000"/>
                          </a:solidFill>
                          <a:latin typeface="Cambria Math" panose="02040503050406030204" pitchFamily="18" charset="0"/>
                          <a:ea typeface="+mn-ea"/>
                        </a:rPr>
                        <m:t>−</m:t>
                      </m:r>
                      <m:f>
                        <m:fPr>
                          <m:ctrlPr>
                            <a:rPr lang="zh-CN" altLang="en-US" sz="2400" b="0" i="1">
                              <a:solidFill>
                                <a:srgbClr val="000000"/>
                              </a:solidFill>
                              <a:latin typeface="Cambria Math" panose="02040503050406030204" pitchFamily="18" charset="0"/>
                              <a:ea typeface="+mn-ea"/>
                            </a:rPr>
                          </m:ctrlPr>
                        </m:fPr>
                        <m:num>
                          <m:r>
                            <m:rPr>
                              <m:sty m:val="p"/>
                            </m:rPr>
                            <a:rPr lang="zh-CN" altLang="en-US" sz="2400" b="0" i="0">
                              <a:solidFill>
                                <a:srgbClr val="000000"/>
                              </a:solidFill>
                              <a:latin typeface="Cambria Math" panose="02040503050406030204" pitchFamily="18" charset="0"/>
                              <a:ea typeface="+mn-ea"/>
                            </a:rPr>
                            <m:t>Δ</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𝐸</m:t>
                              </m:r>
                            </m:e>
                            <m:sub>
                              <m:r>
                                <a:rPr lang="zh-CN" altLang="en-US" sz="2400" b="0" i="1">
                                  <a:solidFill>
                                    <a:srgbClr val="000000"/>
                                  </a:solidFill>
                                  <a:latin typeface="Cambria Math" panose="02040503050406030204" pitchFamily="18" charset="0"/>
                                  <a:ea typeface="+mn-ea"/>
                                </a:rPr>
                                <m:t>𝐷</m:t>
                              </m:r>
                            </m:sub>
                          </m:sSub>
                        </m:num>
                        <m:den>
                          <m:r>
                            <a:rPr lang="zh-CN" altLang="en-US" sz="2400" b="0" i="1">
                              <a:solidFill>
                                <a:srgbClr val="000000"/>
                              </a:solidFill>
                              <a:latin typeface="Cambria Math" panose="02040503050406030204" pitchFamily="18" charset="0"/>
                              <a:ea typeface="+mn-ea"/>
                            </a:rPr>
                            <m:t>2</m:t>
                          </m:r>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𝑘</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𝑇</m:t>
                          </m:r>
                        </m:den>
                      </m:f>
                    </m:oMath>
                  </m:oMathPara>
                </a14:m>
                <a:endParaRPr lang="zh-CN" altLang="en-US" sz="2400" b="0" dirty="0">
                  <a:ea typeface="+mn-ea"/>
                  <a:cs typeface="Times New Roman" panose="02020603050405020304" pitchFamily="18" charset="0"/>
                </a:endParaRPr>
              </a:p>
            </p:txBody>
          </p:sp>
        </mc:Choice>
        <mc:Fallback xmlns="">
          <p:sp>
            <p:nvSpPr>
              <p:cNvPr id="188420" name="Object 4"/>
              <p:cNvSpPr txBox="1">
                <a:spLocks noRot="1" noChangeAspect="1" noMove="1" noResize="1" noEditPoints="1" noAdjustHandles="1" noChangeArrowheads="1" noChangeShapeType="1" noTextEdit="1"/>
              </p:cNvSpPr>
              <p:nvPr/>
            </p:nvSpPr>
            <p:spPr>
              <a:xfrm>
                <a:off x="323528" y="1772816"/>
                <a:ext cx="3960440" cy="98742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1" name="Object 5"/>
              <p:cNvSpPr txBox="1"/>
              <p:nvPr/>
            </p:nvSpPr>
            <p:spPr>
              <a:xfrm>
                <a:off x="973956" y="2945780"/>
                <a:ext cx="3412892" cy="987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𝑇</m:t>
                                      </m:r>
                                    </m:e>
                                    <m:sup>
                                      <m:f>
                                        <m:fPr>
                                          <m:type m:val="lin"/>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3</m:t>
                                          </m:r>
                                        </m:num>
                                        <m:den>
                                          <m:r>
                                            <a:rPr lang="zh-CN" altLang="en-US" sz="2400" i="1">
                                              <a:solidFill>
                                                <a:srgbClr val="000000"/>
                                              </a:solidFill>
                                              <a:latin typeface="Cambria Math" panose="02040503050406030204" pitchFamily="18" charset="0"/>
                                              <a:ea typeface="+mn-ea"/>
                                            </a:rPr>
                                            <m:t>2</m:t>
                                          </m:r>
                                        </m:den>
                                      </m:f>
                                    </m:sup>
                                  </m:sSup>
                                </m:num>
                                <m:den>
                                  <m:r>
                                    <a:rPr lang="zh-CN" altLang="en-US" sz="2400" i="1">
                                      <a:solidFill>
                                        <a:srgbClr val="000000"/>
                                      </a:solidFill>
                                      <a:latin typeface="Cambria Math" panose="02040503050406030204" pitchFamily="18" charset="0"/>
                                      <a:ea typeface="+mn-ea"/>
                                    </a:rPr>
                                    <m:t>𝑐𝑜𝑛𝑠𝑡</m:t>
                                  </m:r>
                                  <m:r>
                                    <a:rPr lang="zh-CN" altLang="en-US" sz="2400" i="1">
                                      <a:solidFill>
                                        <a:srgbClr val="000000"/>
                                      </a:solidFill>
                                      <a:latin typeface="Cambria Math" panose="02040503050406030204" pitchFamily="18" charset="0"/>
                                      <a:ea typeface="+mn-ea"/>
                                    </a:rPr>
                                    <m:t>.</m:t>
                                  </m:r>
                                </m:den>
                              </m:f>
                            </m:e>
                          </m:d>
                        </m:e>
                      </m:func>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oMath>
                  </m:oMathPara>
                </a14:m>
                <a:endParaRPr lang="zh-CN" altLang="en-US" sz="2400" dirty="0">
                  <a:ea typeface="+mn-ea"/>
                  <a:cs typeface="Times New Roman" panose="02020603050405020304" pitchFamily="18" charset="0"/>
                </a:endParaRPr>
              </a:p>
            </p:txBody>
          </p:sp>
        </mc:Choice>
        <mc:Fallback xmlns="">
          <p:sp>
            <p:nvSpPr>
              <p:cNvPr id="188421" name="Object 5"/>
              <p:cNvSpPr txBox="1">
                <a:spLocks noRot="1" noChangeAspect="1" noMove="1" noResize="1" noEditPoints="1" noAdjustHandles="1" noChangeArrowheads="1" noChangeShapeType="1" noTextEdit="1"/>
              </p:cNvSpPr>
              <p:nvPr/>
            </p:nvSpPr>
            <p:spPr>
              <a:xfrm>
                <a:off x="973956" y="2945780"/>
                <a:ext cx="3412892" cy="987425"/>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2" name="Object 6"/>
              <p:cNvSpPr txBox="1"/>
              <p:nvPr/>
            </p:nvSpPr>
            <p:spPr>
              <a:xfrm>
                <a:off x="4016534" y="3028171"/>
                <a:ext cx="4419030" cy="86384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ln</m:t>
                      </m:r>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𝑇</m:t>
                          </m:r>
                        </m:e>
                        <m:sup>
                          <m:f>
                            <m:fPr>
                              <m:type m:val="lin"/>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3</m:t>
                              </m:r>
                            </m:num>
                            <m:den>
                              <m:r>
                                <a:rPr lang="zh-CN" altLang="en-US" sz="2400" i="1">
                                  <a:solidFill>
                                    <a:srgbClr val="000000"/>
                                  </a:solidFill>
                                  <a:latin typeface="Cambria Math" panose="02040503050406030204" pitchFamily="18" charset="0"/>
                                  <a:ea typeface="+mn-ea"/>
                                </a:rPr>
                                <m:t>4</m:t>
                              </m:r>
                            </m:den>
                          </m:f>
                        </m:sup>
                      </m:s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𝑐𝑜𝑛𝑠𝑡</m:t>
                              </m:r>
                              <m:r>
                                <a:rPr lang="zh-CN" altLang="en-US" sz="2400" i="1">
                                  <a:solidFill>
                                    <a:srgbClr val="000000"/>
                                  </a:solidFill>
                                  <a:latin typeface="Cambria Math" panose="02040503050406030204" pitchFamily="18" charset="0"/>
                                  <a:ea typeface="+mn-ea"/>
                                </a:rPr>
                                <m:t>.</m:t>
                              </m:r>
                            </m:e>
                          </m:d>
                        </m:e>
                      </m:func>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oMath>
                  </m:oMathPara>
                </a14:m>
                <a:endParaRPr lang="zh-CN" altLang="en-US" sz="2400" dirty="0">
                  <a:ea typeface="+mn-ea"/>
                  <a:cs typeface="Times New Roman" panose="02020603050405020304" pitchFamily="18" charset="0"/>
                </a:endParaRPr>
              </a:p>
            </p:txBody>
          </p:sp>
        </mc:Choice>
        <mc:Fallback xmlns="">
          <p:sp>
            <p:nvSpPr>
              <p:cNvPr id="188422" name="Object 6"/>
              <p:cNvSpPr txBox="1">
                <a:spLocks noRot="1" noChangeAspect="1" noMove="1" noResize="1" noEditPoints="1" noAdjustHandles="1" noChangeArrowheads="1" noChangeShapeType="1" noTextEdit="1"/>
              </p:cNvSpPr>
              <p:nvPr/>
            </p:nvSpPr>
            <p:spPr>
              <a:xfrm>
                <a:off x="4016534" y="3028171"/>
                <a:ext cx="4419030" cy="863848"/>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3" name="Object 7"/>
              <p:cNvSpPr txBox="1"/>
              <p:nvPr/>
            </p:nvSpPr>
            <p:spPr>
              <a:xfrm>
                <a:off x="323850" y="4248150"/>
                <a:ext cx="4464050" cy="9588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ln</m:t>
                      </m:r>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𝑇</m:t>
                              </m:r>
                            </m:e>
                            <m:sup>
                              <m:f>
                                <m:fPr>
                                  <m:type m:val="lin"/>
                                  <m:ctrlPr>
                                    <a:rPr lang="zh-CN" altLang="en-US" sz="2400" i="1">
                                      <a:solidFill>
                                        <a:srgbClr val="000000"/>
                                      </a:solidFill>
                                      <a:latin typeface="Cambria Math" panose="02040503050406030204" pitchFamily="18" charset="0"/>
                                      <a:ea typeface="+mn-ea"/>
                                    </a:rPr>
                                  </m:ctrlPr>
                                </m:fPr>
                                <m:num>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3</m:t>
                                  </m:r>
                                </m:num>
                                <m:den>
                                  <m:r>
                                    <a:rPr lang="zh-CN" altLang="en-US" sz="2400" i="1">
                                      <a:solidFill>
                                        <a:srgbClr val="000000"/>
                                      </a:solidFill>
                                      <a:latin typeface="Cambria Math" panose="02040503050406030204" pitchFamily="18" charset="0"/>
                                      <a:ea typeface="+mn-ea"/>
                                    </a:rPr>
                                    <m:t>4</m:t>
                                  </m:r>
                                </m:den>
                              </m:f>
                            </m:sup>
                          </m:sSup>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𝑐𝑜𝑛𝑠𝑡</m:t>
                      </m:r>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188423" name="Object 7"/>
              <p:cNvSpPr txBox="1">
                <a:spLocks noRot="1" noChangeAspect="1" noMove="1" noResize="1" noEditPoints="1" noAdjustHandles="1" noChangeArrowheads="1" noChangeShapeType="1" noTextEdit="1"/>
              </p:cNvSpPr>
              <p:nvPr/>
            </p:nvSpPr>
            <p:spPr>
              <a:xfrm>
                <a:off x="323850" y="4248150"/>
                <a:ext cx="4464050" cy="95885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4" name="Object 8"/>
              <p:cNvSpPr txBox="1"/>
              <p:nvPr/>
            </p:nvSpPr>
            <p:spPr>
              <a:xfrm>
                <a:off x="354583" y="5494338"/>
                <a:ext cx="5153521" cy="9588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ln</m:t>
                      </m:r>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p>
                            <m:sSupPr>
                              <m:ctrlPr>
                                <a:rPr lang="zh-CN" altLang="en-US" sz="2400" i="1">
                                  <a:solidFill>
                                    <a:srgbClr val="000000"/>
                                  </a:solidFill>
                                  <a:latin typeface="Cambria Math" panose="02040503050406030204" pitchFamily="18" charset="0"/>
                                  <a:ea typeface="+mn-ea"/>
                                </a:rPr>
                              </m:ctrlPr>
                            </m:sSupPr>
                            <m:e>
                              <m:r>
                                <a:rPr lang="zh-CN" altLang="en-US" sz="2400" i="1">
                                  <a:solidFill>
                                    <a:srgbClr val="000000"/>
                                  </a:solidFill>
                                  <a:latin typeface="Cambria Math" panose="02040503050406030204" pitchFamily="18" charset="0"/>
                                  <a:ea typeface="+mn-ea"/>
                                </a:rPr>
                                <m:t>𝑇</m:t>
                              </m:r>
                            </m:e>
                            <m:sup>
                              <m:f>
                                <m:fPr>
                                  <m:type m:val="lin"/>
                                  <m:ctrlPr>
                                    <a:rPr lang="zh-CN" altLang="en-US" sz="2400" i="1">
                                      <a:solidFill>
                                        <a:srgbClr val="000000"/>
                                      </a:solidFill>
                                      <a:latin typeface="Cambria Math" panose="02040503050406030204" pitchFamily="18" charset="0"/>
                                      <a:ea typeface="+mn-ea"/>
                                    </a:rPr>
                                  </m:ctrlPr>
                                </m:fPr>
                                <m:num>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3</m:t>
                                  </m:r>
                                </m:num>
                                <m:den>
                                  <m:r>
                                    <a:rPr lang="zh-CN" altLang="en-US" sz="2400" i="1">
                                      <a:solidFill>
                                        <a:srgbClr val="000000"/>
                                      </a:solidFill>
                                      <a:latin typeface="Cambria Math" panose="02040503050406030204" pitchFamily="18" charset="0"/>
                                      <a:ea typeface="+mn-ea"/>
                                    </a:rPr>
                                    <m:t>4</m:t>
                                  </m:r>
                                </m:den>
                              </m:f>
                            </m:sup>
                          </m:sSup>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𝑇</m:t>
                          </m:r>
                        </m:den>
                      </m:f>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斜率为</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ea typeface="+mn-ea"/>
                  <a:cs typeface="Times New Roman" panose="02020603050405020304" pitchFamily="18" charset="0"/>
                </a:endParaRPr>
              </a:p>
            </p:txBody>
          </p:sp>
        </mc:Choice>
        <mc:Fallback xmlns="">
          <p:sp>
            <p:nvSpPr>
              <p:cNvPr id="188424" name="Object 8"/>
              <p:cNvSpPr txBox="1">
                <a:spLocks noRot="1" noChangeAspect="1" noMove="1" noResize="1" noEditPoints="1" noAdjustHandles="1" noChangeArrowheads="1" noChangeShapeType="1" noTextEdit="1"/>
              </p:cNvSpPr>
              <p:nvPr/>
            </p:nvSpPr>
            <p:spPr>
              <a:xfrm>
                <a:off x="354583" y="5494338"/>
                <a:ext cx="5153521" cy="958850"/>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25" name="Object 9"/>
              <p:cNvSpPr txBox="1"/>
              <p:nvPr/>
            </p:nvSpPr>
            <p:spPr>
              <a:xfrm>
                <a:off x="5076006" y="5681003"/>
                <a:ext cx="3312418" cy="4810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测量杂质离化能</m:t>
                      </m:r>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oMath>
                  </m:oMathPara>
                </a14:m>
                <a:endParaRPr lang="zh-CN" altLang="en-US" sz="2400" i="1" dirty="0">
                  <a:ea typeface="+mn-ea"/>
                  <a:cs typeface="Times New Roman" panose="02020603050405020304" pitchFamily="18" charset="0"/>
                </a:endParaRPr>
              </a:p>
            </p:txBody>
          </p:sp>
        </mc:Choice>
        <mc:Fallback xmlns="">
          <p:sp>
            <p:nvSpPr>
              <p:cNvPr id="188425" name="Object 9"/>
              <p:cNvSpPr txBox="1">
                <a:spLocks noRot="1" noChangeAspect="1" noMove="1" noResize="1" noEditPoints="1" noAdjustHandles="1" noChangeArrowheads="1" noChangeShapeType="1" noTextEdit="1"/>
              </p:cNvSpPr>
              <p:nvPr/>
            </p:nvSpPr>
            <p:spPr>
              <a:xfrm>
                <a:off x="5076006" y="5681003"/>
                <a:ext cx="3312418" cy="481013"/>
              </a:xfrm>
              <a:prstGeom prst="rect">
                <a:avLst/>
              </a:prstGeom>
              <a:blipFill>
                <a:blip r:embed="rId8"/>
                <a:stretch>
                  <a:fillRect b="-6329"/>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8420"/>
                                        </p:tgtEl>
                                        <p:attrNameLst>
                                          <p:attrName>style.visibility</p:attrName>
                                        </p:attrNameLst>
                                      </p:cBhvr>
                                      <p:to>
                                        <p:strVal val="visible"/>
                                      </p:to>
                                    </p:set>
                                    <p:animEffect transition="in" filter="wipe(left)">
                                      <p:cBhvr>
                                        <p:cTn id="12" dur="500"/>
                                        <p:tgtEl>
                                          <p:spTgt spid="1884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8421"/>
                                        </p:tgtEl>
                                        <p:attrNameLst>
                                          <p:attrName>style.visibility</p:attrName>
                                        </p:attrNameLst>
                                      </p:cBhvr>
                                      <p:to>
                                        <p:strVal val="visible"/>
                                      </p:to>
                                    </p:set>
                                    <p:animEffect transition="in" filter="wipe(left)">
                                      <p:cBhvr>
                                        <p:cTn id="17" dur="500"/>
                                        <p:tgtEl>
                                          <p:spTgt spid="1884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8422"/>
                                        </p:tgtEl>
                                        <p:attrNameLst>
                                          <p:attrName>style.visibility</p:attrName>
                                        </p:attrNameLst>
                                      </p:cBhvr>
                                      <p:to>
                                        <p:strVal val="visible"/>
                                      </p:to>
                                    </p:set>
                                    <p:animEffect transition="in" filter="wipe(left)">
                                      <p:cBhvr>
                                        <p:cTn id="22" dur="500"/>
                                        <p:tgtEl>
                                          <p:spTgt spid="1884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8423"/>
                                        </p:tgtEl>
                                        <p:attrNameLst>
                                          <p:attrName>style.visibility</p:attrName>
                                        </p:attrNameLst>
                                      </p:cBhvr>
                                      <p:to>
                                        <p:strVal val="visible"/>
                                      </p:to>
                                    </p:set>
                                    <p:animEffect transition="in" filter="wipe(left)">
                                      <p:cBhvr>
                                        <p:cTn id="27" dur="500"/>
                                        <p:tgtEl>
                                          <p:spTgt spid="1884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8424"/>
                                        </p:tgtEl>
                                        <p:attrNameLst>
                                          <p:attrName>style.visibility</p:attrName>
                                        </p:attrNameLst>
                                      </p:cBhvr>
                                      <p:to>
                                        <p:strVal val="visible"/>
                                      </p:to>
                                    </p:set>
                                    <p:animEffect transition="in" filter="wipe(left)">
                                      <p:cBhvr>
                                        <p:cTn id="32" dur="500"/>
                                        <p:tgtEl>
                                          <p:spTgt spid="1884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8425"/>
                                        </p:tgtEl>
                                        <p:attrNameLst>
                                          <p:attrName>style.visibility</p:attrName>
                                        </p:attrNameLst>
                                      </p:cBhvr>
                                      <p:to>
                                        <p:strVal val="visible"/>
                                      </p:to>
                                    </p:set>
                                    <p:animEffect transition="in" filter="wipe(left)">
                                      <p:cBhvr>
                                        <p:cTn id="37" dur="500"/>
                                        <p:tgtEl>
                                          <p:spTgt spid="188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8420" grpId="0"/>
      <p:bldP spid="188421" grpId="0"/>
      <p:bldP spid="188422" grpId="0"/>
      <p:bldP spid="188423" grpId="0"/>
      <p:bldP spid="188424" grpId="0"/>
      <p:bldP spid="1884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66563" name="Object 7"/>
              <p:cNvSpPr txBox="1"/>
              <p:nvPr/>
            </p:nvSpPr>
            <p:spPr>
              <a:xfrm>
                <a:off x="1825625" y="332656"/>
                <a:ext cx="2032000" cy="6048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ea typeface="+mn-ea"/>
                  <a:cs typeface="Times New Roman" panose="02020603050405020304" pitchFamily="18" charset="0"/>
                </a:endParaRPr>
              </a:p>
            </p:txBody>
          </p:sp>
        </mc:Choice>
        <mc:Fallback xmlns="">
          <p:sp>
            <p:nvSpPr>
              <p:cNvPr id="66563" name="Object 7"/>
              <p:cNvSpPr txBox="1">
                <a:spLocks noRot="1" noChangeAspect="1" noMove="1" noResize="1" noEditPoints="1" noAdjustHandles="1" noChangeArrowheads="1" noChangeShapeType="1" noTextEdit="1"/>
              </p:cNvSpPr>
              <p:nvPr/>
            </p:nvSpPr>
            <p:spPr>
              <a:xfrm>
                <a:off x="1825625" y="332656"/>
                <a:ext cx="2032000" cy="604838"/>
              </a:xfrm>
              <a:prstGeom prst="rect">
                <a:avLst/>
              </a:prstGeom>
              <a:blipFill>
                <a:blip r:embed="rId2"/>
                <a:stretch>
                  <a:fillRect/>
                </a:stretch>
              </a:blipFill>
              <a:ln w="38100">
                <a:noFill/>
                <a:miter/>
              </a:ln>
            </p:spPr>
            <p:txBody>
              <a:bodyPr/>
              <a:lstStyle/>
              <a:p>
                <a:r>
                  <a:rPr lang="zh-CN" altLang="en-US">
                    <a:noFill/>
                  </a:rPr>
                  <a:t> </a:t>
                </a:r>
              </a:p>
            </p:txBody>
          </p:sp>
        </mc:Fallback>
      </mc:AlternateContent>
      <p:grpSp>
        <p:nvGrpSpPr>
          <p:cNvPr id="66564" name="组合 17"/>
          <p:cNvGrpSpPr/>
          <p:nvPr/>
        </p:nvGrpSpPr>
        <p:grpSpPr>
          <a:xfrm>
            <a:off x="6407150" y="357188"/>
            <a:ext cx="2736850" cy="1919287"/>
            <a:chOff x="611560" y="1268760"/>
            <a:chExt cx="2736304" cy="1919451"/>
          </a:xfrm>
        </p:grpSpPr>
        <p:pic>
          <p:nvPicPr>
            <p:cNvPr id="66574" name="Picture 10"/>
            <p:cNvPicPr>
              <a:picLocks noChangeAspect="1"/>
            </p:cNvPicPr>
            <p:nvPr/>
          </p:nvPicPr>
          <p:blipFill>
            <a:blip r:embed="rId3"/>
            <a:stretch>
              <a:fillRect/>
            </a:stretch>
          </p:blipFill>
          <p:spPr>
            <a:xfrm>
              <a:off x="611560" y="1268760"/>
              <a:ext cx="2736304" cy="1919451"/>
            </a:xfrm>
            <a:prstGeom prst="rect">
              <a:avLst/>
            </a:prstGeom>
            <a:noFill/>
            <a:ln w="9525">
              <a:noFill/>
            </a:ln>
          </p:spPr>
        </p:pic>
        <p:sp>
          <p:nvSpPr>
            <p:cNvPr id="37903" name="TextBox 7"/>
            <p:cNvSpPr txBox="1">
              <a:spLocks noChangeArrowheads="1"/>
            </p:cNvSpPr>
            <p:nvPr/>
          </p:nvSpPr>
          <p:spPr bwMode="auto">
            <a:xfrm>
              <a:off x="1754332" y="2126083"/>
              <a:ext cx="863428" cy="462001"/>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mc:AlternateContent xmlns:mc="http://schemas.openxmlformats.org/markup-compatibility/2006" xmlns:a14="http://schemas.microsoft.com/office/drawing/2010/main">
        <mc:Choice Requires="a14">
          <p:sp>
            <p:nvSpPr>
              <p:cNvPr id="3" name="Object 7"/>
              <p:cNvSpPr txBox="1"/>
              <p:nvPr/>
            </p:nvSpPr>
            <p:spPr>
              <a:xfrm>
                <a:off x="3143250" y="1038225"/>
                <a:ext cx="3263900" cy="6048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≈0</m:t>
                      </m:r>
                      <m:r>
                        <a:rPr lang="zh-CN" altLang="en-US" sz="2800" i="1">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up>
                          <m:r>
                            <a:rPr lang="zh-CN" altLang="en-US" sz="2800" i="1">
                              <a:solidFill>
                                <a:srgbClr val="000000"/>
                              </a:solidFill>
                              <a:latin typeface="Cambria Math" panose="02040503050406030204" pitchFamily="18" charset="0"/>
                              <a:ea typeface="+mn-ea"/>
                            </a:rPr>
                            <m:t>+</m:t>
                          </m:r>
                        </m:sup>
                      </m:sSubSup>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Sub>
                    </m:oMath>
                  </m:oMathPara>
                </a14:m>
                <a:endParaRPr lang="zh-CN" altLang="en-US" sz="2800" dirty="0">
                  <a:ea typeface="+mn-ea"/>
                  <a:cs typeface="Times New Roman" panose="02020603050405020304" pitchFamily="18" charset="0"/>
                </a:endParaRPr>
              </a:p>
            </p:txBody>
          </p:sp>
        </mc:Choice>
        <mc:Fallback xmlns="">
          <p:sp>
            <p:nvSpPr>
              <p:cNvPr id="3" name="Object 7"/>
              <p:cNvSpPr txBox="1">
                <a:spLocks noRot="1" noChangeAspect="1" noMove="1" noResize="1" noEditPoints="1" noAdjustHandles="1" noChangeArrowheads="1" noChangeShapeType="1" noTextEdit="1"/>
              </p:cNvSpPr>
              <p:nvPr/>
            </p:nvSpPr>
            <p:spPr>
              <a:xfrm>
                <a:off x="3143250" y="1038225"/>
                <a:ext cx="3263900" cy="604838"/>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 name="TextBox 7"/>
          <p:cNvSpPr txBox="1">
            <a:spLocks noChangeArrowheads="1"/>
          </p:cNvSpPr>
          <p:nvPr/>
        </p:nvSpPr>
        <p:spPr bwMode="auto">
          <a:xfrm>
            <a:off x="0" y="1038225"/>
            <a:ext cx="3857625" cy="584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中温强电离区：</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Object 7"/>
              <p:cNvSpPr txBox="1"/>
              <p:nvPr/>
            </p:nvSpPr>
            <p:spPr>
              <a:xfrm>
                <a:off x="3357563" y="2060575"/>
                <a:ext cx="1301750" cy="574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oMath>
                  </m:oMathPara>
                </a14:m>
                <a:endParaRPr lang="zh-CN" altLang="en-US" sz="2400"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3357563" y="2060575"/>
                <a:ext cx="1301750" cy="574675"/>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7"/>
              <p:cNvSpPr txBox="1"/>
              <p:nvPr/>
            </p:nvSpPr>
            <p:spPr>
              <a:xfrm>
                <a:off x="1619672" y="2780928"/>
                <a:ext cx="2359025" cy="60483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m:rPr>
                          <m:nor/>
                        </m:rPr>
                        <a:rPr lang="en-US" altLang="zh-CN" sz="24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400" i="1">
                              <a:solidFill>
                                <a:srgbClr val="000000"/>
                              </a:solidFill>
                              <a:latin typeface="Cambria Math" panose="02040503050406030204" pitchFamily="18" charset="0"/>
                              <a:ea typeface="+mn-ea"/>
                            </a:rPr>
                          </m:ctrlPr>
                        </m:sSubPr>
                        <m:e>
                          <m:r>
                            <m:rPr>
                              <m:nor/>
                            </m:rPr>
                            <a:rPr lang="zh-CN" altLang="en-US" sz="2400" b="0" i="1">
                              <a:solidFill>
                                <a:srgbClr val="000000"/>
                              </a:solidFill>
                              <a:ea typeface="+mn-ea"/>
                              <a:cs typeface="Times New Roman" panose="02020603050405020304" pitchFamily="18" charset="0"/>
                            </a:rPr>
                            <m:t>N</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9" name="Object 7"/>
              <p:cNvSpPr txBox="1">
                <a:spLocks noRot="1" noChangeAspect="1" noMove="1" noResize="1" noEditPoints="1" noAdjustHandles="1" noChangeArrowheads="1" noChangeShapeType="1" noTextEdit="1"/>
              </p:cNvSpPr>
              <p:nvPr/>
            </p:nvSpPr>
            <p:spPr>
              <a:xfrm>
                <a:off x="1619672" y="2780928"/>
                <a:ext cx="2359025" cy="604837"/>
              </a:xfrm>
              <a:prstGeom prst="rect">
                <a:avLst/>
              </a:prstGeom>
              <a:blipFill>
                <a:blip r:embed="rId6"/>
                <a:stretch>
                  <a:fillRect b="-6061"/>
                </a:stretch>
              </a:blipFill>
              <a:ln w="38100">
                <a:noFill/>
                <a:miter/>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8795B164-F44E-4A20-BF7F-210955B54C90}"/>
              </a:ext>
            </a:extLst>
          </p:cNvPr>
          <p:cNvGrpSpPr/>
          <p:nvPr/>
        </p:nvGrpSpPr>
        <p:grpSpPr>
          <a:xfrm>
            <a:off x="1393709" y="2643188"/>
            <a:ext cx="3297238" cy="2405062"/>
            <a:chOff x="1393709" y="2643188"/>
            <a:chExt cx="3297238" cy="2405062"/>
          </a:xfrm>
        </p:grpSpPr>
        <mc:AlternateContent xmlns:mc="http://schemas.openxmlformats.org/markup-compatibility/2006" xmlns:a14="http://schemas.microsoft.com/office/drawing/2010/main">
          <mc:Choice Requires="a14">
            <p:sp>
              <p:nvSpPr>
                <p:cNvPr id="31748" name="Object 4"/>
                <p:cNvSpPr txBox="1"/>
                <p:nvPr/>
              </p:nvSpPr>
              <p:spPr>
                <a:xfrm>
                  <a:off x="1393709" y="4000500"/>
                  <a:ext cx="3297238" cy="1047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r>
                              <a:rPr lang="zh-CN" altLang="en-US" sz="2400" i="1">
                                <a:solidFill>
                                  <a:srgbClr val="000000"/>
                                </a:solidFill>
                                <a:latin typeface="Cambria Math" panose="02040503050406030204" pitchFamily="18" charset="0"/>
                                <a:ea typeface="+mn-ea"/>
                              </a:rPr>
                              <m:t>(</m:t>
                            </m:r>
                          </m:e>
                        </m:func>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den>
                        </m:f>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31748" name="Object 4"/>
                <p:cNvSpPr txBox="1">
                  <a:spLocks noRot="1" noChangeAspect="1" noMove="1" noResize="1" noEditPoints="1" noAdjustHandles="1" noChangeArrowheads="1" noChangeShapeType="1" noTextEdit="1"/>
                </p:cNvSpPr>
                <p:nvPr/>
              </p:nvSpPr>
              <p:spPr>
                <a:xfrm>
                  <a:off x="1393709" y="4000500"/>
                  <a:ext cx="3297238" cy="1047750"/>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3" name="下箭头 5"/>
            <p:cNvSpPr/>
            <p:nvPr/>
          </p:nvSpPr>
          <p:spPr>
            <a:xfrm>
              <a:off x="3857645" y="2643188"/>
              <a:ext cx="214313" cy="12954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66573" name="TextBox 13"/>
          <p:cNvSpPr txBox="1"/>
          <p:nvPr/>
        </p:nvSpPr>
        <p:spPr>
          <a:xfrm>
            <a:off x="3851920" y="3010886"/>
            <a:ext cx="3071813" cy="52297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800" b="1" dirty="0">
                <a:latin typeface="Times New Roman" panose="02020603050405020304" pitchFamily="18" charset="0"/>
                <a:cs typeface="Times New Roman" panose="02020603050405020304" pitchFamily="18" charset="0"/>
              </a:rPr>
              <a:t>两式相除取对数</a:t>
            </a:r>
            <a:endParaRPr lang="en-US" altLang="zh-CN"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Object 7"/>
              <p:cNvSpPr txBox="1"/>
              <p:nvPr/>
            </p:nvSpPr>
            <p:spPr>
              <a:xfrm>
                <a:off x="1403648" y="5354638"/>
                <a:ext cx="1501800" cy="5746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oMath>
                  </m:oMathPara>
                </a14:m>
                <a:endParaRPr lang="zh-CN" altLang="en-US" sz="2400" dirty="0">
                  <a:ea typeface="+mn-ea"/>
                  <a:cs typeface="Times New Roman" panose="02020603050405020304" pitchFamily="18" charset="0"/>
                </a:endParaRPr>
              </a:p>
            </p:txBody>
          </p:sp>
        </mc:Choice>
        <mc:Fallback xmlns="">
          <p:sp>
            <p:nvSpPr>
              <p:cNvPr id="16" name="Object 7"/>
              <p:cNvSpPr txBox="1">
                <a:spLocks noRot="1" noChangeAspect="1" noMove="1" noResize="1" noEditPoints="1" noAdjustHandles="1" noChangeArrowheads="1" noChangeShapeType="1" noTextEdit="1"/>
              </p:cNvSpPr>
              <p:nvPr/>
            </p:nvSpPr>
            <p:spPr>
              <a:xfrm>
                <a:off x="1403648" y="5354638"/>
                <a:ext cx="1501800" cy="574675"/>
              </a:xfrm>
              <a:prstGeom prst="rect">
                <a:avLst/>
              </a:prstGeom>
              <a:blipFill>
                <a:blip r:embed="rId8"/>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573"/>
                                        </p:tgtEl>
                                        <p:attrNameLst>
                                          <p:attrName>style.visibility</p:attrName>
                                        </p:attrNameLst>
                                      </p:cBhvr>
                                      <p:to>
                                        <p:strVal val="visible"/>
                                      </p:to>
                                    </p:set>
                                    <p:animEffect transition="in" filter="wipe(left)">
                                      <p:cBhvr>
                                        <p:cTn id="27" dur="500"/>
                                        <p:tgtEl>
                                          <p:spTgt spid="665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 grpId="0"/>
      <p:bldP spid="9" grpId="0"/>
      <p:bldP spid="66573"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67587" name="Object 7"/>
              <p:cNvSpPr txBox="1"/>
              <p:nvPr/>
            </p:nvSpPr>
            <p:spPr>
              <a:xfrm>
                <a:off x="1825625" y="332656"/>
                <a:ext cx="2032000" cy="6048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ea typeface="+mn-ea"/>
                  <a:cs typeface="Times New Roman" panose="02020603050405020304" pitchFamily="18" charset="0"/>
                </a:endParaRPr>
              </a:p>
            </p:txBody>
          </p:sp>
        </mc:Choice>
        <mc:Fallback xmlns="">
          <p:sp>
            <p:nvSpPr>
              <p:cNvPr id="67587" name="Object 7"/>
              <p:cNvSpPr txBox="1">
                <a:spLocks noRot="1" noChangeAspect="1" noMove="1" noResize="1" noEditPoints="1" noAdjustHandles="1" noChangeArrowheads="1" noChangeShapeType="1" noTextEdit="1"/>
              </p:cNvSpPr>
              <p:nvPr/>
            </p:nvSpPr>
            <p:spPr>
              <a:xfrm>
                <a:off x="1825625" y="332656"/>
                <a:ext cx="2032000" cy="604838"/>
              </a:xfrm>
              <a:prstGeom prst="rect">
                <a:avLst/>
              </a:prstGeom>
              <a:blipFill>
                <a:blip r:embed="rId2"/>
                <a:stretch>
                  <a:fillRect/>
                </a:stretch>
              </a:blipFill>
              <a:ln w="38100">
                <a:noFill/>
                <a:miter/>
              </a:ln>
            </p:spPr>
            <p:txBody>
              <a:bodyPr/>
              <a:lstStyle/>
              <a:p>
                <a:r>
                  <a:rPr lang="zh-CN" altLang="en-US">
                    <a:noFill/>
                  </a:rPr>
                  <a:t> </a:t>
                </a:r>
              </a:p>
            </p:txBody>
          </p:sp>
        </mc:Fallback>
      </mc:AlternateContent>
      <p:grpSp>
        <p:nvGrpSpPr>
          <p:cNvPr id="67588" name="组合 17"/>
          <p:cNvGrpSpPr/>
          <p:nvPr/>
        </p:nvGrpSpPr>
        <p:grpSpPr>
          <a:xfrm>
            <a:off x="6407150" y="357188"/>
            <a:ext cx="2736850" cy="1919287"/>
            <a:chOff x="611560" y="1268760"/>
            <a:chExt cx="2736304" cy="1919451"/>
          </a:xfrm>
        </p:grpSpPr>
        <p:pic>
          <p:nvPicPr>
            <p:cNvPr id="67604" name="Picture 10"/>
            <p:cNvPicPr>
              <a:picLocks noChangeAspect="1"/>
            </p:cNvPicPr>
            <p:nvPr/>
          </p:nvPicPr>
          <p:blipFill>
            <a:blip r:embed="rId3"/>
            <a:stretch>
              <a:fillRect/>
            </a:stretch>
          </p:blipFill>
          <p:spPr>
            <a:xfrm>
              <a:off x="611560" y="1268760"/>
              <a:ext cx="2736304" cy="1919451"/>
            </a:xfrm>
            <a:prstGeom prst="rect">
              <a:avLst/>
            </a:prstGeom>
            <a:noFill/>
            <a:ln w="9525">
              <a:noFill/>
            </a:ln>
          </p:spPr>
        </p:pic>
        <p:sp>
          <p:nvSpPr>
            <p:cNvPr id="38933" name="TextBox 7"/>
            <p:cNvSpPr txBox="1">
              <a:spLocks noChangeArrowheads="1"/>
            </p:cNvSpPr>
            <p:nvPr/>
          </p:nvSpPr>
          <p:spPr bwMode="auto">
            <a:xfrm>
              <a:off x="1754332" y="2126083"/>
              <a:ext cx="863428" cy="462001"/>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mc:AlternateContent xmlns:mc="http://schemas.openxmlformats.org/markup-compatibility/2006" xmlns:a14="http://schemas.microsoft.com/office/drawing/2010/main">
        <mc:Choice Requires="a14">
          <p:sp>
            <p:nvSpPr>
              <p:cNvPr id="2" name="Object 7"/>
              <p:cNvSpPr txBox="1"/>
              <p:nvPr/>
            </p:nvSpPr>
            <p:spPr>
              <a:xfrm>
                <a:off x="2000250" y="1038225"/>
                <a:ext cx="3075806" cy="6048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≠0</m:t>
                      </m:r>
                      <m:r>
                        <a:rPr lang="zh-CN" altLang="en-US" sz="2800" i="1">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up>
                          <m:r>
                            <a:rPr lang="zh-CN" altLang="en-US" sz="2800" i="1">
                              <a:solidFill>
                                <a:srgbClr val="000000"/>
                              </a:solidFill>
                              <a:latin typeface="Cambria Math" panose="02040503050406030204" pitchFamily="18" charset="0"/>
                              <a:ea typeface="+mn-ea"/>
                            </a:rPr>
                            <m:t>+</m:t>
                          </m:r>
                        </m:sup>
                      </m:sSubSup>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Sub>
                    </m:oMath>
                  </m:oMathPara>
                </a14:m>
                <a:endParaRPr lang="zh-CN" altLang="en-US" sz="2800"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2000250" y="1038225"/>
                <a:ext cx="3075806" cy="604838"/>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 name="TextBox 7"/>
          <p:cNvSpPr txBox="1">
            <a:spLocks noChangeArrowheads="1"/>
          </p:cNvSpPr>
          <p:nvPr/>
        </p:nvSpPr>
        <p:spPr bwMode="auto">
          <a:xfrm>
            <a:off x="1" y="1038225"/>
            <a:ext cx="2339752" cy="58420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ea typeface="+mn-ea"/>
                <a:cs typeface="Times New Roman" panose="02020603050405020304" pitchFamily="18" charset="0"/>
              </a:rPr>
              <a:t>过渡区：</a:t>
            </a:r>
            <a:endParaRPr kumimoji="1" lang="en-US" altLang="zh-CN" sz="3200" b="1" i="0" u="none" strike="noStrike" kern="1200" cap="none" spc="0" normalizeH="0" baseline="0" noProof="0" dirty="0">
              <a:ln>
                <a:noFill/>
              </a:ln>
              <a:solidFill>
                <a:schemeClr val="tx1"/>
              </a:solidFill>
              <a:effectLst/>
              <a:uLnTx/>
              <a:uFillTx/>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Object 7"/>
              <p:cNvSpPr txBox="1"/>
              <p:nvPr/>
            </p:nvSpPr>
            <p:spPr>
              <a:xfrm>
                <a:off x="357188" y="2071688"/>
                <a:ext cx="2032000" cy="5730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oMath>
                  </m:oMathPara>
                </a14:m>
                <a:endParaRPr lang="zh-CN" altLang="en-US" sz="2400" dirty="0">
                  <a:ea typeface="+mn-ea"/>
                  <a:cs typeface="Times New Roman" panose="02020603050405020304" pitchFamily="18" charset="0"/>
                </a:endParaRPr>
              </a:p>
            </p:txBody>
          </p:sp>
        </mc:Choice>
        <mc:Fallback xmlns="">
          <p:sp>
            <p:nvSpPr>
              <p:cNvPr id="10" name="Object 7"/>
              <p:cNvSpPr txBox="1">
                <a:spLocks noRot="1" noChangeAspect="1" noMove="1" noResize="1" noEditPoints="1" noAdjustHandles="1" noChangeArrowheads="1" noChangeShapeType="1" noTextEdit="1"/>
              </p:cNvSpPr>
              <p:nvPr/>
            </p:nvSpPr>
            <p:spPr>
              <a:xfrm>
                <a:off x="357188" y="2071688"/>
                <a:ext cx="2032000" cy="573087"/>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7"/>
              <p:cNvSpPr txBox="1"/>
              <p:nvPr/>
            </p:nvSpPr>
            <p:spPr>
              <a:xfrm>
                <a:off x="642938" y="2984500"/>
                <a:ext cx="1365250" cy="6048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m:rPr>
                          <m:nor/>
                        </m:rPr>
                        <a:rPr lang="zh-CN" altLang="en-US" sz="2400" i="0">
                          <a:solidFill>
                            <a:srgbClr val="000000"/>
                          </a:solidFill>
                          <a:ea typeface="+mn-ea"/>
                          <a:cs typeface="Times New Roman" panose="02020603050405020304" pitchFamily="18" charset="0"/>
                        </a:rPr>
                        <m:t>=</m:t>
                      </m:r>
                      <m:sSubSup>
                        <m:sSubSupPr>
                          <m:ctrlPr>
                            <a:rPr lang="zh-CN" altLang="en-US" sz="2400" i="1">
                              <a:solidFill>
                                <a:srgbClr val="000000"/>
                              </a:solidFill>
                              <a:latin typeface="Cambria Math" panose="02040503050406030204" pitchFamily="18" charset="0"/>
                              <a:ea typeface="+mn-ea"/>
                            </a:rPr>
                          </m:ctrlPr>
                        </m:sSubSupPr>
                        <m:e>
                          <m:r>
                            <m:rPr>
                              <m:nor/>
                            </m:rPr>
                            <a:rPr lang="zh-CN" altLang="en-US" sz="2400" b="0" i="1">
                              <a:solidFill>
                                <a:srgbClr val="000000"/>
                              </a:solidFill>
                              <a:ea typeface="+mn-ea"/>
                              <a:cs typeface="Times New Roman" panose="02020603050405020304" pitchFamily="18" charset="0"/>
                            </a:rPr>
                            <m:t>n</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oMath>
                  </m:oMathPara>
                </a14:m>
                <a:endParaRPr lang="zh-CN" altLang="en-US" sz="2400" dirty="0">
                  <a:ea typeface="+mn-ea"/>
                  <a:cs typeface="Times New Roman" panose="02020603050405020304" pitchFamily="18" charset="0"/>
                </a:endParaRPr>
              </a:p>
            </p:txBody>
          </p:sp>
        </mc:Choice>
        <mc:Fallback xmlns="">
          <p:sp>
            <p:nvSpPr>
              <p:cNvPr id="11" name="Object 7"/>
              <p:cNvSpPr txBox="1">
                <a:spLocks noRot="1" noChangeAspect="1" noMove="1" noResize="1" noEditPoints="1" noAdjustHandles="1" noChangeArrowheads="1" noChangeShapeType="1" noTextEdit="1"/>
              </p:cNvSpPr>
              <p:nvPr/>
            </p:nvSpPr>
            <p:spPr>
              <a:xfrm>
                <a:off x="642938" y="2984500"/>
                <a:ext cx="1365250" cy="604838"/>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5" name="Group 26"/>
          <p:cNvGrpSpPr/>
          <p:nvPr/>
        </p:nvGrpSpPr>
        <p:grpSpPr>
          <a:xfrm>
            <a:off x="2226558" y="2297420"/>
            <a:ext cx="978722" cy="1008000"/>
            <a:chOff x="2428860" y="2357430"/>
            <a:chExt cx="978722" cy="1008000"/>
          </a:xfrm>
          <a:effectLst>
            <a:outerShdw blurRad="63500" sx="102000" sy="102000" algn="ctr" rotWithShape="0">
              <a:prstClr val="black">
                <a:alpha val="40000"/>
              </a:prstClr>
            </a:outerShdw>
          </a:effectLst>
        </p:grpSpPr>
        <p:sp>
          <p:nvSpPr>
            <p:cNvPr id="19" name="Right Arrow 18"/>
            <p:cNvSpPr/>
            <p:nvPr/>
          </p:nvSpPr>
          <p:spPr bwMode="auto">
            <a:xfrm>
              <a:off x="2759582" y="2801048"/>
              <a:ext cx="648000" cy="142876"/>
            </a:xfrm>
            <a:prstGeom prst="rightArrow">
              <a:avLst/>
            </a:prstGeom>
            <a:solidFill>
              <a:srgbClr val="FFFF00"/>
            </a:solidFill>
            <a:ln w="9525" cap="flat" cmpd="sng" algn="ctr">
              <a:no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0" name="Left Brace 19"/>
            <p:cNvSpPr/>
            <p:nvPr/>
          </p:nvSpPr>
          <p:spPr bwMode="auto">
            <a:xfrm rot="10800000">
              <a:off x="2428860" y="2357430"/>
              <a:ext cx="285752" cy="1008000"/>
            </a:xfrm>
            <a:prstGeom prst="leftBrace">
              <a:avLst/>
            </a:prstGeom>
            <a:noFill/>
            <a:ln w="53975" cap="flat" cmpd="sng" algn="ctr">
              <a:solidFill>
                <a:srgbClr val="FFFF00"/>
              </a:solidFill>
              <a:prstDash val="solid"/>
              <a:round/>
              <a:headEnd type="none" w="med" len="med"/>
              <a:tailEnd type="none" w="med" len="me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2" name="Object 7"/>
              <p:cNvSpPr txBox="1"/>
              <p:nvPr/>
            </p:nvSpPr>
            <p:spPr>
              <a:xfrm>
                <a:off x="3213547" y="2536131"/>
                <a:ext cx="2889250" cy="6048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=0</m:t>
                      </m:r>
                    </m:oMath>
                  </m:oMathPara>
                </a14:m>
                <a:endParaRPr lang="zh-CN" altLang="en-US" sz="2400" dirty="0">
                  <a:ea typeface="+mn-ea"/>
                  <a:cs typeface="Times New Roman" panose="02020603050405020304" pitchFamily="18" charset="0"/>
                </a:endParaRPr>
              </a:p>
            </p:txBody>
          </p:sp>
        </mc:Choice>
        <mc:Fallback xmlns="">
          <p:sp>
            <p:nvSpPr>
              <p:cNvPr id="12" name="Object 7"/>
              <p:cNvSpPr txBox="1">
                <a:spLocks noRot="1" noChangeAspect="1" noMove="1" noResize="1" noEditPoints="1" noAdjustHandles="1" noChangeArrowheads="1" noChangeShapeType="1" noTextEdit="1"/>
              </p:cNvSpPr>
              <p:nvPr/>
            </p:nvSpPr>
            <p:spPr>
              <a:xfrm>
                <a:off x="3213547" y="2536131"/>
                <a:ext cx="2889250" cy="604837"/>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A374DCE-BE58-4158-A5EB-484FD550525F}"/>
              </a:ext>
            </a:extLst>
          </p:cNvPr>
          <p:cNvGrpSpPr/>
          <p:nvPr/>
        </p:nvGrpSpPr>
        <p:grpSpPr>
          <a:xfrm>
            <a:off x="3203848" y="3143250"/>
            <a:ext cx="3283848" cy="2017816"/>
            <a:chOff x="3203848" y="3143250"/>
            <a:chExt cx="3283848" cy="2017816"/>
          </a:xfrm>
        </p:grpSpPr>
        <mc:AlternateContent xmlns:mc="http://schemas.openxmlformats.org/markup-compatibility/2006" xmlns:a14="http://schemas.microsoft.com/office/drawing/2010/main">
          <mc:Choice Requires="a14">
            <p:sp>
              <p:nvSpPr>
                <p:cNvPr id="33806" name="Object 14"/>
                <p:cNvSpPr txBox="1"/>
                <p:nvPr/>
              </p:nvSpPr>
              <p:spPr>
                <a:xfrm>
                  <a:off x="3203848" y="3861048"/>
                  <a:ext cx="3283848" cy="130001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r>
                              <a:rPr lang="zh-CN" altLang="en-US" sz="2400" i="1">
                                <a:solidFill>
                                  <a:srgbClr val="000000"/>
                                </a:solidFill>
                                <a:latin typeface="Cambria Math" panose="02040503050406030204" pitchFamily="18" charset="0"/>
                                <a:ea typeface="+mn-ea"/>
                              </a:rPr>
                              <m:t>+</m:t>
                            </m:r>
                            <m:rad>
                              <m:radPr>
                                <m:degHide m:val="on"/>
                                <m:ctrlPr>
                                  <a:rPr lang="zh-CN" altLang="en-US" sz="2400" i="1">
                                    <a:solidFill>
                                      <a:srgbClr val="000000"/>
                                    </a:solidFill>
                                    <a:latin typeface="Cambria Math" panose="02040503050406030204" pitchFamily="18" charset="0"/>
                                    <a:ea typeface="+mn-ea"/>
                                  </a:rPr>
                                </m:ctrlPr>
                              </m:radPr>
                              <m:deg/>
                              <m:e>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+4</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e>
                            </m:rad>
                          </m:num>
                          <m:den>
                            <m:r>
                              <a:rPr lang="zh-CN" altLang="en-US" sz="2400" i="1">
                                <a:solidFill>
                                  <a:srgbClr val="000000"/>
                                </a:solidFill>
                                <a:latin typeface="Cambria Math" panose="02040503050406030204" pitchFamily="18" charset="0"/>
                                <a:ea typeface="+mn-ea"/>
                              </a:rPr>
                              <m:t>2</m:t>
                            </m:r>
                          </m:den>
                        </m:f>
                      </m:oMath>
                    </m:oMathPara>
                  </a14:m>
                  <a:endParaRPr lang="zh-CN" altLang="en-US" sz="2400" dirty="0">
                    <a:ea typeface="+mn-ea"/>
                    <a:cs typeface="Times New Roman" panose="02020603050405020304" pitchFamily="18" charset="0"/>
                  </a:endParaRPr>
                </a:p>
              </p:txBody>
            </p:sp>
          </mc:Choice>
          <mc:Fallback xmlns="">
            <p:sp>
              <p:nvSpPr>
                <p:cNvPr id="33806" name="Object 14"/>
                <p:cNvSpPr txBox="1">
                  <a:spLocks noRot="1" noChangeAspect="1" noMove="1" noResize="1" noEditPoints="1" noAdjustHandles="1" noChangeArrowheads="1" noChangeShapeType="1" noTextEdit="1"/>
                </p:cNvSpPr>
                <p:nvPr/>
              </p:nvSpPr>
              <p:spPr>
                <a:xfrm>
                  <a:off x="3203848" y="3861048"/>
                  <a:ext cx="3283848" cy="1300018"/>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25" name="下箭头 5"/>
            <p:cNvSpPr/>
            <p:nvPr/>
          </p:nvSpPr>
          <p:spPr>
            <a:xfrm>
              <a:off x="4142234" y="3143250"/>
              <a:ext cx="107950" cy="8280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33797" name="Object 5"/>
              <p:cNvSpPr txBox="1"/>
              <p:nvPr/>
            </p:nvSpPr>
            <p:spPr>
              <a:xfrm>
                <a:off x="3224396" y="5419367"/>
                <a:ext cx="1357312" cy="97214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ea typeface="+mn-ea"/>
                  <a:cs typeface="Times New Roman" panose="02020603050405020304" pitchFamily="18" charset="0"/>
                </a:endParaRPr>
              </a:p>
            </p:txBody>
          </p:sp>
        </mc:Choice>
        <mc:Fallback xmlns="">
          <p:sp>
            <p:nvSpPr>
              <p:cNvPr id="33797" name="Object 5"/>
              <p:cNvSpPr txBox="1">
                <a:spLocks noRot="1" noChangeAspect="1" noMove="1" noResize="1" noEditPoints="1" noAdjustHandles="1" noChangeArrowheads="1" noChangeShapeType="1" noTextEdit="1"/>
              </p:cNvSpPr>
              <p:nvPr/>
            </p:nvSpPr>
            <p:spPr>
              <a:xfrm>
                <a:off x="3224396" y="5419367"/>
                <a:ext cx="1357312" cy="972145"/>
              </a:xfrm>
              <a:prstGeom prst="rect">
                <a:avLst/>
              </a:prstGeom>
              <a:blipFill>
                <a:blip r:embed="rId9"/>
                <a:stretch>
                  <a:fillRect/>
                </a:stretch>
              </a:blipFill>
              <a:ln w="38100">
                <a:noFill/>
                <a:miter/>
              </a:ln>
            </p:spPr>
            <p:txBody>
              <a:bodyPr/>
              <a:lstStyle/>
              <a:p>
                <a:r>
                  <a:rPr lang="zh-CN" altLang="en-US">
                    <a:noFill/>
                  </a:rPr>
                  <a:t> </a:t>
                </a:r>
              </a:p>
            </p:txBody>
          </p:sp>
        </mc:Fallback>
      </mc:AlternateContent>
      <p:grpSp>
        <p:nvGrpSpPr>
          <p:cNvPr id="6" name="Group 31"/>
          <p:cNvGrpSpPr/>
          <p:nvPr/>
        </p:nvGrpSpPr>
        <p:grpSpPr>
          <a:xfrm>
            <a:off x="6444878" y="3788969"/>
            <a:ext cx="2087562" cy="792164"/>
            <a:chOff x="6191250" y="3318139"/>
            <a:chExt cx="2088000" cy="792000"/>
          </a:xfrm>
        </p:grpSpPr>
        <p:sp>
          <p:nvSpPr>
            <p:cNvPr id="30" name="Cloud Callout 29"/>
            <p:cNvSpPr/>
            <p:nvPr/>
          </p:nvSpPr>
          <p:spPr bwMode="auto">
            <a:xfrm>
              <a:off x="6191250" y="3318139"/>
              <a:ext cx="2088000" cy="792000"/>
            </a:xfrm>
            <a:prstGeom prst="cloudCallout">
              <a:avLst>
                <a:gd name="adj1" fmla="val -57800"/>
                <a:gd name="adj2" fmla="val 64489"/>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67603" name="Object 10"/>
                <p:cNvSpPr txBox="1"/>
                <p:nvPr/>
              </p:nvSpPr>
              <p:spPr>
                <a:xfrm>
                  <a:off x="6419960" y="3470326"/>
                  <a:ext cx="1714512" cy="438756"/>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多数载流子</m:t>
                        </m:r>
                      </m:oMath>
                    </m:oMathPara>
                  </a14:m>
                  <a:endParaRPr lang="zh-CN" altLang="en-US" dirty="0">
                    <a:latin typeface="+mn-ea"/>
                    <a:ea typeface="+mn-ea"/>
                  </a:endParaRPr>
                </a:p>
              </p:txBody>
            </p:sp>
          </mc:Choice>
          <mc:Fallback xmlns="">
            <p:sp>
              <p:nvSpPr>
                <p:cNvPr id="67603" name="Object 10"/>
                <p:cNvSpPr txBox="1">
                  <a:spLocks noRot="1" noChangeAspect="1" noMove="1" noResize="1" noEditPoints="1" noAdjustHandles="1" noChangeArrowheads="1" noChangeShapeType="1" noTextEdit="1"/>
                </p:cNvSpPr>
                <p:nvPr/>
              </p:nvSpPr>
              <p:spPr>
                <a:xfrm>
                  <a:off x="6419960" y="3470326"/>
                  <a:ext cx="1714512" cy="438756"/>
                </a:xfrm>
                <a:prstGeom prst="rect">
                  <a:avLst/>
                </a:prstGeom>
                <a:blipFill>
                  <a:blip r:embed="rId10"/>
                  <a:stretch>
                    <a:fillRect l="-2491" b="-9722"/>
                  </a:stretch>
                </a:blipFill>
                <a:ln w="38100">
                  <a:noFill/>
                  <a:miter/>
                </a:ln>
              </p:spPr>
              <p:txBody>
                <a:bodyPr/>
                <a:lstStyle/>
                <a:p>
                  <a:r>
                    <a:rPr lang="zh-CN" altLang="en-US">
                      <a:noFill/>
                    </a:rPr>
                    <a:t> </a:t>
                  </a:r>
                </a:p>
              </p:txBody>
            </p:sp>
          </mc:Fallback>
        </mc:AlternateContent>
      </p:grpSp>
      <p:grpSp>
        <p:nvGrpSpPr>
          <p:cNvPr id="7" name="Group 33"/>
          <p:cNvGrpSpPr/>
          <p:nvPr/>
        </p:nvGrpSpPr>
        <p:grpSpPr>
          <a:xfrm>
            <a:off x="4932040" y="5188014"/>
            <a:ext cx="2087563" cy="792163"/>
            <a:chOff x="6191250" y="3143247"/>
            <a:chExt cx="2088000" cy="792000"/>
          </a:xfrm>
        </p:grpSpPr>
        <p:sp>
          <p:nvSpPr>
            <p:cNvPr id="35" name="Cloud Callout 34"/>
            <p:cNvSpPr/>
            <p:nvPr/>
          </p:nvSpPr>
          <p:spPr bwMode="auto">
            <a:xfrm>
              <a:off x="6191250" y="3143247"/>
              <a:ext cx="2088000" cy="792000"/>
            </a:xfrm>
            <a:prstGeom prst="cloudCallout">
              <a:avLst>
                <a:gd name="adj1" fmla="val -75297"/>
                <a:gd name="adj2" fmla="val 43005"/>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67601" name="Object 10"/>
                <p:cNvSpPr txBox="1"/>
                <p:nvPr/>
              </p:nvSpPr>
              <p:spPr>
                <a:xfrm>
                  <a:off x="6383331" y="3306580"/>
                  <a:ext cx="1746250" cy="438150"/>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b="1" i="0">
                            <a:solidFill>
                              <a:srgbClr val="000000"/>
                            </a:solidFill>
                            <a:latin typeface="+mn-ea"/>
                            <a:ea typeface="+mn-ea"/>
                          </a:rPr>
                          <m:t>少数载流子</m:t>
                        </m:r>
                      </m:oMath>
                    </m:oMathPara>
                  </a14:m>
                  <a:endParaRPr lang="zh-CN" altLang="en-US" dirty="0">
                    <a:latin typeface="+mn-ea"/>
                    <a:ea typeface="+mn-ea"/>
                  </a:endParaRPr>
                </a:p>
              </p:txBody>
            </p:sp>
          </mc:Choice>
          <mc:Fallback xmlns="">
            <p:sp>
              <p:nvSpPr>
                <p:cNvPr id="67601" name="Object 10"/>
                <p:cNvSpPr txBox="1">
                  <a:spLocks noRot="1" noChangeAspect="1" noMove="1" noResize="1" noEditPoints="1" noAdjustHandles="1" noChangeArrowheads="1" noChangeShapeType="1" noTextEdit="1"/>
                </p:cNvSpPr>
                <p:nvPr/>
              </p:nvSpPr>
              <p:spPr>
                <a:xfrm>
                  <a:off x="6383331" y="3306580"/>
                  <a:ext cx="1746250" cy="438150"/>
                </a:xfrm>
                <a:prstGeom prst="rect">
                  <a:avLst/>
                </a:prstGeom>
                <a:blipFill>
                  <a:blip r:embed="rId11"/>
                  <a:stretch>
                    <a:fillRect l="-2448" b="-9722"/>
                  </a:stretch>
                </a:blipFill>
                <a:ln w="38100">
                  <a:noFill/>
                  <a:miter/>
                </a:ln>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250"/>
                                        <p:tgtEl>
                                          <p:spTgt spid="5"/>
                                        </p:tgtEl>
                                      </p:cBhvr>
                                    </p:animEffect>
                                  </p:childTnLst>
                                </p:cTn>
                              </p:par>
                            </p:childTnLst>
                          </p:cTn>
                        </p:par>
                        <p:par>
                          <p:cTn id="28" fill="hold">
                            <p:stCondLst>
                              <p:cond delay="25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3797"/>
                                        </p:tgtEl>
                                        <p:attrNameLst>
                                          <p:attrName>style.visibility</p:attrName>
                                        </p:attrNameLst>
                                      </p:cBhvr>
                                      <p:to>
                                        <p:strVal val="visible"/>
                                      </p:to>
                                    </p:set>
                                    <p:animEffect transition="in" filter="wipe(left)">
                                      <p:cBhvr>
                                        <p:cTn id="41" dur="500"/>
                                        <p:tgtEl>
                                          <p:spTgt spid="337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p:bldP spid="12" grpId="0"/>
      <p:bldP spid="3379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68611" name="Object 7"/>
              <p:cNvSpPr txBox="1"/>
              <p:nvPr/>
            </p:nvSpPr>
            <p:spPr>
              <a:xfrm>
                <a:off x="1825624" y="332656"/>
                <a:ext cx="2242320" cy="552451"/>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ea typeface="+mn-ea"/>
                  <a:cs typeface="Times New Roman" panose="02020603050405020304" pitchFamily="18" charset="0"/>
                </a:endParaRPr>
              </a:p>
            </p:txBody>
          </p:sp>
        </mc:Choice>
        <mc:Fallback xmlns="">
          <p:sp>
            <p:nvSpPr>
              <p:cNvPr id="68611" name="Object 7"/>
              <p:cNvSpPr txBox="1">
                <a:spLocks noRot="1" noChangeAspect="1" noMove="1" noResize="1" noEditPoints="1" noAdjustHandles="1" noChangeArrowheads="1" noChangeShapeType="1" noTextEdit="1"/>
              </p:cNvSpPr>
              <p:nvPr/>
            </p:nvSpPr>
            <p:spPr>
              <a:xfrm>
                <a:off x="1825624" y="332656"/>
                <a:ext cx="2242320" cy="552451"/>
              </a:xfrm>
              <a:prstGeom prst="rect">
                <a:avLst/>
              </a:prstGeom>
              <a:blipFill>
                <a:blip r:embed="rId2"/>
                <a:stretch>
                  <a:fillRect/>
                </a:stretch>
              </a:blipFill>
              <a:ln w="38100">
                <a:noFill/>
                <a:miter/>
              </a:ln>
            </p:spPr>
            <p:txBody>
              <a:bodyPr/>
              <a:lstStyle/>
              <a:p>
                <a:r>
                  <a:rPr lang="zh-CN" altLang="en-US">
                    <a:noFill/>
                  </a:rPr>
                  <a:t> </a:t>
                </a:r>
              </a:p>
            </p:txBody>
          </p:sp>
        </mc:Fallback>
      </mc:AlternateContent>
      <p:grpSp>
        <p:nvGrpSpPr>
          <p:cNvPr id="68612" name="组合 17"/>
          <p:cNvGrpSpPr/>
          <p:nvPr/>
        </p:nvGrpSpPr>
        <p:grpSpPr>
          <a:xfrm>
            <a:off x="6407150" y="357188"/>
            <a:ext cx="2736850" cy="1919287"/>
            <a:chOff x="611560" y="1268760"/>
            <a:chExt cx="2736304" cy="1919451"/>
          </a:xfrm>
        </p:grpSpPr>
        <p:pic>
          <p:nvPicPr>
            <p:cNvPr id="68622" name="Picture 10"/>
            <p:cNvPicPr>
              <a:picLocks noChangeAspect="1"/>
            </p:cNvPicPr>
            <p:nvPr/>
          </p:nvPicPr>
          <p:blipFill>
            <a:blip r:embed="rId3"/>
            <a:stretch>
              <a:fillRect/>
            </a:stretch>
          </p:blipFill>
          <p:spPr>
            <a:xfrm>
              <a:off x="611560" y="1268760"/>
              <a:ext cx="2736304" cy="1919451"/>
            </a:xfrm>
            <a:prstGeom prst="rect">
              <a:avLst/>
            </a:prstGeom>
            <a:noFill/>
            <a:ln w="9525">
              <a:noFill/>
            </a:ln>
          </p:spPr>
        </p:pic>
        <p:sp>
          <p:nvSpPr>
            <p:cNvPr id="39951" name="TextBox 7"/>
            <p:cNvSpPr txBox="1">
              <a:spLocks noChangeArrowheads="1"/>
            </p:cNvSpPr>
            <p:nvPr/>
          </p:nvSpPr>
          <p:spPr bwMode="auto">
            <a:xfrm>
              <a:off x="1754332" y="2126083"/>
              <a:ext cx="863428" cy="462001"/>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型</a:t>
              </a:r>
            </a:p>
          </p:txBody>
        </p:sp>
      </p:grpSp>
      <mc:AlternateContent xmlns:mc="http://schemas.openxmlformats.org/markup-compatibility/2006" xmlns:a14="http://schemas.microsoft.com/office/drawing/2010/main">
        <mc:Choice Requires="a14">
          <p:sp>
            <p:nvSpPr>
              <p:cNvPr id="2" name="Object 7"/>
              <p:cNvSpPr txBox="1"/>
              <p:nvPr/>
            </p:nvSpPr>
            <p:spPr>
              <a:xfrm>
                <a:off x="2857500" y="1038225"/>
                <a:ext cx="2819400" cy="6048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smtClean="0">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up>
                          <m:r>
                            <a:rPr lang="zh-CN" altLang="en-US" sz="2800" i="1">
                              <a:solidFill>
                                <a:srgbClr val="000000"/>
                              </a:solidFill>
                              <a:latin typeface="Cambria Math" panose="02040503050406030204" pitchFamily="18" charset="0"/>
                              <a:ea typeface="+mn-ea"/>
                            </a:rPr>
                            <m:t>+</m:t>
                          </m:r>
                        </m:sup>
                      </m:sSubSup>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𝑁</m:t>
                          </m:r>
                        </m:e>
                        <m:sub>
                          <m:r>
                            <a:rPr lang="zh-CN" altLang="en-US" sz="2800" i="1">
                              <a:solidFill>
                                <a:srgbClr val="000000"/>
                              </a:solidFill>
                              <a:latin typeface="Cambria Math" panose="02040503050406030204" pitchFamily="18" charset="0"/>
                              <a:ea typeface="+mn-ea"/>
                            </a:rPr>
                            <m:t>𝐷</m:t>
                          </m:r>
                        </m:sub>
                      </m:sSub>
                    </m:oMath>
                  </m:oMathPara>
                </a14:m>
                <a:endParaRPr lang="zh-CN" altLang="en-US" sz="2800" dirty="0">
                  <a:ea typeface="+mn-ea"/>
                  <a:cs typeface="Times New Roman" panose="02020603050405020304" pitchFamily="18" charset="0"/>
                </a:endParaRPr>
              </a:p>
            </p:txBody>
          </p:sp>
        </mc:Choice>
        <mc:Fallback xmlns="">
          <p:sp>
            <p:nvSpPr>
              <p:cNvPr id="2" name="Object 7"/>
              <p:cNvSpPr txBox="1">
                <a:spLocks noRot="1" noChangeAspect="1" noMove="1" noResize="1" noEditPoints="1" noAdjustHandles="1" noChangeArrowheads="1" noChangeShapeType="1" noTextEdit="1"/>
              </p:cNvSpPr>
              <p:nvPr/>
            </p:nvSpPr>
            <p:spPr>
              <a:xfrm>
                <a:off x="2857500" y="1038225"/>
                <a:ext cx="2819400" cy="604838"/>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 name="TextBox 7"/>
          <p:cNvSpPr txBox="1">
            <a:spLocks noChangeArrowheads="1"/>
          </p:cNvSpPr>
          <p:nvPr/>
        </p:nvSpPr>
        <p:spPr bwMode="auto">
          <a:xfrm>
            <a:off x="1" y="1038225"/>
            <a:ext cx="3059832" cy="58420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高温本征区：</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Object 7"/>
              <p:cNvSpPr txBox="1"/>
              <p:nvPr/>
            </p:nvSpPr>
            <p:spPr>
              <a:xfrm>
                <a:off x="2143124" y="1928813"/>
                <a:ext cx="1564779" cy="57308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oMath>
                  </m:oMathPara>
                </a14:m>
                <a:endParaRPr lang="zh-CN" altLang="en-US" sz="2400" dirty="0">
                  <a:ea typeface="+mn-ea"/>
                  <a:cs typeface="Times New Roman" panose="02020603050405020304" pitchFamily="18" charset="0"/>
                </a:endParaRPr>
              </a:p>
            </p:txBody>
          </p:sp>
        </mc:Choice>
        <mc:Fallback xmlns="">
          <p:sp>
            <p:nvSpPr>
              <p:cNvPr id="10" name="Object 7"/>
              <p:cNvSpPr txBox="1">
                <a:spLocks noRot="1" noChangeAspect="1" noMove="1" noResize="1" noEditPoints="1" noAdjustHandles="1" noChangeArrowheads="1" noChangeShapeType="1" noTextEdit="1"/>
              </p:cNvSpPr>
              <p:nvPr/>
            </p:nvSpPr>
            <p:spPr>
              <a:xfrm>
                <a:off x="2143124" y="1928813"/>
                <a:ext cx="1564779" cy="573087"/>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7"/>
              <p:cNvSpPr txBox="1"/>
              <p:nvPr/>
            </p:nvSpPr>
            <p:spPr>
              <a:xfrm>
                <a:off x="937032" y="2735622"/>
                <a:ext cx="3857625" cy="69337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b="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11" name="Object 7"/>
              <p:cNvSpPr txBox="1">
                <a:spLocks noRot="1" noChangeAspect="1" noMove="1" noResize="1" noEditPoints="1" noAdjustHandles="1" noChangeArrowheads="1" noChangeShapeType="1" noTextEdit="1"/>
              </p:cNvSpPr>
              <p:nvPr/>
            </p:nvSpPr>
            <p:spPr>
              <a:xfrm>
                <a:off x="937032" y="2735622"/>
                <a:ext cx="3857625" cy="693378"/>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0410" name="Object 1034"/>
              <p:cNvSpPr txBox="1"/>
              <p:nvPr/>
            </p:nvSpPr>
            <p:spPr>
              <a:xfrm>
                <a:off x="500063" y="5645745"/>
                <a:ext cx="2143125" cy="6635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oMath>
                  </m:oMathPara>
                </a14:m>
                <a:endParaRPr lang="zh-CN" altLang="en-US" sz="2400" dirty="0">
                  <a:ea typeface="+mn-ea"/>
                  <a:cs typeface="Times New Roman" panose="02020603050405020304" pitchFamily="18" charset="0"/>
                </a:endParaRPr>
              </a:p>
            </p:txBody>
          </p:sp>
        </mc:Choice>
        <mc:Fallback xmlns="">
          <p:sp>
            <p:nvSpPr>
              <p:cNvPr id="230410" name="Object 1034"/>
              <p:cNvSpPr txBox="1">
                <a:spLocks noRot="1" noChangeAspect="1" noMove="1" noResize="1" noEditPoints="1" noAdjustHandles="1" noChangeArrowheads="1" noChangeShapeType="1" noTextEdit="1"/>
              </p:cNvSpPr>
              <p:nvPr/>
            </p:nvSpPr>
            <p:spPr>
              <a:xfrm>
                <a:off x="500063" y="5645745"/>
                <a:ext cx="2143125" cy="663575"/>
              </a:xfrm>
              <a:prstGeom prst="rect">
                <a:avLst/>
              </a:prstGeom>
              <a:blipFill>
                <a:blip r:embed="rId8"/>
                <a:stretch>
                  <a:fillRect/>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C3EE627-C7CC-4687-858E-71C4149EC44A}"/>
              </a:ext>
            </a:extLst>
          </p:cNvPr>
          <p:cNvGrpSpPr/>
          <p:nvPr/>
        </p:nvGrpSpPr>
        <p:grpSpPr>
          <a:xfrm>
            <a:off x="473914" y="3428999"/>
            <a:ext cx="5794375" cy="2016225"/>
            <a:chOff x="473914" y="3428999"/>
            <a:chExt cx="5794375" cy="2016225"/>
          </a:xfrm>
        </p:grpSpPr>
        <mc:AlternateContent xmlns:mc="http://schemas.openxmlformats.org/markup-compatibility/2006" xmlns:a14="http://schemas.microsoft.com/office/drawing/2010/main">
          <mc:Choice Requires="a14">
            <p:sp>
              <p:nvSpPr>
                <p:cNvPr id="230408" name="Object 1032"/>
                <p:cNvSpPr txBox="1"/>
                <p:nvPr/>
              </p:nvSpPr>
              <p:spPr>
                <a:xfrm>
                  <a:off x="473914" y="4597859"/>
                  <a:ext cx="5794375" cy="84736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𝑖</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den>
                            </m:f>
                          </m:e>
                        </m:func>
                      </m:oMath>
                    </m:oMathPara>
                  </a14:m>
                  <a:endParaRPr lang="zh-CN" altLang="en-US" sz="2400" dirty="0">
                    <a:ea typeface="+mn-ea"/>
                    <a:cs typeface="Times New Roman" panose="02020603050405020304" pitchFamily="18" charset="0"/>
                  </a:endParaRPr>
                </a:p>
              </p:txBody>
            </p:sp>
          </mc:Choice>
          <mc:Fallback xmlns="">
            <p:sp>
              <p:nvSpPr>
                <p:cNvPr id="230408" name="Object 1032"/>
                <p:cNvSpPr txBox="1">
                  <a:spLocks noRot="1" noChangeAspect="1" noMove="1" noResize="1" noEditPoints="1" noAdjustHandles="1" noChangeArrowheads="1" noChangeShapeType="1" noTextEdit="1"/>
                </p:cNvSpPr>
                <p:nvPr/>
              </p:nvSpPr>
              <p:spPr>
                <a:xfrm>
                  <a:off x="473914" y="4597859"/>
                  <a:ext cx="5794375" cy="847365"/>
                </a:xfrm>
                <a:prstGeom prst="rect">
                  <a:avLst/>
                </a:prstGeom>
                <a:blipFill>
                  <a:blip r:embed="rId9"/>
                  <a:stretch>
                    <a:fillRect/>
                  </a:stretch>
                </a:blipFill>
                <a:ln w="38100">
                  <a:noFill/>
                  <a:miter/>
                </a:ln>
              </p:spPr>
              <p:txBody>
                <a:bodyPr/>
                <a:lstStyle/>
                <a:p>
                  <a:r>
                    <a:rPr lang="zh-CN" altLang="en-US">
                      <a:noFill/>
                    </a:rPr>
                    <a:t> </a:t>
                  </a:r>
                </a:p>
              </p:txBody>
            </p:sp>
          </mc:Fallback>
        </mc:AlternateContent>
        <p:sp>
          <p:nvSpPr>
            <p:cNvPr id="24" name="下箭头 5"/>
            <p:cNvSpPr/>
            <p:nvPr/>
          </p:nvSpPr>
          <p:spPr>
            <a:xfrm>
              <a:off x="2678017" y="3428999"/>
              <a:ext cx="107950" cy="11880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sp>
        <p:nvSpPr>
          <p:cNvPr id="68621" name="Rectangle 13"/>
          <p:cNvSpPr/>
          <p:nvPr/>
        </p:nvSpPr>
        <p:spPr>
          <a:xfrm>
            <a:off x="1428034" y="3755978"/>
            <a:ext cx="1357933"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宋体" panose="02010600030101010101" pitchFamily="2" charset="-122"/>
              </a:rPr>
              <a:t>取对数</a:t>
            </a:r>
            <a:endParaRPr lang="en-US" altLang="zh-CN" sz="2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621"/>
                                        </p:tgtEl>
                                        <p:attrNameLst>
                                          <p:attrName>style.visibility</p:attrName>
                                        </p:attrNameLst>
                                      </p:cBhvr>
                                      <p:to>
                                        <p:strVal val="visible"/>
                                      </p:to>
                                    </p:set>
                                    <p:animEffect transition="in" filter="wipe(left)">
                                      <p:cBhvr>
                                        <p:cTn id="27" dur="500"/>
                                        <p:tgtEl>
                                          <p:spTgt spid="686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0410"/>
                                        </p:tgtEl>
                                        <p:attrNameLst>
                                          <p:attrName>style.visibility</p:attrName>
                                        </p:attrNameLst>
                                      </p:cBhvr>
                                      <p:to>
                                        <p:strVal val="visible"/>
                                      </p:to>
                                    </p:set>
                                    <p:animEffect transition="in" filter="wipe(left)">
                                      <p:cBhvr>
                                        <p:cTn id="37"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p:bldP spid="230410" grpId="0"/>
      <p:bldP spid="686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extLst>
                  <p:ext uri="{D42A27DB-BD31-4B8C-83A1-F6EECF244321}">
                    <p14:modId xmlns:p14="http://schemas.microsoft.com/office/powerpoint/2010/main" val="1035019320"/>
                  </p:ext>
                </p:extLst>
              </p:nvPr>
            </p:nvGraphicFramePr>
            <p:xfrm>
              <a:off x="71438" y="500063"/>
              <a:ext cx="9001125" cy="5913452"/>
            </p:xfrm>
            <a:graphic>
              <a:graphicData uri="http://schemas.openxmlformats.org/drawingml/2006/table">
                <a:tbl>
                  <a:tblPr firstRow="1" bandRow="1">
                    <a:tableStyleId>{5940675A-B579-460E-94D1-54222C63F5DA}</a:tableStyleId>
                  </a:tblPr>
                  <a:tblGrid>
                    <a:gridCol w="642937">
                      <a:extLst>
                        <a:ext uri="{9D8B030D-6E8A-4147-A177-3AD203B41FA5}">
                          <a16:colId xmlns:a16="http://schemas.microsoft.com/office/drawing/2014/main" val="20000"/>
                        </a:ext>
                      </a:extLst>
                    </a:gridCol>
                    <a:gridCol w="5000626">
                      <a:extLst>
                        <a:ext uri="{9D8B030D-6E8A-4147-A177-3AD203B41FA5}">
                          <a16:colId xmlns:a16="http://schemas.microsoft.com/office/drawing/2014/main" val="20001"/>
                        </a:ext>
                      </a:extLst>
                    </a:gridCol>
                    <a:gridCol w="3357562">
                      <a:extLst>
                        <a:ext uri="{9D8B030D-6E8A-4147-A177-3AD203B41FA5}">
                          <a16:colId xmlns:a16="http://schemas.microsoft.com/office/drawing/2014/main" val="20002"/>
                        </a:ext>
                      </a:extLst>
                    </a:gridCol>
                  </a:tblGrid>
                  <a:tr h="944851">
                    <a:tc>
                      <a:txBody>
                        <a:bodyPr/>
                        <a:lstStyle/>
                        <a:p>
                          <a:pPr algn="ctr"/>
                          <a:r>
                            <a:rPr lang="zh-CN" altLang="en-US" sz="2800" b="1" dirty="0">
                              <a:latin typeface="宋体" panose="02010600030101010101" pitchFamily="2" charset="-122"/>
                              <a:ea typeface="宋体" panose="02010600030101010101" pitchFamily="2" charset="-122"/>
                            </a:rPr>
                            <a:t>温区</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r>
                            <a:rPr lang="zh-CN" altLang="en-US" sz="2800" b="1" dirty="0">
                              <a:latin typeface="宋体" panose="02010600030101010101" pitchFamily="2" charset="-122"/>
                              <a:ea typeface="宋体" panose="02010600030101010101" pitchFamily="2" charset="-122"/>
                            </a:rPr>
                            <a:t>费米能级</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r>
                            <a:rPr lang="zh-CN" altLang="en-US" sz="2800" b="1" dirty="0">
                              <a:latin typeface="宋体" panose="02010600030101010101" pitchFamily="2" charset="-122"/>
                              <a:ea typeface="宋体" panose="02010600030101010101" pitchFamily="2" charset="-122"/>
                            </a:rPr>
                            <a:t>载流子浓度</a:t>
                          </a:r>
                          <a:endParaRPr lang="en-US" sz="2800" b="1" dirty="0">
                            <a:latin typeface="宋体" panose="02010600030101010101" pitchFamily="2" charset="-122"/>
                            <a:ea typeface="宋体" panose="02010600030101010101" pitchFamily="2" charset="-122"/>
                          </a:endParaRPr>
                        </a:p>
                      </a:txBody>
                      <a:tcPr marL="91439" marR="91439" marT="45713" marB="45713" anchor="ctr"/>
                    </a:tc>
                    <a:extLst>
                      <a:ext uri="{0D108BD9-81ED-4DB2-BD59-A6C34878D82A}">
                        <a16:rowId xmlns:a16="http://schemas.microsoft.com/office/drawing/2014/main" val="10000"/>
                      </a:ext>
                    </a:extLst>
                  </a:tr>
                  <a:tr h="1581660">
                    <a:tc>
                      <a:txBody>
                        <a:bodyPr/>
                        <a:lstStyle/>
                        <a:p>
                          <a:pPr algn="ctr"/>
                          <a:r>
                            <a:rPr lang="zh-CN" altLang="en-US" sz="2800" b="1" dirty="0">
                              <a:latin typeface="宋体" panose="02010600030101010101" pitchFamily="2" charset="-122"/>
                              <a:ea typeface="宋体" panose="02010600030101010101" pitchFamily="2" charset="-122"/>
                            </a:rPr>
                            <a:t>低温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en-US" altLang="zh-CN" sz="2400" b="0" i="1" smtClean="0">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r>
                                      <a:rPr lang="zh-CN" altLang="en-US" sz="2400" i="1">
                                        <a:solidFill>
                                          <a:srgbClr val="000000"/>
                                        </a:solidFill>
                                        <a:latin typeface="Cambria Math" panose="02040503050406030204" pitchFamily="18" charset="0"/>
                                        <a:ea typeface="+mn-ea"/>
                                      </a:rPr>
                                      <m:t>(</m:t>
                                    </m:r>
                                  </m:e>
                                </m:func>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𝑐</m:t>
                                        </m:r>
                                      </m:sub>
                                    </m:sSub>
                                  </m:den>
                                </m:f>
                                <m:r>
                                  <a:rPr lang="zh-CN" altLang="en-US" sz="2400" i="1">
                                    <a:solidFill>
                                      <a:srgbClr val="000000"/>
                                    </a:solidFill>
                                    <a:latin typeface="Cambria Math" panose="02040503050406030204" pitchFamily="18" charset="0"/>
                                    <a:ea typeface="+mn-ea"/>
                                  </a:rPr>
                                  <m:t>)</m:t>
                                </m:r>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𝑐</m:t>
                                                </m:r>
                                              </m:sub>
                                            </m:sSub>
                                          </m:num>
                                          <m:den>
                                            <m:r>
                                              <a:rPr lang="zh-CN" altLang="en-US" sz="2400" i="1">
                                                <a:solidFill>
                                                  <a:srgbClr val="000000"/>
                                                </a:solidFill>
                                                <a:latin typeface="Cambria Math" panose="02040503050406030204" pitchFamily="18" charset="0"/>
                                                <a:ea typeface="+mn-ea"/>
                                              </a:rPr>
                                              <m:t>2</m:t>
                                            </m:r>
                                          </m:den>
                                        </m:f>
                                      </m:e>
                                    </m:d>
                                  </m:e>
                                  <m:sup>
                                    <m:f>
                                      <m:fPr>
                                        <m:type m:val="skw"/>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up>
                                </m:sSup>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𝐷</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extLst>
                      <a:ext uri="{0D108BD9-81ED-4DB2-BD59-A6C34878D82A}">
                        <a16:rowId xmlns:a16="http://schemas.microsoft.com/office/drawing/2014/main" val="10001"/>
                      </a:ext>
                    </a:extLst>
                  </a:tr>
                  <a:tr h="1656976">
                    <a:tc>
                      <a:txBody>
                        <a:bodyPr/>
                        <a:lstStyle/>
                        <a:p>
                          <a:pPr algn="ctr"/>
                          <a:r>
                            <a:rPr lang="zh-CN" altLang="en-US" sz="2800" b="1" dirty="0">
                              <a:latin typeface="宋体" panose="02010600030101010101" pitchFamily="2" charset="-122"/>
                              <a:ea typeface="宋体" panose="02010600030101010101" pitchFamily="2" charset="-122"/>
                            </a:rPr>
                            <a:t>中温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en-US" altLang="zh-CN" sz="2400" b="0" i="1" smtClean="0">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r>
                                      <a:rPr lang="zh-CN" altLang="en-US" sz="2400" i="1">
                                        <a:solidFill>
                                          <a:srgbClr val="000000"/>
                                        </a:solidFill>
                                        <a:latin typeface="Cambria Math" panose="02040503050406030204" pitchFamily="18" charset="0"/>
                                        <a:ea typeface="+mn-ea"/>
                                      </a:rPr>
                                      <m:t>(</m:t>
                                    </m:r>
                                  </m:e>
                                </m:func>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𝑐</m:t>
                                        </m:r>
                                      </m:sub>
                                    </m:sSub>
                                  </m:den>
                                </m:f>
                                <m:r>
                                  <a:rPr lang="zh-CN" altLang="en-US" sz="2400" i="1">
                                    <a:solidFill>
                                      <a:srgbClr val="000000"/>
                                    </a:solidFill>
                                    <a:latin typeface="Cambria Math" panose="02040503050406030204" pitchFamily="18" charset="0"/>
                                    <a:ea typeface="+mn-ea"/>
                                  </a:rPr>
                                  <m:t>)</m:t>
                                </m:r>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Sub>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extLst>
                      <a:ext uri="{0D108BD9-81ED-4DB2-BD59-A6C34878D82A}">
                        <a16:rowId xmlns:a16="http://schemas.microsoft.com/office/drawing/2014/main" val="10002"/>
                      </a:ext>
                    </a:extLst>
                  </a:tr>
                  <a:tr h="1729950">
                    <a:tc>
                      <a:txBody>
                        <a:bodyPr/>
                        <a:lstStyle/>
                        <a:p>
                          <a:pPr algn="ctr"/>
                          <a:r>
                            <a:rPr lang="zh-CN" altLang="en-US" sz="2800" b="1" dirty="0">
                              <a:latin typeface="宋体" panose="02010600030101010101" pitchFamily="2" charset="-122"/>
                              <a:ea typeface="宋体" panose="02010600030101010101" pitchFamily="2" charset="-122"/>
                            </a:rPr>
                            <a:t>高温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𝑖</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en-US" altLang="zh-CN" sz="2400" b="0" i="1" smtClean="0">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en-US" altLang="zh-CN" sz="2400" b="0" i="1" smtClean="0">
                                            <a:solidFill>
                                              <a:srgbClr val="000000"/>
                                            </a:solidFill>
                                            <a:latin typeface="Cambria Math" panose="02040503050406030204" pitchFamily="18" charset="0"/>
                                            <a:ea typeface="+mn-ea"/>
                                          </a:rPr>
                                          <m:t>𝑣</m:t>
                                        </m:r>
                                      </m:sub>
                                    </m:sSub>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func>
                                  <m:funcPr>
                                    <m:ctrlPr>
                                      <a:rPr lang="zh-CN" altLang="en-US" sz="2400" i="1">
                                        <a:solidFill>
                                          <a:srgbClr val="000000"/>
                                        </a:solidFill>
                                        <a:latin typeface="Cambria Math" panose="02040503050406030204" pitchFamily="18" charset="0"/>
                                        <a:ea typeface="+mn-ea"/>
                                      </a:rPr>
                                    </m:ctrlPr>
                                  </m:funcPr>
                                  <m:fName>
                                    <m:r>
                                      <m:rPr>
                                        <m:sty m:val="p"/>
                                      </m:rPr>
                                      <a:rPr lang="zh-CN" altLang="en-US" sz="2400" i="0">
                                        <a:solidFill>
                                          <a:srgbClr val="000000"/>
                                        </a:solidFill>
                                        <a:latin typeface="Cambria Math" panose="02040503050406030204" pitchFamily="18" charset="0"/>
                                        <a:ea typeface="+mn-ea"/>
                                      </a:rPr>
                                      <m:t>ln</m:t>
                                    </m:r>
                                  </m:fName>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𝑉</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𝑐</m:t>
                                            </m:r>
                                          </m:sub>
                                        </m:sSub>
                                      </m:den>
                                    </m:f>
                                  </m:e>
                                </m:func>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oMath>
                              <m:oMath xmlns:m="http://schemas.openxmlformats.org/officeDocument/2006/math">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d>
                                      <m:dPr>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𝑐</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en-US" altLang="zh-CN" sz="2400" b="0" i="1" smtClean="0">
                                                <a:solidFill>
                                                  <a:srgbClr val="000000"/>
                                                </a:solidFill>
                                                <a:latin typeface="Cambria Math" panose="02040503050406030204" pitchFamily="18" charset="0"/>
                                                <a:ea typeface="+mn-ea"/>
                                              </a:rPr>
                                              <m:t>𝑣</m:t>
                                            </m:r>
                                          </m:sub>
                                        </m:sSub>
                                      </m:e>
                                    </m:d>
                                  </m:e>
                                  <m:sup>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up>
                                </m:sSup>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𝑔</m:t>
                                            </m:r>
                                          </m:sub>
                                        </m:sSub>
                                      </m:num>
                                      <m:den>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en-US" sz="2400" b="1" dirty="0">
                            <a:latin typeface="宋体" panose="02010600030101010101" pitchFamily="2" charset="-122"/>
                            <a:ea typeface="宋体" panose="02010600030101010101" pitchFamily="2" charset="-122"/>
                          </a:endParaRPr>
                        </a:p>
                      </a:txBody>
                      <a:tcPr marL="91439" marR="91439" marT="45713" marB="45713" anchor="ctr"/>
                    </a:tc>
                    <a:extLst>
                      <a:ext uri="{0D108BD9-81ED-4DB2-BD59-A6C34878D82A}">
                        <a16:rowId xmlns:a16="http://schemas.microsoft.com/office/drawing/2014/main" val="10003"/>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1035019320"/>
                  </p:ext>
                </p:extLst>
              </p:nvPr>
            </p:nvGraphicFramePr>
            <p:xfrm>
              <a:off x="71438" y="500063"/>
              <a:ext cx="9001125" cy="5913452"/>
            </p:xfrm>
            <a:graphic>
              <a:graphicData uri="http://schemas.openxmlformats.org/drawingml/2006/table">
                <a:tbl>
                  <a:tblPr firstRow="1" bandRow="1">
                    <a:tableStyleId>{5940675A-B579-460E-94D1-54222C63F5DA}</a:tableStyleId>
                  </a:tblPr>
                  <a:tblGrid>
                    <a:gridCol w="642937">
                      <a:extLst>
                        <a:ext uri="{9D8B030D-6E8A-4147-A177-3AD203B41FA5}">
                          <a16:colId xmlns:a16="http://schemas.microsoft.com/office/drawing/2014/main" val="20000"/>
                        </a:ext>
                      </a:extLst>
                    </a:gridCol>
                    <a:gridCol w="5000626">
                      <a:extLst>
                        <a:ext uri="{9D8B030D-6E8A-4147-A177-3AD203B41FA5}">
                          <a16:colId xmlns:a16="http://schemas.microsoft.com/office/drawing/2014/main" val="20001"/>
                        </a:ext>
                      </a:extLst>
                    </a:gridCol>
                    <a:gridCol w="3357562">
                      <a:extLst>
                        <a:ext uri="{9D8B030D-6E8A-4147-A177-3AD203B41FA5}">
                          <a16:colId xmlns:a16="http://schemas.microsoft.com/office/drawing/2014/main" val="20002"/>
                        </a:ext>
                      </a:extLst>
                    </a:gridCol>
                  </a:tblGrid>
                  <a:tr h="944866">
                    <a:tc>
                      <a:txBody>
                        <a:bodyPr/>
                        <a:lstStyle/>
                        <a:p>
                          <a:pPr algn="ctr"/>
                          <a:r>
                            <a:rPr lang="zh-CN" altLang="en-US" sz="2800" b="1" dirty="0">
                              <a:latin typeface="宋体" panose="02010600030101010101" pitchFamily="2" charset="-122"/>
                              <a:ea typeface="宋体" panose="02010600030101010101" pitchFamily="2" charset="-122"/>
                            </a:rPr>
                            <a:t>温区</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r>
                            <a:rPr lang="zh-CN" altLang="en-US" sz="2800" b="1" dirty="0">
                              <a:latin typeface="宋体" panose="02010600030101010101" pitchFamily="2" charset="-122"/>
                              <a:ea typeface="宋体" panose="02010600030101010101" pitchFamily="2" charset="-122"/>
                            </a:rPr>
                            <a:t>费米能级</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pPr algn="ctr"/>
                          <a:r>
                            <a:rPr lang="zh-CN" altLang="en-US" sz="2800" b="1" dirty="0">
                              <a:latin typeface="宋体" panose="02010600030101010101" pitchFamily="2" charset="-122"/>
                              <a:ea typeface="宋体" panose="02010600030101010101" pitchFamily="2" charset="-122"/>
                            </a:rPr>
                            <a:t>载流子浓度</a:t>
                          </a:r>
                          <a:endParaRPr lang="en-US" sz="2800" b="1" dirty="0">
                            <a:latin typeface="宋体" panose="02010600030101010101" pitchFamily="2" charset="-122"/>
                            <a:ea typeface="宋体" panose="02010600030101010101" pitchFamily="2" charset="-122"/>
                          </a:endParaRPr>
                        </a:p>
                      </a:txBody>
                      <a:tcPr marL="91439" marR="91439" marT="45713" marB="45713" anchor="ctr"/>
                    </a:tc>
                    <a:extLst>
                      <a:ext uri="{0D108BD9-81ED-4DB2-BD59-A6C34878D82A}">
                        <a16:rowId xmlns:a16="http://schemas.microsoft.com/office/drawing/2014/main" val="10000"/>
                      </a:ext>
                    </a:extLst>
                  </a:tr>
                  <a:tr h="1581660">
                    <a:tc>
                      <a:txBody>
                        <a:bodyPr/>
                        <a:lstStyle/>
                        <a:p>
                          <a:pPr algn="ctr"/>
                          <a:r>
                            <a:rPr lang="zh-CN" altLang="en-US" sz="2800" b="1" dirty="0">
                              <a:latin typeface="宋体" panose="02010600030101010101" pitchFamily="2" charset="-122"/>
                              <a:ea typeface="宋体" panose="02010600030101010101" pitchFamily="2" charset="-122"/>
                            </a:rPr>
                            <a:t>低温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endParaRPr lang="zh-CN"/>
                        </a:p>
                      </a:txBody>
                      <a:tcPr marL="91439" marR="91439" marT="45713" marB="45713" anchor="ctr">
                        <a:blipFill>
                          <a:blip r:embed="rId2"/>
                          <a:stretch>
                            <a:fillRect l="-13033" t="-63462" r="-67357" b="-214615"/>
                          </a:stretch>
                        </a:blipFill>
                      </a:tcPr>
                    </a:tc>
                    <a:tc>
                      <a:txBody>
                        <a:bodyPr/>
                        <a:lstStyle/>
                        <a:p>
                          <a:endParaRPr lang="zh-CN"/>
                        </a:p>
                      </a:txBody>
                      <a:tcPr marL="91439" marR="91439" marT="45713" marB="45713" anchor="ctr">
                        <a:blipFill>
                          <a:blip r:embed="rId2"/>
                          <a:stretch>
                            <a:fillRect l="-168421" t="-63462" r="-363" b="-214615"/>
                          </a:stretch>
                        </a:blipFill>
                      </a:tcPr>
                    </a:tc>
                    <a:extLst>
                      <a:ext uri="{0D108BD9-81ED-4DB2-BD59-A6C34878D82A}">
                        <a16:rowId xmlns:a16="http://schemas.microsoft.com/office/drawing/2014/main" val="10001"/>
                      </a:ext>
                    </a:extLst>
                  </a:tr>
                  <a:tr h="1656976">
                    <a:tc>
                      <a:txBody>
                        <a:bodyPr/>
                        <a:lstStyle/>
                        <a:p>
                          <a:pPr algn="ctr"/>
                          <a:r>
                            <a:rPr lang="zh-CN" altLang="en-US" sz="2800" b="1" dirty="0">
                              <a:latin typeface="宋体" panose="02010600030101010101" pitchFamily="2" charset="-122"/>
                              <a:ea typeface="宋体" panose="02010600030101010101" pitchFamily="2" charset="-122"/>
                            </a:rPr>
                            <a:t>中温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endParaRPr lang="zh-CN"/>
                        </a:p>
                      </a:txBody>
                      <a:tcPr marL="91439" marR="91439" marT="45713" marB="45713" anchor="ctr">
                        <a:blipFill>
                          <a:blip r:embed="rId2"/>
                          <a:stretch>
                            <a:fillRect l="-13033" t="-156250" r="-67357" b="-105147"/>
                          </a:stretch>
                        </a:blipFill>
                      </a:tcPr>
                    </a:tc>
                    <a:tc>
                      <a:txBody>
                        <a:bodyPr/>
                        <a:lstStyle/>
                        <a:p>
                          <a:endParaRPr lang="zh-CN"/>
                        </a:p>
                      </a:txBody>
                      <a:tcPr marL="91439" marR="91439" marT="45713" marB="45713" anchor="ctr">
                        <a:blipFill>
                          <a:blip r:embed="rId2"/>
                          <a:stretch>
                            <a:fillRect l="-168421" t="-156250" r="-363" b="-105147"/>
                          </a:stretch>
                        </a:blipFill>
                      </a:tcPr>
                    </a:tc>
                    <a:extLst>
                      <a:ext uri="{0D108BD9-81ED-4DB2-BD59-A6C34878D82A}">
                        <a16:rowId xmlns:a16="http://schemas.microsoft.com/office/drawing/2014/main" val="10002"/>
                      </a:ext>
                    </a:extLst>
                  </a:tr>
                  <a:tr h="1729950">
                    <a:tc>
                      <a:txBody>
                        <a:bodyPr/>
                        <a:lstStyle/>
                        <a:p>
                          <a:pPr algn="ctr"/>
                          <a:r>
                            <a:rPr lang="zh-CN" altLang="en-US" sz="2800" b="1" dirty="0">
                              <a:latin typeface="宋体" panose="02010600030101010101" pitchFamily="2" charset="-122"/>
                              <a:ea typeface="宋体" panose="02010600030101010101" pitchFamily="2" charset="-122"/>
                            </a:rPr>
                            <a:t>高温</a:t>
                          </a:r>
                          <a:endParaRPr lang="en-US" sz="2800" b="1" dirty="0">
                            <a:latin typeface="宋体" panose="02010600030101010101" pitchFamily="2" charset="-122"/>
                            <a:ea typeface="宋体" panose="02010600030101010101" pitchFamily="2" charset="-122"/>
                          </a:endParaRPr>
                        </a:p>
                      </a:txBody>
                      <a:tcPr marL="91439" marR="91439" marT="45713" marB="45713" anchor="ctr"/>
                    </a:tc>
                    <a:tc>
                      <a:txBody>
                        <a:bodyPr/>
                        <a:lstStyle/>
                        <a:p>
                          <a:endParaRPr lang="zh-CN"/>
                        </a:p>
                      </a:txBody>
                      <a:tcPr marL="91439" marR="91439" marT="45713" marB="45713" anchor="ctr">
                        <a:blipFill>
                          <a:blip r:embed="rId2"/>
                          <a:stretch>
                            <a:fillRect l="-13033" t="-245423" r="-67357" b="-704"/>
                          </a:stretch>
                        </a:blipFill>
                      </a:tcPr>
                    </a:tc>
                    <a:tc>
                      <a:txBody>
                        <a:bodyPr/>
                        <a:lstStyle/>
                        <a:p>
                          <a:endParaRPr lang="zh-CN"/>
                        </a:p>
                      </a:txBody>
                      <a:tcPr marL="91439" marR="91439" marT="45713" marB="45713" anchor="ctr">
                        <a:blipFill>
                          <a:blip r:embed="rId2"/>
                          <a:stretch>
                            <a:fillRect l="-168421" t="-245423" r="-363" b="-704"/>
                          </a:stretch>
                        </a:blipFill>
                      </a:tcPr>
                    </a:tc>
                    <a:extLst>
                      <a:ext uri="{0D108BD9-81ED-4DB2-BD59-A6C34878D82A}">
                        <a16:rowId xmlns:a16="http://schemas.microsoft.com/office/drawing/2014/main" val="10003"/>
                      </a:ext>
                    </a:extLst>
                  </a:tr>
                </a:tbl>
              </a:graphicData>
            </a:graphic>
          </p:graphicFrame>
        </mc:Fallback>
      </mc:AlternateContent>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pic>
        <p:nvPicPr>
          <p:cNvPr id="10" name="Picture 13" descr="C:\Users\lsy\Desktop\Picture3.png"/>
          <p:cNvPicPr>
            <a:picLocks noChangeAspect="1"/>
          </p:cNvPicPr>
          <p:nvPr/>
        </p:nvPicPr>
        <p:blipFill>
          <a:blip r:embed="rId3"/>
          <a:stretch>
            <a:fillRect/>
          </a:stretch>
        </p:blipFill>
        <p:spPr>
          <a:xfrm>
            <a:off x="827584" y="1412776"/>
            <a:ext cx="4929188" cy="4438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3" name="Text Box 5"/>
          <p:cNvSpPr txBox="1">
            <a:spLocks noChangeArrowheads="1"/>
          </p:cNvSpPr>
          <p:nvPr/>
        </p:nvSpPr>
        <p:spPr bwMode="auto">
          <a:xfrm>
            <a:off x="179388" y="333375"/>
            <a:ext cx="2178050" cy="549275"/>
          </a:xfrm>
          <a:prstGeom prst="rect">
            <a:avLst/>
          </a:prstGeom>
          <a:solidFill>
            <a:srgbClr val="FFD1D1"/>
          </a:solidFill>
          <a:ln w="9525">
            <a:noFill/>
            <a:miter lim="800000"/>
          </a:ln>
          <a:effectLst>
            <a:outerShdw dist="35921" dir="2700000" algn="ctr" rotWithShape="0">
              <a:schemeClr val="bg2"/>
            </a:outerShdw>
          </a:effectLst>
        </p:spPr>
        <p:txBody>
          <a:bodyPr>
            <a:spAutoFit/>
          </a:bodyPr>
          <a:lstStyle/>
          <a:p>
            <a:pPr marR="0" defTabSz="914400" eaLnBrk="1" hangingPunct="1">
              <a:spcBef>
                <a:spcPct val="50000"/>
              </a:spcBef>
              <a:buClrTx/>
              <a:buSzTx/>
              <a:buFontTx/>
              <a:buNone/>
              <a:defRPr/>
            </a:pPr>
            <a:r>
              <a:rPr kumimoji="0" lang="zh-CN" altLang="en-US" sz="3000" kern="1200" cap="none" spc="0" normalizeH="0" baseline="0" noProof="0" dirty="0">
                <a:latin typeface="Times New Roman" panose="02020603050405020304" pitchFamily="18" charset="0"/>
                <a:ea typeface="+mn-ea"/>
                <a:cs typeface="Times New Roman" panose="02020603050405020304" pitchFamily="18" charset="0"/>
              </a:rPr>
              <a:t>结果分析：</a:t>
            </a:r>
          </a:p>
        </p:txBody>
      </p:sp>
      <p:pic>
        <p:nvPicPr>
          <p:cNvPr id="5" name="Picture 6"/>
          <p:cNvPicPr>
            <a:picLocks noChangeAspect="1"/>
          </p:cNvPicPr>
          <p:nvPr/>
        </p:nvPicPr>
        <p:blipFill>
          <a:blip r:embed="rId3"/>
          <a:stretch>
            <a:fillRect/>
          </a:stretch>
        </p:blipFill>
        <p:spPr>
          <a:xfrm>
            <a:off x="5326063" y="3429000"/>
            <a:ext cx="3840162" cy="2736850"/>
          </a:xfrm>
          <a:prstGeom prst="rect">
            <a:avLst/>
          </a:prstGeom>
          <a:noFill/>
          <a:ln w="9525">
            <a:noFill/>
          </a:ln>
        </p:spPr>
      </p:pic>
      <mc:AlternateContent xmlns:mc="http://schemas.openxmlformats.org/markup-compatibility/2006" xmlns:a14="http://schemas.microsoft.com/office/drawing/2010/main">
        <mc:Choice Requires="a14">
          <p:sp>
            <p:nvSpPr>
              <p:cNvPr id="70661" name="Object 5"/>
              <p:cNvSpPr txBox="1"/>
              <p:nvPr/>
            </p:nvSpPr>
            <p:spPr>
              <a:xfrm>
                <a:off x="899593" y="960091"/>
                <a:ext cx="4104456" cy="75816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2</m:t>
                          </m:r>
                        </m:den>
                      </m:f>
                      <m:d>
                        <m:dPr>
                          <m:ctrlPr>
                            <a:rPr lang="zh-CN" altLang="en-US" sz="2000" i="1">
                              <a:solidFill>
                                <a:srgbClr val="000000"/>
                              </a:solidFill>
                              <a:latin typeface="Cambria Math" panose="02040503050406030204" pitchFamily="18" charset="0"/>
                              <a:ea typeface="+mn-ea"/>
                            </a:rPr>
                          </m:ctrlPr>
                        </m:dPr>
                        <m:e>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𝐷</m:t>
                              </m:r>
                            </m:sub>
                          </m:sSub>
                        </m:e>
                      </m:d>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2</m:t>
                          </m:r>
                        </m:den>
                      </m:f>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func>
                        <m:funcPr>
                          <m:ctrlPr>
                            <a:rPr lang="zh-CN" altLang="en-US" sz="2000" i="1">
                              <a:solidFill>
                                <a:srgbClr val="000000"/>
                              </a:solidFill>
                              <a:latin typeface="Cambria Math" panose="02040503050406030204" pitchFamily="18" charset="0"/>
                              <a:ea typeface="+mn-ea"/>
                            </a:rPr>
                          </m:ctrlPr>
                        </m:funcPr>
                        <m:fName>
                          <m:r>
                            <m:rPr>
                              <m:sty m:val="p"/>
                            </m:rPr>
                            <a:rPr lang="zh-CN" altLang="en-US" sz="2000" i="0">
                              <a:solidFill>
                                <a:srgbClr val="000000"/>
                              </a:solidFill>
                              <a:latin typeface="Cambria Math" panose="02040503050406030204" pitchFamily="18" charset="0"/>
                              <a:ea typeface="+mn-ea"/>
                            </a:rPr>
                            <m:t>ln</m:t>
                          </m:r>
                        </m:fName>
                        <m:e>
                          <m:r>
                            <a:rPr lang="zh-CN" altLang="en-US" sz="2000" i="1">
                              <a:solidFill>
                                <a:srgbClr val="000000"/>
                              </a:solidFill>
                              <a:latin typeface="Cambria Math" panose="02040503050406030204" pitchFamily="18" charset="0"/>
                              <a:ea typeface="+mn-ea"/>
                            </a:rPr>
                            <m:t>(</m:t>
                          </m:r>
                        </m:e>
                      </m:func>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num>
                        <m:den>
                          <m:r>
                            <a:rPr lang="zh-CN" altLang="en-US" sz="2000" i="1">
                              <a:solidFill>
                                <a:srgbClr val="000000"/>
                              </a:solidFill>
                              <a:latin typeface="Cambria Math" panose="02040503050406030204" pitchFamily="18" charset="0"/>
                              <a:ea typeface="+mn-ea"/>
                            </a:rPr>
                            <m:t>2</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den>
                      </m:f>
                      <m:r>
                        <a:rPr lang="zh-CN" altLang="en-US" sz="2000" i="1">
                          <a:solidFill>
                            <a:srgbClr val="000000"/>
                          </a:solidFill>
                          <a:latin typeface="Cambria Math" panose="02040503050406030204" pitchFamily="18" charset="0"/>
                          <a:ea typeface="+mn-ea"/>
                        </a:rPr>
                        <m:t>)</m:t>
                      </m:r>
                    </m:oMath>
                  </m:oMathPara>
                </a14:m>
                <a:endParaRPr lang="zh-CN" altLang="en-US" sz="2000" dirty="0">
                  <a:ea typeface="+mn-ea"/>
                  <a:cs typeface="Times New Roman" panose="02020603050405020304" pitchFamily="18" charset="0"/>
                </a:endParaRPr>
              </a:p>
            </p:txBody>
          </p:sp>
        </mc:Choice>
        <mc:Fallback xmlns="">
          <p:sp>
            <p:nvSpPr>
              <p:cNvPr id="70661" name="Object 5"/>
              <p:cNvSpPr txBox="1">
                <a:spLocks noRot="1" noChangeAspect="1" noMove="1" noResize="1" noEditPoints="1" noAdjustHandles="1" noChangeArrowheads="1" noChangeShapeType="1" noTextEdit="1"/>
              </p:cNvSpPr>
              <p:nvPr/>
            </p:nvSpPr>
            <p:spPr>
              <a:xfrm>
                <a:off x="899593" y="960091"/>
                <a:ext cx="4104456" cy="758166"/>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662" name="Object 4"/>
              <p:cNvSpPr txBox="1"/>
              <p:nvPr/>
            </p:nvSpPr>
            <p:spPr>
              <a:xfrm>
                <a:off x="921818" y="2471391"/>
                <a:ext cx="4298254" cy="73501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𝑖</m:t>
                          </m:r>
                        </m:sub>
                      </m:sSub>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2</m:t>
                          </m:r>
                        </m:den>
                      </m:f>
                      <m:d>
                        <m:dPr>
                          <m:ctrlPr>
                            <a:rPr lang="zh-CN" altLang="en-US" sz="2000" i="1">
                              <a:solidFill>
                                <a:srgbClr val="000000"/>
                              </a:solidFill>
                              <a:latin typeface="Cambria Math" panose="02040503050406030204" pitchFamily="18" charset="0"/>
                              <a:ea typeface="+mn-ea"/>
                            </a:rPr>
                          </m:ctrlPr>
                        </m:dPr>
                        <m:e>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𝑣</m:t>
                              </m:r>
                            </m:sub>
                          </m:sSub>
                        </m:e>
                      </m:d>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zh-CN" altLang="en-US" sz="2000" i="1">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2</m:t>
                          </m:r>
                        </m:den>
                      </m:f>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func>
                        <m:funcPr>
                          <m:ctrlPr>
                            <a:rPr lang="zh-CN" altLang="en-US" sz="2000" i="1">
                              <a:solidFill>
                                <a:srgbClr val="000000"/>
                              </a:solidFill>
                              <a:latin typeface="Cambria Math" panose="02040503050406030204" pitchFamily="18" charset="0"/>
                              <a:ea typeface="+mn-ea"/>
                            </a:rPr>
                          </m:ctrlPr>
                        </m:funcPr>
                        <m:fName>
                          <m:r>
                            <m:rPr>
                              <m:sty m:val="p"/>
                            </m:rPr>
                            <a:rPr lang="zh-CN" altLang="en-US" sz="2000" i="0">
                              <a:solidFill>
                                <a:srgbClr val="000000"/>
                              </a:solidFill>
                              <a:latin typeface="Cambria Math" panose="02040503050406030204" pitchFamily="18" charset="0"/>
                              <a:ea typeface="+mn-ea"/>
                            </a:rPr>
                            <m:t>ln</m:t>
                          </m:r>
                        </m:fName>
                        <m:e>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𝑣</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den>
                          </m:f>
                        </m:e>
                      </m:func>
                    </m:oMath>
                  </m:oMathPara>
                </a14:m>
                <a:endParaRPr lang="zh-CN" altLang="en-US" sz="2000" dirty="0">
                  <a:ea typeface="+mn-ea"/>
                  <a:cs typeface="Times New Roman" panose="02020603050405020304" pitchFamily="18" charset="0"/>
                </a:endParaRPr>
              </a:p>
            </p:txBody>
          </p:sp>
        </mc:Choice>
        <mc:Fallback xmlns="">
          <p:sp>
            <p:nvSpPr>
              <p:cNvPr id="70662" name="Object 4"/>
              <p:cNvSpPr txBox="1">
                <a:spLocks noRot="1" noChangeAspect="1" noMove="1" noResize="1" noEditPoints="1" noAdjustHandles="1" noChangeArrowheads="1" noChangeShapeType="1" noTextEdit="1"/>
              </p:cNvSpPr>
              <p:nvPr/>
            </p:nvSpPr>
            <p:spPr>
              <a:xfrm>
                <a:off x="921818" y="2471391"/>
                <a:ext cx="4298254" cy="735014"/>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14"/>
              <p:cNvSpPr txBox="1">
                <a:spLocks noChangeArrowheads="1"/>
              </p:cNvSpPr>
              <p:nvPr/>
            </p:nvSpPr>
            <p:spPr bwMode="auto">
              <a:xfrm>
                <a:off x="251147" y="3356992"/>
                <a:ext cx="3960813" cy="46166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以中温为例，考察</a:t>
                </a:r>
                <a14:m>
                  <m:oMath xmlns:m="http://schemas.openxmlformats.org/officeDocument/2006/math">
                    <m:sSub>
                      <m:sSubPr>
                        <m:ctrlP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sSubPr>
                      <m:e>
                        <m: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𝐸</m:t>
                        </m:r>
                      </m:e>
                      <m:sub>
                        <m: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𝐹</m:t>
                        </m:r>
                      </m:sub>
                    </m:sSub>
                    <m: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𝐷</m:t>
                        </m:r>
                      </m:sub>
                    </m:sSub>
                  </m:oMath>
                </a14:m>
                <a:endParaRPr kumimoji="1" lang="zh-CN" altLang="en-US" sz="2400" b="0" i="0" u="none" strike="noStrike" kern="1200" cap="none" spc="0" normalizeH="0" baseline="-25000" noProof="0" dirty="0">
                  <a:ln>
                    <a:noFill/>
                  </a:ln>
                  <a:solidFill>
                    <a:srgbClr val="FF0000"/>
                  </a:solidFill>
                  <a:effectLst/>
                  <a:uLnTx/>
                  <a:uFillTx/>
                  <a:ea typeface="+mn-ea"/>
                  <a:cs typeface="Times New Roman" panose="02020603050405020304" pitchFamily="18" charset="0"/>
                </a:endParaRPr>
              </a:p>
            </p:txBody>
          </p:sp>
        </mc:Choice>
        <mc:Fallback xmlns="">
          <p:sp>
            <p:nvSpPr>
              <p:cNvPr id="8" name="Text Box 14"/>
              <p:cNvSpPr txBox="1">
                <a:spLocks noRot="1" noChangeAspect="1" noMove="1" noResize="1" noEditPoints="1" noAdjustHandles="1" noChangeArrowheads="1" noChangeShapeType="1" noTextEdit="1"/>
              </p:cNvSpPr>
              <p:nvPr/>
            </p:nvSpPr>
            <p:spPr bwMode="auto">
              <a:xfrm>
                <a:off x="251147" y="3356992"/>
                <a:ext cx="3960813" cy="461665"/>
              </a:xfrm>
              <a:prstGeom prst="rect">
                <a:avLst/>
              </a:prstGeom>
              <a:blipFill>
                <a:blip r:embed="rId6"/>
                <a:stretch>
                  <a:fillRect l="-2308" t="-14667" b="-26667"/>
                </a:stretch>
              </a:blipFill>
              <a:ln>
                <a:noFill/>
              </a:ln>
            </p:spPr>
            <p:txBody>
              <a:bodyPr/>
              <a:lstStyle/>
              <a:p>
                <a:r>
                  <a:rPr lang="zh-CN" altLang="en-US">
                    <a:noFill/>
                  </a:rPr>
                  <a:t> </a:t>
                </a:r>
              </a:p>
            </p:txBody>
          </p:sp>
        </mc:Fallback>
      </mc:AlternateContent>
      <p:sp>
        <p:nvSpPr>
          <p:cNvPr id="9" name="Text Box 16"/>
          <p:cNvSpPr txBox="1">
            <a:spLocks noChangeArrowheads="1"/>
          </p:cNvSpPr>
          <p:nvPr/>
        </p:nvSpPr>
        <p:spPr bwMode="auto">
          <a:xfrm>
            <a:off x="6156325" y="3328988"/>
            <a:ext cx="2305050" cy="4603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一定</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F</a:t>
            </a:r>
            <a:r>
              <a:rPr kumimoji="1" lang="en-US" altLang="zh-CN"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N</a:t>
            </a:r>
            <a:r>
              <a:rPr kumimoji="1" lang="en-US" altLang="zh-CN" sz="2400" b="1" i="1" u="none" strike="noStrike" kern="1200" cap="none" spc="0" normalizeH="0" baseline="-2500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a:t>
            </a:r>
            <a:endPar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41999" name="Text Box 17"/>
          <p:cNvSpPr txBox="1">
            <a:spLocks noChangeArrowheads="1"/>
          </p:cNvSpPr>
          <p:nvPr/>
        </p:nvSpPr>
        <p:spPr bwMode="auto">
          <a:xfrm>
            <a:off x="285750" y="1125538"/>
            <a:ext cx="819150" cy="396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低温</a:t>
            </a:r>
          </a:p>
        </p:txBody>
      </p:sp>
      <p:sp>
        <p:nvSpPr>
          <p:cNvPr id="42000" name="Text Box 18"/>
          <p:cNvSpPr txBox="1">
            <a:spLocks noChangeArrowheads="1"/>
          </p:cNvSpPr>
          <p:nvPr/>
        </p:nvSpPr>
        <p:spPr bwMode="auto">
          <a:xfrm>
            <a:off x="285750" y="1860550"/>
            <a:ext cx="819150" cy="396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中温</a:t>
            </a:r>
          </a:p>
        </p:txBody>
      </p:sp>
      <p:sp>
        <p:nvSpPr>
          <p:cNvPr id="42001" name="Text Box 19"/>
          <p:cNvSpPr txBox="1">
            <a:spLocks noChangeArrowheads="1"/>
          </p:cNvSpPr>
          <p:nvPr/>
        </p:nvSpPr>
        <p:spPr bwMode="auto">
          <a:xfrm>
            <a:off x="285750" y="2632075"/>
            <a:ext cx="890588" cy="396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高温</a:t>
            </a:r>
          </a:p>
        </p:txBody>
      </p:sp>
      <p:sp>
        <p:nvSpPr>
          <p:cNvPr id="13" name="Text Box 21"/>
          <p:cNvSpPr txBox="1"/>
          <p:nvPr/>
        </p:nvSpPr>
        <p:spPr>
          <a:xfrm>
            <a:off x="3132881" y="3981718"/>
            <a:ext cx="2519241" cy="7842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ts val="600"/>
              </a:spcBef>
              <a:buNone/>
            </a:pPr>
            <a:r>
              <a:rPr lang="en-US" altLang="zh-CN" sz="2000" b="1" dirty="0">
                <a:latin typeface="Times New Roman" panose="02020603050405020304" pitchFamily="18" charset="0"/>
                <a:cs typeface="Times New Roman" panose="02020603050405020304" pitchFamily="18" charset="0"/>
              </a:rPr>
              <a:t>Si /Ge:</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N</a:t>
            </a:r>
            <a:r>
              <a:rPr lang="en-US" altLang="zh-CN" sz="2000" i="1" baseline="-25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~10</a:t>
            </a:r>
            <a:r>
              <a:rPr lang="en-US" altLang="zh-CN" sz="2000" baseline="30000" dirty="0">
                <a:latin typeface="Times New Roman" panose="02020603050405020304" pitchFamily="18" charset="0"/>
                <a:cs typeface="Times New Roman" panose="02020603050405020304" pitchFamily="18" charset="0"/>
              </a:rPr>
              <a:t>19</a:t>
            </a:r>
            <a:r>
              <a:rPr lang="en-US" altLang="zh-CN" sz="2000" dirty="0">
                <a:latin typeface="Times New Roman" panose="02020603050405020304" pitchFamily="18" charset="0"/>
                <a:cs typeface="Times New Roman" panose="02020603050405020304" pitchFamily="18" charset="0"/>
              </a:rPr>
              <a:t>/cm</a:t>
            </a:r>
            <a:r>
              <a:rPr lang="en-US" altLang="zh-CN" sz="2000" baseline="30000" dirty="0">
                <a:latin typeface="Times New Roman" panose="02020603050405020304" pitchFamily="18" charset="0"/>
                <a:cs typeface="Times New Roman" panose="02020603050405020304" pitchFamily="18" charset="0"/>
              </a:rPr>
              <a:t>3   </a:t>
            </a:r>
          </a:p>
          <a:p>
            <a:pPr marL="0" lvl="0" indent="0" eaLnBrk="1" hangingPunct="1">
              <a:spcBef>
                <a:spcPts val="600"/>
              </a:spcBef>
              <a:buNone/>
            </a:pPr>
            <a:r>
              <a:rPr lang="en-US" altLang="zh-CN" sz="2000" b="1" dirty="0">
                <a:latin typeface="Times New Roman" panose="02020603050405020304" pitchFamily="18" charset="0"/>
                <a:cs typeface="Times New Roman" panose="02020603050405020304" pitchFamily="18" charset="0"/>
              </a:rPr>
              <a:t>GaAs:</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N</a:t>
            </a:r>
            <a:r>
              <a:rPr lang="en-US" altLang="zh-CN" sz="2000" i="1" baseline="-25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~10</a:t>
            </a:r>
            <a:r>
              <a:rPr lang="en-US" altLang="zh-CN" sz="2000" baseline="30000" dirty="0">
                <a:latin typeface="Times New Roman" panose="02020603050405020304" pitchFamily="18" charset="0"/>
                <a:cs typeface="Times New Roman" panose="02020603050405020304" pitchFamily="18" charset="0"/>
              </a:rPr>
              <a:t>17</a:t>
            </a:r>
            <a:r>
              <a:rPr lang="en-US" altLang="zh-CN" sz="2000" dirty="0">
                <a:latin typeface="Times New Roman" panose="02020603050405020304" pitchFamily="18" charset="0"/>
                <a:cs typeface="Times New Roman" panose="02020603050405020304" pitchFamily="18" charset="0"/>
              </a:rPr>
              <a:t>/cm</a:t>
            </a:r>
            <a:r>
              <a:rPr lang="en-US" altLang="zh-CN" sz="2000" baseline="30000" dirty="0">
                <a:latin typeface="Times New Roman" panose="02020603050405020304" pitchFamily="18" charset="0"/>
                <a:cs typeface="Times New Roman" panose="02020603050405020304" pitchFamily="18" charset="0"/>
              </a:rPr>
              <a:t>3</a:t>
            </a:r>
          </a:p>
        </p:txBody>
      </p:sp>
      <mc:AlternateContent xmlns:mc="http://schemas.openxmlformats.org/markup-compatibility/2006" xmlns:a14="http://schemas.microsoft.com/office/drawing/2010/main">
        <mc:Choice Requires="a14">
          <p:sp>
            <p:nvSpPr>
              <p:cNvPr id="70669" name="Object 7"/>
              <p:cNvSpPr txBox="1"/>
              <p:nvPr/>
            </p:nvSpPr>
            <p:spPr>
              <a:xfrm>
                <a:off x="901180" y="1705378"/>
                <a:ext cx="2893453" cy="7762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𝑐</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𝑘</m:t>
                          </m:r>
                        </m:e>
                        <m:sub>
                          <m:r>
                            <a:rPr lang="zh-CN" altLang="en-US" sz="2000" i="1">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𝑇</m:t>
                      </m:r>
                      <m:func>
                        <m:funcPr>
                          <m:ctrlPr>
                            <a:rPr lang="zh-CN" altLang="en-US" sz="2000" i="1">
                              <a:solidFill>
                                <a:srgbClr val="000000"/>
                              </a:solidFill>
                              <a:latin typeface="Cambria Math" panose="02040503050406030204" pitchFamily="18" charset="0"/>
                              <a:ea typeface="+mn-ea"/>
                            </a:rPr>
                          </m:ctrlPr>
                        </m:funcPr>
                        <m:fName>
                          <m:r>
                            <m:rPr>
                              <m:sty m:val="p"/>
                            </m:rPr>
                            <a:rPr lang="zh-CN" altLang="en-US" sz="2000" i="0">
                              <a:solidFill>
                                <a:srgbClr val="000000"/>
                              </a:solidFill>
                              <a:latin typeface="Cambria Math" panose="02040503050406030204" pitchFamily="18" charset="0"/>
                              <a:ea typeface="+mn-ea"/>
                            </a:rPr>
                            <m:t>ln</m:t>
                          </m:r>
                        </m:fName>
                        <m:e>
                          <m:r>
                            <a:rPr lang="zh-CN" altLang="en-US" sz="2000" i="1">
                              <a:solidFill>
                                <a:srgbClr val="000000"/>
                              </a:solidFill>
                              <a:latin typeface="Cambria Math" panose="02040503050406030204" pitchFamily="18" charset="0"/>
                              <a:ea typeface="+mn-ea"/>
                            </a:rPr>
                            <m:t>(</m:t>
                          </m:r>
                        </m:e>
                      </m:func>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𝑐</m:t>
                              </m:r>
                            </m:sub>
                          </m:sSub>
                        </m:den>
                      </m:f>
                      <m:r>
                        <a:rPr lang="zh-CN" altLang="en-US" sz="2000" i="1">
                          <a:solidFill>
                            <a:srgbClr val="000000"/>
                          </a:solidFill>
                          <a:latin typeface="Cambria Math" panose="02040503050406030204" pitchFamily="18" charset="0"/>
                          <a:ea typeface="+mn-ea"/>
                        </a:rPr>
                        <m:t>)</m:t>
                      </m:r>
                    </m:oMath>
                  </m:oMathPara>
                </a14:m>
                <a:endParaRPr lang="zh-CN" altLang="en-US" sz="2000" dirty="0">
                  <a:ea typeface="+mn-ea"/>
                  <a:cs typeface="Times New Roman" panose="02020603050405020304" pitchFamily="18" charset="0"/>
                </a:endParaRPr>
              </a:p>
            </p:txBody>
          </p:sp>
        </mc:Choice>
        <mc:Fallback xmlns="">
          <p:sp>
            <p:nvSpPr>
              <p:cNvPr id="70669" name="Object 7"/>
              <p:cNvSpPr txBox="1">
                <a:spLocks noRot="1" noChangeAspect="1" noMove="1" noResize="1" noEditPoints="1" noAdjustHandles="1" noChangeArrowheads="1" noChangeShapeType="1" noTextEdit="1"/>
              </p:cNvSpPr>
              <p:nvPr/>
            </p:nvSpPr>
            <p:spPr>
              <a:xfrm>
                <a:off x="901180" y="1705378"/>
                <a:ext cx="2893453" cy="776287"/>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a:spLocks noChangeArrowheads="1"/>
              </p:cNvSpPr>
              <p:nvPr/>
            </p:nvSpPr>
            <p:spPr bwMode="auto">
              <a:xfrm>
                <a:off x="3589325" y="1857117"/>
                <a:ext cx="2186795" cy="40011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000" b="0" i="0" u="none" strike="noStrike" kern="1200" cap="none" spc="0" normalizeH="0" baseline="0" noProof="0" dirty="0">
                    <a:ln>
                      <a:noFill/>
                    </a:ln>
                    <a:solidFill>
                      <a:srgbClr val="FF0000"/>
                    </a:solidFill>
                    <a:effectLst/>
                    <a:uLnTx/>
                    <a:uFillTx/>
                    <a:ea typeface="+mn-ea"/>
                    <a:cs typeface="Times New Roman" panose="02020603050405020304" pitchFamily="18" charset="0"/>
                  </a:rPr>
                  <a:t>(</a:t>
                </a:r>
                <a:r>
                  <a:rPr kumimoji="1" lang="zh-CN" altLang="en-US" sz="2000" i="0" u="none" strike="noStrike" kern="1200" cap="none" spc="0" normalizeH="0" baseline="0" noProof="0" dirty="0">
                    <a:ln>
                      <a:noFill/>
                    </a:ln>
                    <a:solidFill>
                      <a:srgbClr val="FF0000"/>
                    </a:solidFill>
                    <a:effectLst/>
                    <a:uLnTx/>
                    <a:uFillTx/>
                    <a:ea typeface="+mn-ea"/>
                    <a:cs typeface="Times New Roman" panose="02020603050405020304" pitchFamily="18" charset="0"/>
                  </a:rPr>
                  <a:t>这里</a:t>
                </a:r>
                <a:r>
                  <a:rPr kumimoji="1" lang="zh-CN" altLang="en-US" sz="2000" b="0" i="0" u="none" strike="noStrike" kern="1200" cap="none" spc="0" normalizeH="0" baseline="0" noProof="0" dirty="0">
                    <a:ln>
                      <a:noFill/>
                    </a:ln>
                    <a:solidFill>
                      <a:srgbClr val="FF0000"/>
                    </a:solidFill>
                    <a:effectLst/>
                    <a:uLnTx/>
                    <a:uFillTx/>
                    <a:ea typeface="+mn-ea"/>
                    <a:cs typeface="Times New Roman" panose="02020603050405020304" pitchFamily="18" charset="0"/>
                  </a:rPr>
                  <a:t>：</a:t>
                </a:r>
                <a14:m>
                  <m:oMath xmlns:m="http://schemas.openxmlformats.org/officeDocument/2006/math">
                    <m:sSub>
                      <m:sSubPr>
                        <m:ctrlP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sSubPr>
                      <m:e>
                        <m: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𝑁</m:t>
                        </m:r>
                      </m:e>
                      <m:sub>
                        <m: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𝑐</m:t>
                        </m:r>
                      </m:sub>
                    </m:sSub>
                    <m: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𝐷</m:t>
                        </m:r>
                      </m:sub>
                    </m:sSub>
                  </m:oMath>
                </a14:m>
                <a:r>
                  <a:rPr kumimoji="1" lang="en-US" altLang="zh-CN" sz="2000" b="0" i="0" u="none" strike="noStrike" kern="1200" cap="none" spc="0" normalizeH="0" baseline="0" noProof="0" dirty="0">
                    <a:ln>
                      <a:noFill/>
                    </a:ln>
                    <a:solidFill>
                      <a:srgbClr val="FF0000"/>
                    </a:solidFill>
                    <a:effectLst/>
                    <a:uLnTx/>
                    <a:uFillTx/>
                    <a:ea typeface="+mn-ea"/>
                    <a:cs typeface="Times New Roman" panose="02020603050405020304" pitchFamily="18" charset="0"/>
                  </a:rPr>
                  <a:t>)</a:t>
                </a:r>
                <a:endParaRPr kumimoji="1" lang="zh-CN" altLang="en-US" sz="2000" b="0" i="0" u="none" strike="noStrike" kern="1200" cap="none" spc="0" normalizeH="0" baseline="0" noProof="0" dirty="0">
                  <a:ln>
                    <a:noFill/>
                  </a:ln>
                  <a:solidFill>
                    <a:srgbClr val="FF0000"/>
                  </a:solidFill>
                  <a:effectLst/>
                  <a:uLnTx/>
                  <a:uFillTx/>
                  <a:ea typeface="+mn-ea"/>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bwMode="auto">
              <a:xfrm>
                <a:off x="3589325" y="1857117"/>
                <a:ext cx="2186795" cy="400110"/>
              </a:xfrm>
              <a:prstGeom prst="rect">
                <a:avLst/>
              </a:prstGeom>
              <a:blipFill>
                <a:blip r:embed="rId8"/>
                <a:stretch>
                  <a:fillRect l="-3064" t="-12308" b="-29231"/>
                </a:stretch>
              </a:blipFill>
              <a:ln>
                <a:noFill/>
              </a:ln>
            </p:spPr>
            <p:txBody>
              <a:bodyPr/>
              <a:lstStyle/>
              <a:p>
                <a:r>
                  <a:rPr lang="zh-CN" altLang="en-US">
                    <a:noFill/>
                  </a:rPr>
                  <a:t> </a:t>
                </a:r>
              </a:p>
            </p:txBody>
          </p:sp>
        </mc:Fallback>
      </mc:AlternateContent>
      <p:sp>
        <p:nvSpPr>
          <p:cNvPr id="17" name="Text Box 15"/>
          <p:cNvSpPr txBox="1">
            <a:spLocks noChangeArrowheads="1"/>
          </p:cNvSpPr>
          <p:nvPr/>
        </p:nvSpPr>
        <p:spPr bwMode="auto">
          <a:xfrm>
            <a:off x="6156325" y="149225"/>
            <a:ext cx="2305050"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一定</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E</a:t>
            </a:r>
            <a:r>
              <a:rPr kumimoji="1"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F</a:t>
            </a:r>
            <a:r>
              <a:rPr kumimoji="1"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a:t>
            </a:r>
          </a:p>
        </p:txBody>
      </p:sp>
      <p:grpSp>
        <p:nvGrpSpPr>
          <p:cNvPr id="2" name="Group 18"/>
          <p:cNvGrpSpPr/>
          <p:nvPr/>
        </p:nvGrpSpPr>
        <p:grpSpPr>
          <a:xfrm>
            <a:off x="5364163" y="-1587"/>
            <a:ext cx="3836987" cy="3286125"/>
            <a:chOff x="5092995" y="428625"/>
            <a:chExt cx="3836693" cy="3286125"/>
          </a:xfrm>
        </p:grpSpPr>
        <p:pic>
          <p:nvPicPr>
            <p:cNvPr id="70677" name="Picture 4" descr="半-6"/>
            <p:cNvPicPr>
              <a:picLocks noChangeAspect="1"/>
            </p:cNvPicPr>
            <p:nvPr/>
          </p:nvPicPr>
          <p:blipFill>
            <a:blip r:embed="rId9">
              <a:clrChange>
                <a:clrFrom>
                  <a:srgbClr val="FFFFFF"/>
                </a:clrFrom>
                <a:clrTo>
                  <a:srgbClr val="FFFFFF">
                    <a:alpha val="0"/>
                  </a:srgbClr>
                </a:clrTo>
              </a:clrChange>
            </a:blip>
            <a:stretch>
              <a:fillRect/>
            </a:stretch>
          </p:blipFill>
          <p:spPr>
            <a:xfrm>
              <a:off x="5551488" y="428625"/>
              <a:ext cx="3378200" cy="3286125"/>
            </a:xfrm>
            <a:prstGeom prst="rect">
              <a:avLst/>
            </a:prstGeom>
            <a:noFill/>
            <a:ln w="9525">
              <a:noFill/>
            </a:ln>
          </p:spPr>
        </p:pic>
        <mc:AlternateContent xmlns:mc="http://schemas.openxmlformats.org/markup-compatibility/2006" xmlns:a14="http://schemas.microsoft.com/office/drawing/2010/main">
          <mc:Choice Requires="a14">
            <p:sp>
              <p:nvSpPr>
                <p:cNvPr id="70678" name="Object 18"/>
                <p:cNvSpPr txBox="1"/>
                <p:nvPr/>
              </p:nvSpPr>
              <p:spPr>
                <a:xfrm>
                  <a:off x="5092995" y="1045219"/>
                  <a:ext cx="802187" cy="553601"/>
                </a:xfrm>
                <a:prstGeom prst="rect">
                  <a:avLst/>
                </a:prstGeom>
                <a:noFill/>
                <a:ln w="38100">
                  <a:noFill/>
                  <a:miter/>
                </a:ln>
              </p:spPr>
              <p:txBody>
                <a:bodyPr>
                  <a:normAutofit fontScale="47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E</m:t>
                                </m:r>
                              </m:e>
                              <m:sub>
                                <m:r>
                                  <m:rPr>
                                    <m:sty m:val="p"/>
                                  </m:rPr>
                                  <a:rPr lang="zh-CN" altLang="en-US" i="1">
                                    <a:solidFill>
                                      <a:srgbClr val="000000"/>
                                    </a:solidFill>
                                    <a:latin typeface="Cambria Math" panose="02040503050406030204" pitchFamily="18" charset="0"/>
                                  </a:rPr>
                                  <m:t>C</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E</m:t>
                                </m:r>
                              </m:e>
                              <m:sub>
                                <m:r>
                                  <m:rPr>
                                    <m:sty m:val="p"/>
                                  </m:rPr>
                                  <a:rPr lang="zh-CN" altLang="en-US" i="1">
                                    <a:solidFill>
                                      <a:srgbClr val="000000"/>
                                    </a:solidFill>
                                    <a:latin typeface="Cambria Math" panose="02040503050406030204" pitchFamily="18" charset="0"/>
                                  </a:rPr>
                                  <m:t>D</m:t>
                                </m:r>
                              </m:sub>
                            </m:sSub>
                          </m:num>
                          <m:den>
                            <m:r>
                              <a:rPr lang="zh-CN" altLang="en-US" i="1">
                                <a:solidFill>
                                  <a:srgbClr val="000000"/>
                                </a:solidFill>
                                <a:latin typeface="Cambria Math" panose="02040503050406030204" pitchFamily="18" charset="0"/>
                              </a:rPr>
                              <m:t>2</m:t>
                            </m:r>
                          </m:den>
                        </m:f>
                      </m:oMath>
                    </m:oMathPara>
                  </a14:m>
                  <a:endParaRPr lang="zh-CN" altLang="en-US"/>
                </a:p>
              </p:txBody>
            </p:sp>
          </mc:Choice>
          <mc:Fallback xmlns="">
            <p:sp>
              <p:nvSpPr>
                <p:cNvPr id="70678" name="Object 18"/>
                <p:cNvSpPr txBox="1">
                  <a:spLocks noRot="1" noChangeAspect="1" noMove="1" noResize="1" noEditPoints="1" noAdjustHandles="1" noChangeArrowheads="1" noChangeShapeType="1" noTextEdit="1"/>
                </p:cNvSpPr>
                <p:nvPr/>
              </p:nvSpPr>
              <p:spPr>
                <a:xfrm>
                  <a:off x="5092995" y="1045219"/>
                  <a:ext cx="802187" cy="553601"/>
                </a:xfrm>
                <a:prstGeom prst="rect">
                  <a:avLst/>
                </a:prstGeom>
                <a:blipFill>
                  <a:blip r:embed="rId10"/>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979" name="Object 19"/>
              <p:cNvSpPr txBox="1"/>
              <p:nvPr/>
            </p:nvSpPr>
            <p:spPr>
              <a:xfrm>
                <a:off x="313006" y="4854575"/>
                <a:ext cx="3128342" cy="8477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000" i="1" smtClean="0">
                              <a:solidFill>
                                <a:srgbClr val="000000"/>
                              </a:solidFill>
                              <a:latin typeface="Cambria Math" panose="02040503050406030204" pitchFamily="18" charset="0"/>
                              <a:ea typeface="+mn-ea"/>
                            </a:rPr>
                          </m:ctrlPr>
                        </m:sSubSup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up>
                          <m:r>
                            <a:rPr lang="zh-CN" altLang="en-US" sz="2000" i="1">
                              <a:solidFill>
                                <a:srgbClr val="000000"/>
                              </a:solidFill>
                              <a:latin typeface="Cambria Math" panose="02040503050406030204" pitchFamily="18" charset="0"/>
                              <a:ea typeface="+mn-ea"/>
                            </a:rPr>
                            <m:t>+</m:t>
                          </m:r>
                        </m:sup>
                      </m:sSubSup>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num>
                        <m:den>
                          <m:r>
                            <a:rPr lang="zh-CN" altLang="en-US" sz="2000" i="1">
                              <a:solidFill>
                                <a:srgbClr val="000000"/>
                              </a:solidFill>
                              <a:latin typeface="Cambria Math" panose="02040503050406030204" pitchFamily="18" charset="0"/>
                              <a:ea typeface="+mn-ea"/>
                            </a:rPr>
                            <m:t>1+2</m:t>
                          </m:r>
                          <m:sSup>
                            <m:sSupPr>
                              <m:ctrlPr>
                                <a:rPr lang="en-US" altLang="zh-CN" sz="2000" i="1" smtClean="0">
                                  <a:solidFill>
                                    <a:srgbClr val="000000"/>
                                  </a:solidFill>
                                  <a:latin typeface="Cambria Math" panose="02040503050406030204" pitchFamily="18" charset="0"/>
                                  <a:ea typeface="+mn-ea"/>
                                </a:rPr>
                              </m:ctrlPr>
                            </m:sSupPr>
                            <m:e>
                              <m:r>
                                <m:rPr>
                                  <m:sty m:val="p"/>
                                </m:rPr>
                                <a:rPr lang="en-US" altLang="zh-CN" sz="2000" b="0" i="0" smtClean="0">
                                  <a:solidFill>
                                    <a:srgbClr val="000000"/>
                                  </a:solidFill>
                                  <a:latin typeface="Cambria Math" panose="02040503050406030204" pitchFamily="18" charset="0"/>
                                  <a:ea typeface="+mn-ea"/>
                                </a:rPr>
                                <m:t>e</m:t>
                              </m:r>
                            </m:e>
                            <m:sup>
                              <m:f>
                                <m:fPr>
                                  <m:type m:val="lin"/>
                                  <m:ctrlPr>
                                    <a:rPr lang="zh-CN" altLang="en-US" sz="2000" i="1">
                                      <a:solidFill>
                                        <a:srgbClr val="000000"/>
                                      </a:solidFill>
                                      <a:latin typeface="Cambria Math" panose="02040503050406030204" pitchFamily="18" charset="0"/>
                                    </a:rPr>
                                  </m:ctrlPr>
                                </m:fPr>
                                <m:num>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𝐹</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𝐷</m:t>
                                          </m:r>
                                        </m:sub>
                                      </m:sSub>
                                    </m:e>
                                  </m:d>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𝑇</m:t>
                                  </m:r>
                                </m:den>
                              </m:f>
                            </m:sup>
                          </m:sSup>
                        </m:den>
                      </m:f>
                    </m:oMath>
                  </m:oMathPara>
                </a14:m>
                <a:endParaRPr lang="zh-CN" altLang="en-US" sz="2000" dirty="0">
                  <a:ea typeface="+mn-ea"/>
                  <a:cs typeface="Times New Roman" panose="02020603050405020304" pitchFamily="18" charset="0"/>
                </a:endParaRPr>
              </a:p>
            </p:txBody>
          </p:sp>
        </mc:Choice>
        <mc:Fallback xmlns="">
          <p:sp>
            <p:nvSpPr>
              <p:cNvPr id="40979" name="Object 19"/>
              <p:cNvSpPr txBox="1">
                <a:spLocks noRot="1" noChangeAspect="1" noMove="1" noResize="1" noEditPoints="1" noAdjustHandles="1" noChangeArrowheads="1" noChangeShapeType="1" noTextEdit="1"/>
              </p:cNvSpPr>
              <p:nvPr/>
            </p:nvSpPr>
            <p:spPr>
              <a:xfrm>
                <a:off x="313006" y="4854575"/>
                <a:ext cx="3128342" cy="847725"/>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80" name="Object 20"/>
              <p:cNvSpPr txBox="1"/>
              <p:nvPr/>
            </p:nvSpPr>
            <p:spPr>
              <a:xfrm>
                <a:off x="395286" y="5733256"/>
                <a:ext cx="3840162" cy="450850"/>
              </a:xfrm>
              <a:prstGeom prst="rect">
                <a:avLst/>
              </a:prstGeom>
              <a:solidFill>
                <a:srgbClr val="FFC5C5"/>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r>
                        <a:rPr lang="zh-CN" altLang="en-US" sz="2000" i="1" smtClean="0">
                          <a:solidFill>
                            <a:srgbClr val="000000"/>
                          </a:solidFill>
                          <a:latin typeface="Cambria Math" panose="02040503050406030204" pitchFamily="18" charset="0"/>
                          <a:ea typeface="+mn-ea"/>
                        </a:rPr>
                        <m:t>↑</m:t>
                      </m:r>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𝐸</m:t>
                          </m:r>
                        </m:e>
                        <m:sub>
                          <m:r>
                            <a:rPr lang="zh-CN" altLang="en-US" sz="2000" i="1">
                              <a:solidFill>
                                <a:srgbClr val="000000"/>
                              </a:solidFill>
                              <a:latin typeface="Cambria Math" panose="02040503050406030204" pitchFamily="18" charset="0"/>
                              <a:ea typeface="+mn-ea"/>
                            </a:rPr>
                            <m:t>𝐹</m:t>
                          </m:r>
                        </m:sub>
                      </m:sSub>
                      <m:r>
                        <m:rPr>
                          <m:nor/>
                        </m:rPr>
                        <a:rPr lang="zh-CN" altLang="en-US" sz="2000" smtClean="0">
                          <a:solidFill>
                            <a:srgbClr val="000000"/>
                          </a:solidFill>
                          <a:latin typeface="Cambria Math" panose="02040503050406030204" pitchFamily="18" charset="0"/>
                          <a:ea typeface="+mn-ea"/>
                        </a:rPr>
                        <m:t>↑</m:t>
                      </m:r>
                      <m:r>
                        <a:rPr lang="zh-CN" altLang="en-US" sz="2000" i="1">
                          <a:solidFill>
                            <a:srgbClr val="000000"/>
                          </a:solidFill>
                          <a:latin typeface="Cambria Math" panose="02040503050406030204" pitchFamily="18" charset="0"/>
                          <a:ea typeface="+mn-ea"/>
                        </a:rPr>
                        <m:t>，</m:t>
                      </m:r>
                      <m:r>
                        <m:rPr>
                          <m:nor/>
                        </m:rPr>
                        <a:rPr lang="zh-CN" altLang="en-US" sz="2000" i="0">
                          <a:solidFill>
                            <a:srgbClr val="000000"/>
                          </a:solidFill>
                          <a:latin typeface="Cambria Math" panose="02040503050406030204" pitchFamily="18" charset="0"/>
                          <a:ea typeface="+mn-ea"/>
                        </a:rPr>
                        <m:t>离化程度</m:t>
                      </m:r>
                      <m:f>
                        <m:fPr>
                          <m:type m:val="lin"/>
                          <m:ctrlPr>
                            <a:rPr lang="zh-CN" altLang="en-US" sz="2000" i="1">
                              <a:solidFill>
                                <a:srgbClr val="000000"/>
                              </a:solidFill>
                              <a:latin typeface="Cambria Math" panose="02040503050406030204" pitchFamily="18" charset="0"/>
                              <a:ea typeface="+mn-ea"/>
                            </a:rPr>
                          </m:ctrlPr>
                        </m:fPr>
                        <m:num>
                          <m:sSubSup>
                            <m:sSubSupPr>
                              <m:ctrlPr>
                                <a:rPr lang="zh-CN" altLang="en-US" sz="2000" i="1">
                                  <a:solidFill>
                                    <a:srgbClr val="000000"/>
                                  </a:solidFill>
                                  <a:latin typeface="Cambria Math" panose="02040503050406030204" pitchFamily="18" charset="0"/>
                                  <a:ea typeface="+mn-ea"/>
                                </a:rPr>
                              </m:ctrlPr>
                            </m:sSubSup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up>
                              <m:r>
                                <a:rPr lang="zh-CN" altLang="en-US" sz="2000" i="1">
                                  <a:solidFill>
                                    <a:srgbClr val="000000"/>
                                  </a:solidFill>
                                  <a:latin typeface="Cambria Math" panose="02040503050406030204" pitchFamily="18" charset="0"/>
                                  <a:ea typeface="+mn-ea"/>
                                </a:rPr>
                                <m:t>+</m:t>
                              </m:r>
                            </m:sup>
                          </m:sSubSup>
                        </m:num>
                        <m:den>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Sub>
                        </m:den>
                      </m:f>
                      <m:r>
                        <a:rPr lang="zh-CN" altLang="en-US" sz="2000" i="1">
                          <a:solidFill>
                            <a:srgbClr val="000000"/>
                          </a:solidFill>
                          <a:latin typeface="Cambria Math" panose="02040503050406030204" pitchFamily="18" charset="0"/>
                          <a:ea typeface="+mn-ea"/>
                        </a:rPr>
                        <m:t>↓</m:t>
                      </m:r>
                    </m:oMath>
                  </m:oMathPara>
                </a14:m>
                <a:endParaRPr lang="zh-CN" altLang="en-US" sz="2000" dirty="0">
                  <a:ea typeface="+mn-ea"/>
                  <a:cs typeface="Times New Roman" panose="02020603050405020304" pitchFamily="18" charset="0"/>
                </a:endParaRPr>
              </a:p>
            </p:txBody>
          </p:sp>
        </mc:Choice>
        <mc:Fallback xmlns="">
          <p:sp>
            <p:nvSpPr>
              <p:cNvPr id="40980" name="Object 20"/>
              <p:cNvSpPr txBox="1">
                <a:spLocks noRot="1" noChangeAspect="1" noMove="1" noResize="1" noEditPoints="1" noAdjustHandles="1" noChangeArrowheads="1" noChangeShapeType="1" noTextEdit="1"/>
              </p:cNvSpPr>
              <p:nvPr/>
            </p:nvSpPr>
            <p:spPr>
              <a:xfrm>
                <a:off x="395286" y="5733256"/>
                <a:ext cx="3840162" cy="450850"/>
              </a:xfrm>
              <a:prstGeom prst="rect">
                <a:avLst/>
              </a:prstGeom>
              <a:blipFill>
                <a:blip r:embed="rId12"/>
                <a:stretch>
                  <a:fillRect t="-102703" r="-2063" b="-14864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30" name="Object 20"/>
              <p:cNvSpPr txBox="1"/>
              <p:nvPr/>
            </p:nvSpPr>
            <p:spPr>
              <a:xfrm>
                <a:off x="384175" y="6277679"/>
                <a:ext cx="4348163" cy="450850"/>
              </a:xfrm>
              <a:prstGeom prst="rect">
                <a:avLst/>
              </a:prstGeom>
              <a:solidFill>
                <a:srgbClr val="FFC5C5"/>
              </a:solid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m:t>
                      </m:r>
                      <m:sSubSup>
                        <m:sSubSupPr>
                          <m:ctrlPr>
                            <a:rPr lang="zh-CN" altLang="en-US" i="1">
                              <a:solidFill>
                                <a:srgbClr val="000000"/>
                              </a:solidFill>
                              <a:latin typeface="Cambria Math" panose="02040503050406030204" pitchFamily="18" charset="0"/>
                              <a:ea typeface="+mn-ea"/>
                            </a:rPr>
                          </m:ctrlPr>
                        </m:sSubSup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up>
                          <m:r>
                            <a:rPr lang="zh-CN" altLang="en-US" i="1">
                              <a:solidFill>
                                <a:srgbClr val="000000"/>
                              </a:solidFill>
                              <a:latin typeface="Cambria Math" panose="02040503050406030204" pitchFamily="18" charset="0"/>
                              <a:ea typeface="+mn-ea"/>
                            </a:rPr>
                            <m:t>+</m:t>
                          </m:r>
                        </m:sup>
                      </m:sSubSup>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𝐷</m:t>
                          </m:r>
                        </m:sub>
                      </m:sSub>
                      <m:r>
                        <m:rPr>
                          <m:nor/>
                        </m:rPr>
                        <a:rPr lang="zh-CN" altLang="en-US" i="0">
                          <a:solidFill>
                            <a:srgbClr val="000000"/>
                          </a:solidFill>
                          <a:latin typeface="+mn-ea"/>
                          <a:ea typeface="+mn-ea"/>
                        </a:rPr>
                        <m:t>所需的温度越高</m:t>
                      </m:r>
                      <m:r>
                        <a:rPr lang="zh-CN" altLang="en-US" i="1">
                          <a:solidFill>
                            <a:srgbClr val="000000"/>
                          </a:solidFill>
                          <a:latin typeface="Cambria Math" panose="02040503050406030204" pitchFamily="18" charset="0"/>
                          <a:ea typeface="+mn-ea"/>
                        </a:rPr>
                        <m:t>。</m:t>
                      </m:r>
                    </m:oMath>
                  </m:oMathPara>
                </a14:m>
                <a:endParaRPr lang="zh-CN" altLang="en-US" dirty="0">
                  <a:ea typeface="+mn-ea"/>
                  <a:cs typeface="Times New Roman" panose="02020603050405020304" pitchFamily="18" charset="0"/>
                </a:endParaRPr>
              </a:p>
            </p:txBody>
          </p:sp>
        </mc:Choice>
        <mc:Fallback xmlns="">
          <p:sp>
            <p:nvSpPr>
              <p:cNvPr id="43030" name="Object 20"/>
              <p:cNvSpPr txBox="1">
                <a:spLocks noRot="1" noChangeAspect="1" noMove="1" noResize="1" noEditPoints="1" noAdjustHandles="1" noChangeArrowheads="1" noChangeShapeType="1" noTextEdit="1"/>
              </p:cNvSpPr>
              <p:nvPr/>
            </p:nvSpPr>
            <p:spPr>
              <a:xfrm>
                <a:off x="384175" y="6277679"/>
                <a:ext cx="4348163" cy="450850"/>
              </a:xfrm>
              <a:prstGeom prst="rect">
                <a:avLst/>
              </a:prstGeom>
              <a:blipFill>
                <a:blip r:embed="rId1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31" name="Object 20"/>
              <p:cNvSpPr txBox="1"/>
              <p:nvPr/>
            </p:nvSpPr>
            <p:spPr>
              <a:xfrm>
                <a:off x="281256" y="3963878"/>
                <a:ext cx="3128342" cy="843161"/>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b="0" i="1" smtClean="0">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𝐸</m:t>
                          </m:r>
                        </m:e>
                        <m:sub>
                          <m:r>
                            <a:rPr lang="zh-CN" altLang="en-US" sz="2000" b="0" i="1">
                              <a:solidFill>
                                <a:srgbClr val="000000"/>
                              </a:solidFill>
                              <a:latin typeface="Cambria Math" panose="02040503050406030204" pitchFamily="18" charset="0"/>
                              <a:ea typeface="+mn-ea"/>
                            </a:rPr>
                            <m:t>𝑐</m:t>
                          </m:r>
                        </m:sub>
                      </m:sSub>
                      <m:r>
                        <a:rPr lang="zh-CN" altLang="en-US" sz="2000" b="0" i="1">
                          <a:solidFill>
                            <a:srgbClr val="000000"/>
                          </a:solidFill>
                          <a:latin typeface="Cambria Math" panose="02040503050406030204" pitchFamily="18" charset="0"/>
                          <a:ea typeface="+mn-ea"/>
                        </a:rPr>
                        <m:t>−</m:t>
                      </m:r>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𝐸</m:t>
                          </m:r>
                        </m:e>
                        <m:sub>
                          <m:r>
                            <a:rPr lang="zh-CN" altLang="en-US" sz="2000" b="0" i="1">
                              <a:solidFill>
                                <a:srgbClr val="000000"/>
                              </a:solidFill>
                              <a:latin typeface="Cambria Math" panose="02040503050406030204" pitchFamily="18" charset="0"/>
                              <a:ea typeface="+mn-ea"/>
                            </a:rPr>
                            <m:t>𝐹</m:t>
                          </m:r>
                        </m:sub>
                      </m:sSub>
                      <m:r>
                        <a:rPr lang="zh-CN" altLang="en-US" sz="2000" b="0" i="1">
                          <a:solidFill>
                            <a:srgbClr val="000000"/>
                          </a:solidFill>
                          <a:latin typeface="Cambria Math" panose="02040503050406030204" pitchFamily="18" charset="0"/>
                          <a:ea typeface="+mn-ea"/>
                        </a:rPr>
                        <m:t>=−</m:t>
                      </m:r>
                      <m:sSub>
                        <m:sSubPr>
                          <m:ctrlPr>
                            <a:rPr lang="zh-CN" altLang="en-US" sz="2000" b="0" i="1">
                              <a:solidFill>
                                <a:srgbClr val="000000"/>
                              </a:solidFill>
                              <a:latin typeface="Cambria Math" panose="02040503050406030204" pitchFamily="18" charset="0"/>
                              <a:ea typeface="+mn-ea"/>
                            </a:rPr>
                          </m:ctrlPr>
                        </m:sSubPr>
                        <m:e>
                          <m:r>
                            <a:rPr lang="en-US" altLang="zh-CN" sz="2000" b="0" i="1" smtClean="0">
                              <a:solidFill>
                                <a:srgbClr val="000000"/>
                              </a:solidFill>
                              <a:latin typeface="Cambria Math" panose="02040503050406030204" pitchFamily="18" charset="0"/>
                              <a:ea typeface="+mn-ea"/>
                            </a:rPr>
                            <m:t>𝑘</m:t>
                          </m:r>
                        </m:e>
                        <m:sub>
                          <m:r>
                            <a:rPr lang="zh-CN" altLang="en-US" sz="2000" b="0" i="1">
                              <a:solidFill>
                                <a:srgbClr val="000000"/>
                              </a:solidFill>
                              <a:latin typeface="Cambria Math" panose="02040503050406030204" pitchFamily="18" charset="0"/>
                              <a:ea typeface="+mn-ea"/>
                            </a:rPr>
                            <m:t>0</m:t>
                          </m:r>
                        </m:sub>
                      </m:sSub>
                      <m:r>
                        <a:rPr lang="en-US" altLang="zh-CN" sz="2000" b="0" i="1" smtClean="0">
                          <a:solidFill>
                            <a:srgbClr val="000000"/>
                          </a:solidFill>
                          <a:latin typeface="Cambria Math" panose="02040503050406030204" pitchFamily="18" charset="0"/>
                          <a:ea typeface="+mn-ea"/>
                        </a:rPr>
                        <m:t>𝑇</m:t>
                      </m:r>
                      <m:r>
                        <m:rPr>
                          <m:sty m:val="p"/>
                        </m:rPr>
                        <a:rPr lang="zh-CN" altLang="en-US" sz="2000" b="0" i="0">
                          <a:solidFill>
                            <a:srgbClr val="000000"/>
                          </a:solidFill>
                          <a:latin typeface="Cambria Math" panose="02040503050406030204" pitchFamily="18" charset="0"/>
                          <a:ea typeface="+mn-ea"/>
                        </a:rPr>
                        <m:t>ln</m:t>
                      </m:r>
                      <m:d>
                        <m:dPr>
                          <m:ctrlPr>
                            <a:rPr lang="zh-CN" altLang="en-US" sz="2000" b="0" i="1">
                              <a:solidFill>
                                <a:srgbClr val="000000"/>
                              </a:solidFill>
                              <a:latin typeface="Cambria Math" panose="02040503050406030204" pitchFamily="18" charset="0"/>
                              <a:ea typeface="+mn-ea"/>
                            </a:rPr>
                          </m:ctrlPr>
                        </m:dPr>
                        <m:e>
                          <m:f>
                            <m:fPr>
                              <m:ctrlPr>
                                <a:rPr lang="zh-CN" altLang="en-US" sz="2000" b="0" i="1">
                                  <a:solidFill>
                                    <a:srgbClr val="000000"/>
                                  </a:solidFill>
                                  <a:latin typeface="Cambria Math" panose="02040503050406030204" pitchFamily="18" charset="0"/>
                                  <a:ea typeface="+mn-ea"/>
                                </a:rPr>
                              </m:ctrlPr>
                            </m:fPr>
                            <m:num>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𝐷</m:t>
                                  </m:r>
                                </m:sub>
                              </m:sSub>
                            </m:num>
                            <m:den>
                              <m:sSub>
                                <m:sSubPr>
                                  <m:ctrlPr>
                                    <a:rPr lang="zh-CN" altLang="en-US" sz="2000" b="0" i="1">
                                      <a:solidFill>
                                        <a:srgbClr val="000000"/>
                                      </a:solidFill>
                                      <a:latin typeface="Cambria Math" panose="02040503050406030204" pitchFamily="18" charset="0"/>
                                      <a:ea typeface="+mn-ea"/>
                                    </a:rPr>
                                  </m:ctrlPr>
                                </m:sSubPr>
                                <m:e>
                                  <m:r>
                                    <a:rPr lang="zh-CN" altLang="en-US" sz="2000" b="0" i="1">
                                      <a:solidFill>
                                        <a:srgbClr val="000000"/>
                                      </a:solidFill>
                                      <a:latin typeface="Cambria Math" panose="02040503050406030204" pitchFamily="18" charset="0"/>
                                      <a:ea typeface="+mn-ea"/>
                                    </a:rPr>
                                    <m:t>𝑁</m:t>
                                  </m:r>
                                </m:e>
                                <m:sub>
                                  <m:r>
                                    <a:rPr lang="zh-CN" altLang="en-US" sz="2000" b="0" i="1">
                                      <a:solidFill>
                                        <a:srgbClr val="000000"/>
                                      </a:solidFill>
                                      <a:latin typeface="Cambria Math" panose="02040503050406030204" pitchFamily="18" charset="0"/>
                                      <a:ea typeface="+mn-ea"/>
                                    </a:rPr>
                                    <m:t>𝑐</m:t>
                                  </m:r>
                                </m:sub>
                              </m:sSub>
                            </m:den>
                          </m:f>
                        </m:e>
                      </m:d>
                    </m:oMath>
                  </m:oMathPara>
                </a14:m>
                <a:endParaRPr lang="zh-CN" altLang="en-US" sz="2000" b="0" dirty="0">
                  <a:ea typeface="+mn-ea"/>
                  <a:cs typeface="Times New Roman" panose="02020603050405020304" pitchFamily="18" charset="0"/>
                </a:endParaRPr>
              </a:p>
            </p:txBody>
          </p:sp>
        </mc:Choice>
        <mc:Fallback xmlns="">
          <p:sp>
            <p:nvSpPr>
              <p:cNvPr id="43031" name="Object 20"/>
              <p:cNvSpPr txBox="1">
                <a:spLocks noRot="1" noChangeAspect="1" noMove="1" noResize="1" noEditPoints="1" noAdjustHandles="1" noChangeArrowheads="1" noChangeShapeType="1" noTextEdit="1"/>
              </p:cNvSpPr>
              <p:nvPr/>
            </p:nvSpPr>
            <p:spPr>
              <a:xfrm>
                <a:off x="281256" y="3963878"/>
                <a:ext cx="3128342" cy="843161"/>
              </a:xfrm>
              <a:prstGeom prst="rect">
                <a:avLst/>
              </a:prstGeom>
              <a:blipFill>
                <a:blip r:embed="rId1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19">
                <a:extLst>
                  <a:ext uri="{FF2B5EF4-FFF2-40B4-BE49-F238E27FC236}">
                    <a16:creationId xmlns:a16="http://schemas.microsoft.com/office/drawing/2014/main" id="{78664E3E-26D4-4148-B595-BDB120835B52}"/>
                  </a:ext>
                </a:extLst>
              </p:cNvPr>
              <p:cNvSpPr txBox="1"/>
              <p:nvPr/>
            </p:nvSpPr>
            <p:spPr>
              <a:xfrm>
                <a:off x="323528" y="4823619"/>
                <a:ext cx="3128342" cy="847725"/>
              </a:xfrm>
              <a:prstGeom prst="rect">
                <a:avLst/>
              </a:prstGeom>
              <a:solidFill>
                <a:schemeClr val="bg1"/>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en-US" altLang="zh-CN" sz="2000" i="1" smtClean="0">
                              <a:solidFill>
                                <a:srgbClr val="000000"/>
                              </a:solidFill>
                              <a:latin typeface="Cambria Math" panose="02040503050406030204" pitchFamily="18" charset="0"/>
                              <a:ea typeface="+mn-ea"/>
                            </a:rPr>
                          </m:ctrlPr>
                        </m:fPr>
                        <m:num>
                          <m:sSubSup>
                            <m:sSubSupPr>
                              <m:ctrlPr>
                                <a:rPr lang="zh-CN" altLang="en-US" sz="2000" i="1">
                                  <a:solidFill>
                                    <a:srgbClr val="000000"/>
                                  </a:solidFill>
                                  <a:latin typeface="Cambria Math" panose="02040503050406030204" pitchFamily="18" charset="0"/>
                                  <a:ea typeface="+mn-ea"/>
                                </a:rPr>
                              </m:ctrlPr>
                            </m:sSubSup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up>
                              <m:r>
                                <a:rPr lang="zh-CN" altLang="en-US" sz="2000" i="1">
                                  <a:solidFill>
                                    <a:srgbClr val="000000"/>
                                  </a:solidFill>
                                  <a:latin typeface="Cambria Math" panose="02040503050406030204" pitchFamily="18" charset="0"/>
                                  <a:ea typeface="+mn-ea"/>
                                </a:rPr>
                                <m:t>+</m:t>
                              </m:r>
                            </m:sup>
                          </m:sSubSup>
                        </m:num>
                        <m:den>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𝑁</m:t>
                              </m:r>
                            </m:e>
                            <m:sub>
                              <m:r>
                                <a:rPr lang="zh-CN" altLang="en-US" sz="2000" i="1">
                                  <a:solidFill>
                                    <a:srgbClr val="000000"/>
                                  </a:solidFill>
                                  <a:latin typeface="Cambria Math" panose="02040503050406030204" pitchFamily="18" charset="0"/>
                                  <a:ea typeface="+mn-ea"/>
                                </a:rPr>
                                <m:t>𝐷</m:t>
                              </m:r>
                            </m:sub>
                          </m:sSub>
                        </m:den>
                      </m:f>
                      <m:r>
                        <a:rPr lang="zh-CN" altLang="en-US" sz="2000" i="1">
                          <a:solidFill>
                            <a:srgbClr val="000000"/>
                          </a:solidFill>
                          <a:latin typeface="Cambria Math" panose="02040503050406030204" pitchFamily="18" charset="0"/>
                          <a:ea typeface="+mn-ea"/>
                        </a:rPr>
                        <m:t>=</m:t>
                      </m:r>
                      <m:f>
                        <m:fPr>
                          <m:ctrlPr>
                            <a:rPr lang="zh-CN" altLang="en-US" sz="2000" i="1">
                              <a:solidFill>
                                <a:srgbClr val="000000"/>
                              </a:solidFill>
                              <a:latin typeface="Cambria Math" panose="02040503050406030204" pitchFamily="18" charset="0"/>
                              <a:ea typeface="+mn-ea"/>
                            </a:rPr>
                          </m:ctrlPr>
                        </m:fPr>
                        <m:num>
                          <m:r>
                            <a:rPr lang="en-US" altLang="zh-CN" sz="2000" b="0" i="1" smtClean="0">
                              <a:solidFill>
                                <a:srgbClr val="000000"/>
                              </a:solidFill>
                              <a:latin typeface="Cambria Math" panose="02040503050406030204" pitchFamily="18" charset="0"/>
                              <a:ea typeface="+mn-ea"/>
                            </a:rPr>
                            <m:t>1</m:t>
                          </m:r>
                        </m:num>
                        <m:den>
                          <m:r>
                            <a:rPr lang="zh-CN" altLang="en-US" sz="2000" i="1">
                              <a:solidFill>
                                <a:srgbClr val="000000"/>
                              </a:solidFill>
                              <a:latin typeface="Cambria Math" panose="02040503050406030204" pitchFamily="18" charset="0"/>
                              <a:ea typeface="+mn-ea"/>
                            </a:rPr>
                            <m:t>1+2</m:t>
                          </m:r>
                          <m:sSup>
                            <m:sSupPr>
                              <m:ctrlPr>
                                <a:rPr lang="en-US" altLang="zh-CN" sz="2000" i="1" smtClean="0">
                                  <a:solidFill>
                                    <a:srgbClr val="000000"/>
                                  </a:solidFill>
                                  <a:latin typeface="Cambria Math" panose="02040503050406030204" pitchFamily="18" charset="0"/>
                                  <a:ea typeface="+mn-ea"/>
                                </a:rPr>
                              </m:ctrlPr>
                            </m:sSupPr>
                            <m:e>
                              <m:r>
                                <m:rPr>
                                  <m:sty m:val="p"/>
                                </m:rPr>
                                <a:rPr lang="en-US" altLang="zh-CN" sz="2000" b="0" i="0" smtClean="0">
                                  <a:solidFill>
                                    <a:srgbClr val="000000"/>
                                  </a:solidFill>
                                  <a:latin typeface="Cambria Math" panose="02040503050406030204" pitchFamily="18" charset="0"/>
                                  <a:ea typeface="+mn-ea"/>
                                </a:rPr>
                                <m:t>e</m:t>
                              </m:r>
                            </m:e>
                            <m:sup>
                              <m:f>
                                <m:fPr>
                                  <m:type m:val="lin"/>
                                  <m:ctrlPr>
                                    <a:rPr lang="zh-CN" altLang="en-US" sz="2000" i="1">
                                      <a:solidFill>
                                        <a:srgbClr val="000000"/>
                                      </a:solidFill>
                                      <a:latin typeface="Cambria Math" panose="02040503050406030204" pitchFamily="18" charset="0"/>
                                    </a:rPr>
                                  </m:ctrlPr>
                                </m:fPr>
                                <m:num>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𝐹</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𝐷</m:t>
                                          </m:r>
                                        </m:sub>
                                      </m:sSub>
                                    </m:e>
                                  </m:d>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𝑘</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𝑇</m:t>
                                  </m:r>
                                </m:den>
                              </m:f>
                            </m:sup>
                          </m:sSup>
                        </m:den>
                      </m:f>
                    </m:oMath>
                  </m:oMathPara>
                </a14:m>
                <a:endParaRPr lang="zh-CN" altLang="en-US" sz="2000" dirty="0">
                  <a:ea typeface="+mn-ea"/>
                  <a:cs typeface="Times New Roman" panose="02020603050405020304" pitchFamily="18" charset="0"/>
                </a:endParaRPr>
              </a:p>
            </p:txBody>
          </p:sp>
        </mc:Choice>
        <mc:Fallback xmlns="">
          <p:sp>
            <p:nvSpPr>
              <p:cNvPr id="23" name="Object 19">
                <a:extLst>
                  <a:ext uri="{FF2B5EF4-FFF2-40B4-BE49-F238E27FC236}">
                    <a16:creationId xmlns:a16="http://schemas.microsoft.com/office/drawing/2014/main" id="{78664E3E-26D4-4148-B595-BDB120835B52}"/>
                  </a:ext>
                </a:extLst>
              </p:cNvPr>
              <p:cNvSpPr txBox="1">
                <a:spLocks noRot="1" noChangeAspect="1" noMove="1" noResize="1" noEditPoints="1" noAdjustHandles="1" noChangeArrowheads="1" noChangeShapeType="1" noTextEdit="1"/>
              </p:cNvSpPr>
              <p:nvPr/>
            </p:nvSpPr>
            <p:spPr>
              <a:xfrm>
                <a:off x="323528" y="4823619"/>
                <a:ext cx="3128342" cy="847725"/>
              </a:xfrm>
              <a:prstGeom prst="rect">
                <a:avLst/>
              </a:prstGeom>
              <a:blipFill>
                <a:blip r:embed="rId1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31"/>
                                        </p:tgtEl>
                                        <p:attrNameLst>
                                          <p:attrName>style.visibility</p:attrName>
                                        </p:attrNameLst>
                                      </p:cBhvr>
                                      <p:to>
                                        <p:strVal val="visible"/>
                                      </p:to>
                                    </p:set>
                                    <p:animEffect transition="in" filter="wipe(left)">
                                      <p:cBhvr>
                                        <p:cTn id="32" dur="500"/>
                                        <p:tgtEl>
                                          <p:spTgt spid="430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979"/>
                                        </p:tgtEl>
                                        <p:attrNameLst>
                                          <p:attrName>style.visibility</p:attrName>
                                        </p:attrNameLst>
                                      </p:cBhvr>
                                      <p:to>
                                        <p:strVal val="visible"/>
                                      </p:to>
                                    </p:set>
                                    <p:animEffect transition="in" filter="wipe(left)">
                                      <p:cBhvr>
                                        <p:cTn id="47" dur="500"/>
                                        <p:tgtEl>
                                          <p:spTgt spid="409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980"/>
                                        </p:tgtEl>
                                        <p:attrNameLst>
                                          <p:attrName>style.visibility</p:attrName>
                                        </p:attrNameLst>
                                      </p:cBhvr>
                                      <p:to>
                                        <p:strVal val="visible"/>
                                      </p:to>
                                    </p:set>
                                    <p:animEffect transition="in" filter="wipe(left)">
                                      <p:cBhvr>
                                        <p:cTn id="57" dur="500"/>
                                        <p:tgtEl>
                                          <p:spTgt spid="4098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030"/>
                                        </p:tgtEl>
                                        <p:attrNameLst>
                                          <p:attrName>style.visibility</p:attrName>
                                        </p:attrNameLst>
                                      </p:cBhvr>
                                      <p:to>
                                        <p:strVal val="visible"/>
                                      </p:to>
                                    </p:set>
                                    <p:animEffect transition="in" filter="wipe(left)">
                                      <p:cBhvr>
                                        <p:cTn id="62" dur="500"/>
                                        <p:tgtEl>
                                          <p:spTgt spid="43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6" grpId="0"/>
      <p:bldP spid="17" grpId="0"/>
      <p:bldP spid="40979" grpId="0"/>
      <p:bldP spid="40980" grpId="0" animBg="1"/>
      <p:bldP spid="43030" grpId="0" animBg="1"/>
      <p:bldP spid="43031" grpId="0"/>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71683" name="Text Box 9"/>
          <p:cNvSpPr txBox="1"/>
          <p:nvPr/>
        </p:nvSpPr>
        <p:spPr>
          <a:xfrm>
            <a:off x="71438" y="404813"/>
            <a:ext cx="31432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
            </a:pPr>
            <a:r>
              <a:rPr lang="zh-CN" altLang="en-US" sz="2800" b="1" dirty="0">
                <a:solidFill>
                  <a:srgbClr val="FF0000"/>
                </a:solidFill>
                <a:latin typeface="宋体" panose="02010600030101010101" pitchFamily="2" charset="-122"/>
              </a:rPr>
              <a:t>简并情况：</a:t>
            </a:r>
          </a:p>
        </p:txBody>
      </p:sp>
      <p:sp>
        <p:nvSpPr>
          <p:cNvPr id="4" name="矩形 6"/>
          <p:cNvSpPr/>
          <p:nvPr/>
        </p:nvSpPr>
        <p:spPr>
          <a:xfrm>
            <a:off x="2078038" y="423863"/>
            <a:ext cx="6994525" cy="8937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ts val="600"/>
              </a:spcBef>
              <a:buNone/>
            </a:pPr>
            <a:r>
              <a:rPr lang="zh-CN" altLang="en-US" sz="2600" b="1" dirty="0">
                <a:latin typeface="宋体" panose="02010600030101010101" pitchFamily="2" charset="-122"/>
              </a:rPr>
              <a:t>电子和空穴的分布规律不适用波尔兹曼分布，必须采用费米</a:t>
            </a:r>
            <a:r>
              <a:rPr lang="en-US" altLang="zh-CN" sz="2600" b="1" dirty="0">
                <a:latin typeface="宋体" panose="02010600030101010101" pitchFamily="2" charset="-122"/>
              </a:rPr>
              <a:t>-</a:t>
            </a:r>
            <a:r>
              <a:rPr lang="zh-CN" altLang="en-US" sz="2600" b="1" dirty="0">
                <a:latin typeface="宋体" panose="02010600030101010101" pitchFamily="2" charset="-122"/>
              </a:rPr>
              <a:t>狄拉克分布</a:t>
            </a:r>
          </a:p>
        </p:txBody>
      </p:sp>
      <mc:AlternateContent xmlns:mc="http://schemas.openxmlformats.org/markup-compatibility/2006" xmlns:a14="http://schemas.microsoft.com/office/drawing/2010/main">
        <mc:Choice Requires="a14">
          <p:sp>
            <p:nvSpPr>
              <p:cNvPr id="9" name="Object 8"/>
              <p:cNvSpPr txBox="1"/>
              <p:nvPr/>
            </p:nvSpPr>
            <p:spPr>
              <a:xfrm>
                <a:off x="2152994" y="1470025"/>
                <a:ext cx="3578919" cy="6731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0</m:t>
                          </m:r>
                        </m:sub>
                      </m:sSub>
                      <m:r>
                        <a:rPr lang="zh-CN" altLang="en-US" sz="2200" i="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𝑉</m:t>
                              </m:r>
                            </m:e>
                            <m:sub>
                              <m:r>
                                <a:rPr lang="zh-CN" altLang="en-US" sz="2200" i="1">
                                  <a:solidFill>
                                    <a:srgbClr val="000000"/>
                                  </a:solidFill>
                                  <a:latin typeface="Cambria Math" panose="02040503050406030204" pitchFamily="18" charset="0"/>
                                  <a:ea typeface="+mn-ea"/>
                                </a:rPr>
                                <m:t>0</m:t>
                              </m:r>
                            </m:sub>
                          </m:sSub>
                        </m:den>
                      </m:f>
                      <m:nary>
                        <m:naryPr>
                          <m:subHide m:val="on"/>
                          <m:supHide m:val="on"/>
                          <m:ctrlPr>
                            <a:rPr lang="zh-CN" altLang="en-US" sz="2200" i="1">
                              <a:solidFill>
                                <a:srgbClr val="000000"/>
                              </a:solidFill>
                              <a:latin typeface="Cambria Math" panose="02040503050406030204" pitchFamily="18" charset="0"/>
                              <a:ea typeface="+mn-ea"/>
                            </a:rPr>
                          </m:ctrlPr>
                        </m:naryPr>
                        <m:sub/>
                        <m:sup/>
                        <m:e>
                          <m:r>
                            <a:rPr lang="zh-CN" altLang="en-US" sz="2200" i="1">
                              <a:solidFill>
                                <a:srgbClr val="000000"/>
                              </a:solidFill>
                              <a:latin typeface="Cambria Math" panose="02040503050406030204" pitchFamily="18" charset="0"/>
                              <a:ea typeface="+mn-ea"/>
                            </a:rPr>
                            <m:t>𝑓</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e>
                      </m:nary>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𝑔</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𝐸</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𝑑𝐸</m:t>
                      </m:r>
                    </m:oMath>
                  </m:oMathPara>
                </a14:m>
                <a:endParaRPr lang="zh-CN" altLang="en-US" sz="2200" i="1" dirty="0">
                  <a:ea typeface="+mn-ea"/>
                  <a:cs typeface="Times New Roman" panose="02020603050405020304" pitchFamily="18" charset="0"/>
                </a:endParaRPr>
              </a:p>
            </p:txBody>
          </p:sp>
        </mc:Choice>
        <mc:Fallback xmlns="">
          <p:sp>
            <p:nvSpPr>
              <p:cNvPr id="9" name="Object 8"/>
              <p:cNvSpPr txBox="1">
                <a:spLocks noRot="1" noChangeAspect="1" noMove="1" noResize="1" noEditPoints="1" noAdjustHandles="1" noChangeArrowheads="1" noChangeShapeType="1" noTextEdit="1"/>
              </p:cNvSpPr>
              <p:nvPr/>
            </p:nvSpPr>
            <p:spPr>
              <a:xfrm>
                <a:off x="2152994" y="1470025"/>
                <a:ext cx="3578919" cy="673100"/>
              </a:xfrm>
              <a:prstGeom prst="rect">
                <a:avLst/>
              </a:prstGeom>
              <a:blipFill>
                <a:blip r:embed="rId2"/>
                <a:stretch>
                  <a:fillRect b="-810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8"/>
              <p:cNvSpPr txBox="1"/>
              <p:nvPr/>
            </p:nvSpPr>
            <p:spPr>
              <a:xfrm>
                <a:off x="2512101" y="2255838"/>
                <a:ext cx="4950493" cy="11731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en-US" altLang="zh-CN" sz="2200"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zh-CN" altLang="en-US" sz="2200" b="0" i="0" smtClean="0">
                          <a:solidFill>
                            <a:srgbClr val="000000"/>
                          </a:solidFill>
                          <a:ea typeface="+mn-ea"/>
                          <a:cs typeface="Times New Roman" panose="02020603050405020304" pitchFamily="18" charset="0"/>
                        </a:rPr>
                        <m:t>4</m:t>
                      </m:r>
                      <m:r>
                        <a:rPr lang="zh-CN" altLang="en-US" sz="2200" b="0" i="1">
                          <a:solidFill>
                            <a:srgbClr val="000000"/>
                          </a:solidFill>
                          <a:latin typeface="Cambria Math" panose="02040503050406030204" pitchFamily="18" charset="0"/>
                          <a:ea typeface="+mn-ea"/>
                        </a:rPr>
                        <m:t>𝜋</m:t>
                      </m:r>
                      <m:sSup>
                        <m:sSupPr>
                          <m:ctrlPr>
                            <a:rPr lang="zh-CN" altLang="en-US" sz="2200" b="0" i="1">
                              <a:solidFill>
                                <a:srgbClr val="000000"/>
                              </a:solidFill>
                              <a:latin typeface="Cambria Math" panose="02040503050406030204" pitchFamily="18" charset="0"/>
                              <a:ea typeface="+mn-ea"/>
                            </a:rPr>
                          </m:ctrlPr>
                        </m:sSupPr>
                        <m:e>
                          <m:d>
                            <m:dPr>
                              <m:ctrlPr>
                                <a:rPr lang="zh-CN" altLang="en-US" sz="2200" b="0" i="1">
                                  <a:solidFill>
                                    <a:srgbClr val="000000"/>
                                  </a:solidFill>
                                  <a:latin typeface="Cambria Math" panose="02040503050406030204" pitchFamily="18" charset="0"/>
                                  <a:ea typeface="+mn-ea"/>
                                </a:rPr>
                              </m:ctrlPr>
                            </m:dPr>
                            <m:e>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2</m:t>
                                  </m:r>
                                  <m:sSubSup>
                                    <m:sSubSupPr>
                                      <m:ctrlPr>
                                        <a:rPr lang="zh-CN" altLang="en-US" sz="2200" b="0" i="1">
                                          <a:solidFill>
                                            <a:srgbClr val="000000"/>
                                          </a:solidFill>
                                          <a:latin typeface="Cambria Math" panose="02040503050406030204" pitchFamily="18" charset="0"/>
                                          <a:ea typeface="+mn-ea"/>
                                        </a:rPr>
                                      </m:ctrlPr>
                                    </m:sSubSupPr>
                                    <m:e>
                                      <m:r>
                                        <a:rPr lang="zh-CN" altLang="en-US" sz="2200" b="0" i="1">
                                          <a:solidFill>
                                            <a:srgbClr val="000000"/>
                                          </a:solidFill>
                                          <a:latin typeface="Cambria Math" panose="02040503050406030204" pitchFamily="18" charset="0"/>
                                          <a:ea typeface="+mn-ea"/>
                                        </a:rPr>
                                        <m:t>𝑚</m:t>
                                      </m:r>
                                    </m:e>
                                    <m:sub>
                                      <m:r>
                                        <a:rPr lang="zh-CN" altLang="en-US" sz="2200" b="0" i="1">
                                          <a:solidFill>
                                            <a:srgbClr val="000000"/>
                                          </a:solidFill>
                                          <a:latin typeface="Cambria Math" panose="02040503050406030204" pitchFamily="18" charset="0"/>
                                          <a:ea typeface="+mn-ea"/>
                                        </a:rPr>
                                        <m:t>𝑛</m:t>
                                      </m:r>
                                    </m:sub>
                                    <m:sup>
                                      <m:r>
                                        <a:rPr lang="zh-CN" altLang="en-US" sz="2200" b="0" i="1">
                                          <a:solidFill>
                                            <a:srgbClr val="000000"/>
                                          </a:solidFill>
                                          <a:latin typeface="Cambria Math" panose="02040503050406030204" pitchFamily="18" charset="0"/>
                                          <a:ea typeface="+mn-ea"/>
                                        </a:rPr>
                                        <m:t>∗</m:t>
                                      </m:r>
                                    </m:sup>
                                  </m:sSubSup>
                                </m:num>
                                <m:den>
                                  <m:sSup>
                                    <m:sSupPr>
                                      <m:ctrlPr>
                                        <a:rPr lang="zh-CN" altLang="en-US" sz="2200" b="0" i="1">
                                          <a:solidFill>
                                            <a:srgbClr val="000000"/>
                                          </a:solidFill>
                                          <a:latin typeface="Cambria Math" panose="02040503050406030204" pitchFamily="18" charset="0"/>
                                          <a:ea typeface="+mn-ea"/>
                                        </a:rPr>
                                      </m:ctrlPr>
                                    </m:sSupPr>
                                    <m:e>
                                      <m:r>
                                        <a:rPr lang="zh-CN" altLang="en-US" sz="2200" b="0" i="1">
                                          <a:solidFill>
                                            <a:srgbClr val="000000"/>
                                          </a:solidFill>
                                          <a:latin typeface="Cambria Math" panose="02040503050406030204" pitchFamily="18" charset="0"/>
                                          <a:ea typeface="+mn-ea"/>
                                        </a:rPr>
                                        <m:t>h</m:t>
                                      </m:r>
                                    </m:e>
                                    <m:sup>
                                      <m:r>
                                        <a:rPr lang="zh-CN" altLang="en-US" sz="2200" b="0" i="1">
                                          <a:solidFill>
                                            <a:srgbClr val="000000"/>
                                          </a:solidFill>
                                          <a:latin typeface="Cambria Math" panose="02040503050406030204" pitchFamily="18" charset="0"/>
                                          <a:ea typeface="+mn-ea"/>
                                        </a:rPr>
                                        <m:t>2</m:t>
                                      </m:r>
                                    </m:sup>
                                  </m:sSup>
                                </m:den>
                              </m:f>
                            </m:e>
                          </m:d>
                        </m:e>
                        <m:sup>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3</m:t>
                              </m:r>
                            </m:num>
                            <m:den>
                              <m:r>
                                <a:rPr lang="zh-CN" altLang="en-US" sz="2200" b="0" i="1">
                                  <a:solidFill>
                                    <a:srgbClr val="000000"/>
                                  </a:solidFill>
                                  <a:latin typeface="Cambria Math" panose="02040503050406030204" pitchFamily="18" charset="0"/>
                                  <a:ea typeface="+mn-ea"/>
                                </a:rPr>
                                <m:t>2</m:t>
                              </m:r>
                            </m:den>
                          </m:f>
                        </m:sup>
                      </m:sSup>
                      <m:nary>
                        <m:naryPr>
                          <m:ctrlPr>
                            <a:rPr lang="zh-CN" altLang="en-US" sz="2200" b="0" i="1">
                              <a:solidFill>
                                <a:srgbClr val="000000"/>
                              </a:solidFill>
                              <a:latin typeface="Cambria Math" panose="02040503050406030204" pitchFamily="18" charset="0"/>
                              <a:ea typeface="+mn-ea"/>
                            </a:rPr>
                          </m:ctrlPr>
                        </m:naryPr>
                        <m:sub>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𝐸</m:t>
                              </m:r>
                            </m:e>
                            <m:sub>
                              <m:r>
                                <a:rPr lang="zh-CN" altLang="en-US" sz="2200" b="0" i="1">
                                  <a:solidFill>
                                    <a:srgbClr val="000000"/>
                                  </a:solidFill>
                                  <a:latin typeface="Cambria Math" panose="02040503050406030204" pitchFamily="18" charset="0"/>
                                  <a:ea typeface="+mn-ea"/>
                                </a:rPr>
                                <m:t>𝑐</m:t>
                              </m:r>
                            </m:sub>
                          </m:sSub>
                        </m:sub>
                        <m:sup>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𝐸</m:t>
                              </m:r>
                            </m:e>
                            <m:sub>
                              <m:r>
                                <a:rPr lang="zh-CN" altLang="en-US" sz="2200" b="0" i="1">
                                  <a:solidFill>
                                    <a:srgbClr val="000000"/>
                                  </a:solidFill>
                                  <a:latin typeface="Cambria Math" panose="02040503050406030204" pitchFamily="18" charset="0"/>
                                  <a:ea typeface="+mn-ea"/>
                                </a:rPr>
                                <m:t>𝑡𝑜𝑝</m:t>
                              </m:r>
                            </m:sub>
                          </m:sSub>
                        </m:sup>
                        <m:e>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m:t>
                              </m:r>
                              <m:r>
                                <a:rPr lang="zh-CN" altLang="en-US" sz="2200" b="0" i="1">
                                  <a:solidFill>
                                    <a:srgbClr val="000000"/>
                                  </a:solidFill>
                                  <a:latin typeface="Cambria Math" panose="02040503050406030204" pitchFamily="18" charset="0"/>
                                  <a:ea typeface="+mn-ea"/>
                                </a:rPr>
                                <m:t>𝐸</m:t>
                              </m:r>
                              <m:r>
                                <a:rPr lang="zh-CN" altLang="en-US" sz="2200" b="0" i="1">
                                  <a:solidFill>
                                    <a:srgbClr val="000000"/>
                                  </a:solidFill>
                                  <a:latin typeface="Cambria Math" panose="02040503050406030204" pitchFamily="18" charset="0"/>
                                  <a:ea typeface="+mn-ea"/>
                                </a:rPr>
                                <m:t>−</m:t>
                              </m:r>
                              <m:sSub>
                                <m:sSubPr>
                                  <m:ctrlPr>
                                    <a:rPr lang="zh-CN" altLang="en-US" sz="2200" b="0" i="1">
                                      <a:solidFill>
                                        <a:srgbClr val="000000"/>
                                      </a:solidFill>
                                      <a:latin typeface="Cambria Math" panose="02040503050406030204" pitchFamily="18" charset="0"/>
                                      <a:ea typeface="+mn-ea"/>
                                    </a:rPr>
                                  </m:ctrlPr>
                                </m:sSubPr>
                                <m:e>
                                  <m:r>
                                    <a:rPr lang="zh-CN" altLang="en-US" sz="2200" b="0" i="1">
                                      <a:solidFill>
                                        <a:srgbClr val="000000"/>
                                      </a:solidFill>
                                      <a:latin typeface="Cambria Math" panose="02040503050406030204" pitchFamily="18" charset="0"/>
                                      <a:ea typeface="+mn-ea"/>
                                    </a:rPr>
                                    <m:t>𝐸</m:t>
                                  </m:r>
                                </m:e>
                                <m:sub>
                                  <m:r>
                                    <a:rPr lang="zh-CN" altLang="en-US" sz="2200" b="0" i="1">
                                      <a:solidFill>
                                        <a:srgbClr val="000000"/>
                                      </a:solidFill>
                                      <a:latin typeface="Cambria Math" panose="02040503050406030204" pitchFamily="18" charset="0"/>
                                      <a:ea typeface="+mn-ea"/>
                                    </a:rPr>
                                    <m:t>𝑐</m:t>
                                  </m:r>
                                </m:sub>
                              </m:sSub>
                              <m:sSup>
                                <m:sSupPr>
                                  <m:ctrlPr>
                                    <a:rPr lang="zh-CN" altLang="en-US" sz="2200" b="0" i="1">
                                      <a:solidFill>
                                        <a:srgbClr val="000000"/>
                                      </a:solidFill>
                                      <a:latin typeface="Cambria Math" panose="02040503050406030204" pitchFamily="18" charset="0"/>
                                      <a:ea typeface="+mn-ea"/>
                                    </a:rPr>
                                  </m:ctrlPr>
                                </m:sSupPr>
                                <m:e>
                                  <m:r>
                                    <a:rPr lang="zh-CN" altLang="en-US" sz="2200" b="0" i="1">
                                      <a:solidFill>
                                        <a:srgbClr val="000000"/>
                                      </a:solidFill>
                                      <a:latin typeface="Cambria Math" panose="02040503050406030204" pitchFamily="18" charset="0"/>
                                      <a:ea typeface="+mn-ea"/>
                                    </a:rPr>
                                    <m:t>)</m:t>
                                  </m:r>
                                </m:e>
                                <m:sup>
                                  <m:f>
                                    <m:fPr>
                                      <m:ctrlPr>
                                        <a:rPr lang="zh-CN" altLang="en-US" sz="2200" b="0" i="1">
                                          <a:solidFill>
                                            <a:srgbClr val="000000"/>
                                          </a:solidFill>
                                          <a:latin typeface="Cambria Math" panose="02040503050406030204" pitchFamily="18" charset="0"/>
                                          <a:ea typeface="+mn-ea"/>
                                        </a:rPr>
                                      </m:ctrlPr>
                                    </m:fPr>
                                    <m:num>
                                      <m:r>
                                        <a:rPr lang="zh-CN" altLang="en-US" sz="2200" b="0" i="1">
                                          <a:solidFill>
                                            <a:srgbClr val="000000"/>
                                          </a:solidFill>
                                          <a:latin typeface="Cambria Math" panose="02040503050406030204" pitchFamily="18" charset="0"/>
                                          <a:ea typeface="+mn-ea"/>
                                        </a:rPr>
                                        <m:t>1</m:t>
                                      </m:r>
                                    </m:num>
                                    <m:den>
                                      <m:r>
                                        <a:rPr lang="zh-CN" altLang="en-US" sz="2200" b="0" i="1">
                                          <a:solidFill>
                                            <a:srgbClr val="000000"/>
                                          </a:solidFill>
                                          <a:latin typeface="Cambria Math" panose="02040503050406030204" pitchFamily="18" charset="0"/>
                                          <a:ea typeface="+mn-ea"/>
                                        </a:rPr>
                                        <m:t>2</m:t>
                                      </m:r>
                                    </m:den>
                                  </m:f>
                                </m:sup>
                              </m:sSup>
                            </m:num>
                            <m:den>
                              <m:sSup>
                                <m:sSupPr>
                                  <m:ctrlPr>
                                    <a:rPr lang="en-US" altLang="zh-CN" sz="2200" i="1">
                                      <a:solidFill>
                                        <a:srgbClr val="000000"/>
                                      </a:solidFill>
                                      <a:latin typeface="Cambria Math" panose="02040503050406030204" pitchFamily="18" charset="0"/>
                                    </a:rPr>
                                  </m:ctrlPr>
                                </m:sSupPr>
                                <m:e>
                                  <m:r>
                                    <m:rPr>
                                      <m:sty m:val="p"/>
                                    </m:rPr>
                                    <a:rPr lang="en-US" altLang="zh-CN" sz="2200" b="0">
                                      <a:solidFill>
                                        <a:srgbClr val="000000"/>
                                      </a:solidFill>
                                      <a:latin typeface="Cambria Math" panose="02040503050406030204" pitchFamily="18" charset="0"/>
                                    </a:rPr>
                                    <m:t>e</m:t>
                                  </m:r>
                                </m:e>
                                <m:sup>
                                  <m:f>
                                    <m:fPr>
                                      <m:type m:val="lin"/>
                                      <m:ctrlPr>
                                        <a:rPr lang="zh-CN" altLang="en-US" sz="2200" i="1">
                                          <a:solidFill>
                                            <a:srgbClr val="000000"/>
                                          </a:solidFill>
                                          <a:latin typeface="Cambria Math" panose="02040503050406030204" pitchFamily="18" charset="0"/>
                                        </a:rPr>
                                      </m:ctrlPr>
                                    </m:fPr>
                                    <m:num>
                                      <m:d>
                                        <m:dPr>
                                          <m:ctrlPr>
                                            <a:rPr lang="zh-CN" altLang="en-US" sz="2200" i="1">
                                              <a:solidFill>
                                                <a:srgbClr val="000000"/>
                                              </a:solidFill>
                                              <a:latin typeface="Cambria Math" panose="02040503050406030204" pitchFamily="18" charset="0"/>
                                            </a:rPr>
                                          </m:ctrlPr>
                                        </m:dPr>
                                        <m:e>
                                          <m:r>
                                            <a:rPr lang="en-US" altLang="zh-CN" sz="2200" b="0" i="1" smtClean="0">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sSub>
                                            <m:sSubPr>
                                              <m:ctrlPr>
                                                <a:rPr lang="zh-CN" altLang="en-US" sz="2200" b="0" i="1">
                                                  <a:solidFill>
                                                    <a:srgbClr val="000000"/>
                                                  </a:solidFill>
                                                  <a:latin typeface="Cambria Math" panose="02040503050406030204" pitchFamily="18" charset="0"/>
                                                </a:rPr>
                                              </m:ctrlPr>
                                            </m:sSubPr>
                                            <m:e>
                                              <m:r>
                                                <a:rPr lang="zh-CN" altLang="en-US" sz="2200" b="0" i="1">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𝐹</m:t>
                                              </m:r>
                                            </m:sub>
                                          </m:sSub>
                                        </m:e>
                                      </m:d>
                                    </m:num>
                                    <m:den>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𝑘</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𝑇</m:t>
                                      </m:r>
                                    </m:den>
                                  </m:f>
                                </m:sup>
                              </m:sSup>
                              <m:r>
                                <a:rPr lang="zh-CN" altLang="en-US" sz="2200" b="0" i="1">
                                  <a:solidFill>
                                    <a:srgbClr val="000000"/>
                                  </a:solidFill>
                                  <a:latin typeface="Cambria Math" panose="02040503050406030204" pitchFamily="18" charset="0"/>
                                  <a:ea typeface="+mn-ea"/>
                                </a:rPr>
                                <m:t>+1</m:t>
                              </m:r>
                            </m:den>
                          </m:f>
                        </m:e>
                      </m:nary>
                      <m:r>
                        <a:rPr lang="zh-CN" altLang="en-US" sz="2200" b="0" i="1">
                          <a:solidFill>
                            <a:srgbClr val="000000"/>
                          </a:solidFill>
                          <a:latin typeface="Cambria Math" panose="02040503050406030204" pitchFamily="18" charset="0"/>
                          <a:ea typeface="+mn-ea"/>
                        </a:rPr>
                        <m:t>𝑑𝐸</m:t>
                      </m:r>
                    </m:oMath>
                  </m:oMathPara>
                </a14:m>
                <a:endParaRPr lang="zh-CN" altLang="en-US" sz="2200" b="0" dirty="0">
                  <a:ea typeface="+mn-ea"/>
                  <a:cs typeface="Times New Roman" panose="02020603050405020304" pitchFamily="18" charset="0"/>
                </a:endParaRPr>
              </a:p>
            </p:txBody>
          </p:sp>
        </mc:Choice>
        <mc:Fallback xmlns="">
          <p:sp>
            <p:nvSpPr>
              <p:cNvPr id="2" name="Object 8"/>
              <p:cNvSpPr txBox="1">
                <a:spLocks noRot="1" noChangeAspect="1" noMove="1" noResize="1" noEditPoints="1" noAdjustHandles="1" noChangeArrowheads="1" noChangeShapeType="1" noTextEdit="1"/>
              </p:cNvSpPr>
              <p:nvPr/>
            </p:nvSpPr>
            <p:spPr>
              <a:xfrm>
                <a:off x="2512101" y="2255838"/>
                <a:ext cx="4950493" cy="1173162"/>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0215" name="Object 7"/>
              <p:cNvSpPr txBox="1"/>
              <p:nvPr/>
            </p:nvSpPr>
            <p:spPr>
              <a:xfrm>
                <a:off x="3077891" y="3600539"/>
                <a:ext cx="4950493" cy="53975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altLang="zh-CN" sz="2200" i="1" smtClean="0">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𝜒</m:t>
                            </m:r>
                            <m:r>
                              <a:rPr lang="zh-CN" altLang="en-US" sz="2200" i="1">
                                <a:solidFill>
                                  <a:srgbClr val="000000"/>
                                </a:solidFill>
                                <a:latin typeface="Cambria Math" panose="02040503050406030204" pitchFamily="18" charset="0"/>
                              </a:rPr>
                              <m:t>=</m:t>
                            </m:r>
                            <m:d>
                              <m:dPr>
                                <m:ctrlPr>
                                  <a:rPr lang="en-US" altLang="zh-CN" sz="2200" i="1">
                                    <a:solidFill>
                                      <a:srgbClr val="000000"/>
                                    </a:solidFill>
                                    <a:latin typeface="Cambria Math" panose="02040503050406030204" pitchFamily="18" charset="0"/>
                                  </a:rPr>
                                </m:ctrlPr>
                              </m:dPr>
                              <m:e>
                                <m:r>
                                  <a:rPr lang="en-US" altLang="zh-CN" sz="2200" b="0" i="1" smtClean="0">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𝑐</m:t>
                                    </m:r>
                                  </m:sub>
                                </m:sSub>
                              </m:e>
                            </m:d>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𝑘</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𝑇</m:t>
                            </m:r>
                          </m:e>
                          <m:e>
                            <m:r>
                              <a:rPr lang="zh-CN" altLang="en-US" sz="2200" i="1">
                                <a:solidFill>
                                  <a:srgbClr val="000000"/>
                                </a:solidFill>
                                <a:latin typeface="Cambria Math" panose="02040503050406030204" pitchFamily="18" charset="0"/>
                              </a:rPr>
                              <m:t>𝜉</m:t>
                            </m:r>
                            <m:r>
                              <a:rPr lang="zh-CN" altLang="en-US" sz="2200" i="1">
                                <a:solidFill>
                                  <a:srgbClr val="000000"/>
                                </a:solidFill>
                                <a:latin typeface="Cambria Math" panose="02040503050406030204" pitchFamily="18" charset="0"/>
                              </a:rPr>
                              <m:t>=</m:t>
                            </m:r>
                            <m:d>
                              <m:dPr>
                                <m:ctrlPr>
                                  <a:rPr lang="en-US" altLang="zh-CN" sz="2200" i="1">
                                    <a:solidFill>
                                      <a:srgbClr val="000000"/>
                                    </a:solidFill>
                                    <a:latin typeface="Cambria Math" panose="02040503050406030204" pitchFamily="18" charset="0"/>
                                  </a:rPr>
                                </m:ctrlPr>
                              </m:dP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𝐹</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𝑐</m:t>
                                    </m:r>
                                  </m:sub>
                                </m:sSub>
                              </m:e>
                            </m:d>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𝑘</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𝑇</m:t>
                            </m:r>
                          </m:e>
                        </m:mr>
                      </m:m>
                    </m:oMath>
                  </m:oMathPara>
                </a14:m>
                <a:endParaRPr lang="zh-CN" altLang="en-US" sz="2200" dirty="0">
                  <a:ea typeface="+mn-ea"/>
                  <a:cs typeface="Times New Roman" panose="02020603050405020304" pitchFamily="18" charset="0"/>
                </a:endParaRPr>
              </a:p>
            </p:txBody>
          </p:sp>
        </mc:Choice>
        <mc:Fallback xmlns="">
          <p:sp>
            <p:nvSpPr>
              <p:cNvPr id="350215" name="Object 7"/>
              <p:cNvSpPr txBox="1">
                <a:spLocks noRot="1" noChangeAspect="1" noMove="1" noResize="1" noEditPoints="1" noAdjustHandles="1" noChangeArrowheads="1" noChangeShapeType="1" noTextEdit="1"/>
              </p:cNvSpPr>
              <p:nvPr/>
            </p:nvSpPr>
            <p:spPr>
              <a:xfrm>
                <a:off x="3077891" y="3600539"/>
                <a:ext cx="4950493" cy="539751"/>
              </a:xfrm>
              <a:prstGeom prst="rect">
                <a:avLst/>
              </a:prstGeom>
              <a:blipFill>
                <a:blip r:embed="rId4"/>
                <a:stretch>
                  <a:fillRect l="-123"/>
                </a:stretch>
              </a:blipFill>
              <a:ln w="38100">
                <a:noFill/>
                <a:miter/>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771157B-70A0-4F8F-93F5-E4896D86274D}"/>
              </a:ext>
            </a:extLst>
          </p:cNvPr>
          <p:cNvGrpSpPr/>
          <p:nvPr/>
        </p:nvGrpSpPr>
        <p:grpSpPr>
          <a:xfrm>
            <a:off x="2512101" y="3243797"/>
            <a:ext cx="4950493" cy="2129419"/>
            <a:chOff x="1640220" y="3243797"/>
            <a:chExt cx="4950493" cy="2129419"/>
          </a:xfrm>
        </p:grpSpPr>
        <p:sp>
          <p:nvSpPr>
            <p:cNvPr id="10" name="下箭头 5"/>
            <p:cNvSpPr/>
            <p:nvPr/>
          </p:nvSpPr>
          <p:spPr>
            <a:xfrm>
              <a:off x="4475521" y="3243797"/>
              <a:ext cx="216000" cy="1152000"/>
            </a:xfrm>
            <a:prstGeom prst="downArrow">
              <a:avLst/>
            </a:prstGeom>
            <a:solidFill>
              <a:srgbClr val="FFFF00"/>
            </a:solidFill>
            <a:ln w="317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5" name="Object 8"/>
                <p:cNvSpPr txBox="1"/>
                <p:nvPr/>
              </p:nvSpPr>
              <p:spPr>
                <a:xfrm>
                  <a:off x="1640220" y="4200054"/>
                  <a:ext cx="4950493" cy="11731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en-US" altLang="zh-CN" sz="220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zh-CN" altLang="en-US" sz="2200" b="0" i="0">
                            <a:solidFill>
                              <a:srgbClr val="000000"/>
                            </a:solidFill>
                            <a:ea typeface="+mn-ea"/>
                            <a:cs typeface="Times New Roman" panose="02020603050405020304" pitchFamily="18" charset="0"/>
                          </a:rPr>
                          <m:t>2</m:t>
                        </m:r>
                        <m:sSup>
                          <m:sSupPr>
                            <m:ctrlPr>
                              <a:rPr lang="zh-CN" altLang="en-US" sz="2200" i="1">
                                <a:solidFill>
                                  <a:srgbClr val="000000"/>
                                </a:solidFill>
                                <a:latin typeface="Cambria Math" panose="02040503050406030204" pitchFamily="18" charset="0"/>
                                <a:ea typeface="+mn-ea"/>
                              </a:rPr>
                            </m:ctrlPr>
                          </m:sSupPr>
                          <m:e>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r>
                                      <a:rPr lang="zh-CN" altLang="en-US" sz="2200" i="1">
                                        <a:solidFill>
                                          <a:srgbClr val="000000"/>
                                        </a:solidFill>
                                        <a:latin typeface="Cambria Math" panose="02040503050406030204" pitchFamily="18" charset="0"/>
                                        <a:ea typeface="+mn-ea"/>
                                      </a:rPr>
                                      <m:t>𝜋</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𝑚</m:t>
                                        </m:r>
                                      </m:e>
                                      <m:sub>
                                        <m:r>
                                          <a:rPr lang="zh-CN" altLang="en-US" sz="2200" i="1">
                                            <a:solidFill>
                                              <a:srgbClr val="000000"/>
                                            </a:solidFill>
                                            <a:latin typeface="Cambria Math" panose="02040503050406030204" pitchFamily="18" charset="0"/>
                                            <a:ea typeface="+mn-ea"/>
                                          </a:rPr>
                                          <m:t>𝑛</m:t>
                                        </m:r>
                                      </m:sub>
                                      <m:sup>
                                        <m:r>
                                          <a:rPr lang="zh-CN" altLang="en-US" sz="2200" i="1">
                                            <a:solidFill>
                                              <a:srgbClr val="000000"/>
                                            </a:solidFill>
                                            <a:latin typeface="Cambria Math" panose="02040503050406030204" pitchFamily="18" charset="0"/>
                                            <a:ea typeface="+mn-ea"/>
                                          </a:rPr>
                                          <m:t>∗</m:t>
                                        </m:r>
                                      </m:sup>
                                    </m:sSubSup>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num>
                                  <m:den>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h</m:t>
                                        </m:r>
                                      </m:e>
                                      <m:sup>
                                        <m:r>
                                          <a:rPr lang="zh-CN" altLang="en-US" sz="2200" i="1">
                                            <a:solidFill>
                                              <a:srgbClr val="000000"/>
                                            </a:solidFill>
                                            <a:latin typeface="Cambria Math" panose="02040503050406030204" pitchFamily="18" charset="0"/>
                                            <a:ea typeface="+mn-ea"/>
                                          </a:rPr>
                                          <m:t>2</m:t>
                                        </m:r>
                                      </m:sup>
                                    </m:sSup>
                                  </m:den>
                                </m:f>
                              </m:e>
                            </m:d>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3</m:t>
                                </m:r>
                              </m:num>
                              <m:den>
                                <m:r>
                                  <a:rPr lang="zh-CN" altLang="en-US" sz="2200" i="1">
                                    <a:solidFill>
                                      <a:srgbClr val="000000"/>
                                    </a:solidFill>
                                    <a:latin typeface="Cambria Math" panose="02040503050406030204" pitchFamily="18" charset="0"/>
                                    <a:ea typeface="+mn-ea"/>
                                  </a:rPr>
                                  <m:t>2</m:t>
                                </m:r>
                              </m:den>
                            </m:f>
                          </m:sup>
                        </m:s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nary>
                          <m:naryPr>
                            <m:ctrlPr>
                              <a:rPr lang="zh-CN" altLang="en-US" sz="2200" i="1">
                                <a:solidFill>
                                  <a:srgbClr val="000000"/>
                                </a:solidFill>
                                <a:latin typeface="Cambria Math" panose="02040503050406030204" pitchFamily="18" charset="0"/>
                                <a:ea typeface="+mn-ea"/>
                              </a:rPr>
                            </m:ctrlPr>
                          </m:naryPr>
                          <m:sub>
                            <m:r>
                              <a:rPr lang="zh-CN" altLang="en-US" sz="2200" i="1">
                                <a:solidFill>
                                  <a:srgbClr val="000000"/>
                                </a:solidFill>
                                <a:latin typeface="Cambria Math" panose="02040503050406030204" pitchFamily="18" charset="0"/>
                                <a:ea typeface="+mn-ea"/>
                              </a:rPr>
                              <m:t>0</m:t>
                            </m:r>
                          </m:sub>
                          <m:sup>
                            <m:r>
                              <a:rPr lang="zh-CN" altLang="en-US" sz="2200" i="1">
                                <a:solidFill>
                                  <a:srgbClr val="000000"/>
                                </a:solidFill>
                                <a:latin typeface="Cambria Math" panose="02040503050406030204" pitchFamily="18" charset="0"/>
                                <a:ea typeface="+mn-ea"/>
                              </a:rPr>
                              <m:t>∞</m:t>
                            </m:r>
                          </m:sup>
                          <m:e>
                            <m:f>
                              <m:fPr>
                                <m:ctrlPr>
                                  <a:rPr lang="zh-CN" altLang="en-US" sz="2200" i="1">
                                    <a:solidFill>
                                      <a:srgbClr val="000000"/>
                                    </a:solidFill>
                                    <a:latin typeface="Cambria Math" panose="02040503050406030204" pitchFamily="18" charset="0"/>
                                    <a:ea typeface="+mn-ea"/>
                                  </a:rPr>
                                </m:ctrlPr>
                              </m:fPr>
                              <m:num>
                                <m:sSup>
                                  <m:sSupPr>
                                    <m:ctrlPr>
                                      <a:rPr lang="zh-CN" altLang="en-US" sz="2200" i="1">
                                        <a:solidFill>
                                          <a:srgbClr val="000000"/>
                                        </a:solidFill>
                                        <a:latin typeface="Cambria Math" panose="02040503050406030204" pitchFamily="18" charset="0"/>
                                        <a:ea typeface="+mn-ea"/>
                                      </a:rPr>
                                    </m:ctrlPr>
                                  </m:sSupPr>
                                  <m:e>
                                    <m:r>
                                      <a:rPr lang="zh-CN" altLang="en-US" sz="2200" i="1">
                                        <a:solidFill>
                                          <a:srgbClr val="000000"/>
                                        </a:solidFill>
                                        <a:latin typeface="Cambria Math" panose="02040503050406030204" pitchFamily="18" charset="0"/>
                                        <a:ea typeface="+mn-ea"/>
                                      </a:rPr>
                                      <m:t>𝜒</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p>
                                </m:sSup>
                              </m:num>
                              <m:den>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𝜒</m:t>
                                    </m:r>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𝜉</m:t>
                                    </m:r>
                                  </m:sup>
                                </m:sSup>
                                <m:r>
                                  <a:rPr lang="zh-CN" altLang="en-US" sz="2200" i="1">
                                    <a:solidFill>
                                      <a:srgbClr val="000000"/>
                                    </a:solidFill>
                                    <a:latin typeface="Cambria Math" panose="02040503050406030204" pitchFamily="18" charset="0"/>
                                    <a:ea typeface="+mn-ea"/>
                                  </a:rPr>
                                  <m:t>+1</m:t>
                                </m:r>
                              </m:den>
                            </m:f>
                          </m:e>
                        </m:nary>
                        <m:r>
                          <m:rPr>
                            <m:sty m:val="p"/>
                          </m:rPr>
                          <a:rPr lang="zh-CN" altLang="en-US" sz="2200" i="1">
                            <a:solidFill>
                              <a:srgbClr val="000000"/>
                            </a:solidFill>
                            <a:latin typeface="Cambria Math" panose="02040503050406030204" pitchFamily="18" charset="0"/>
                            <a:ea typeface="+mn-ea"/>
                          </a:rPr>
                          <m:t>d</m:t>
                        </m:r>
                        <m:r>
                          <a:rPr lang="zh-CN" altLang="en-US" sz="2200" i="1">
                            <a:solidFill>
                              <a:srgbClr val="000000"/>
                            </a:solidFill>
                            <a:latin typeface="Cambria Math" panose="02040503050406030204" pitchFamily="18" charset="0"/>
                            <a:ea typeface="+mn-ea"/>
                          </a:rPr>
                          <m:t>𝜒</m:t>
                        </m:r>
                      </m:oMath>
                    </m:oMathPara>
                  </a14:m>
                  <a:endParaRPr lang="zh-CN" altLang="en-US" sz="2200" dirty="0">
                    <a:ea typeface="+mn-ea"/>
                    <a:cs typeface="Times New Roman" panose="02020603050405020304" pitchFamily="18" charset="0"/>
                  </a:endParaRPr>
                </a:p>
              </p:txBody>
            </p:sp>
          </mc:Choice>
          <mc:Fallback xmlns="">
            <p:sp>
              <p:nvSpPr>
                <p:cNvPr id="5" name="Object 8"/>
                <p:cNvSpPr txBox="1">
                  <a:spLocks noRot="1" noChangeAspect="1" noMove="1" noResize="1" noEditPoints="1" noAdjustHandles="1" noChangeArrowheads="1" noChangeShapeType="1" noTextEdit="1"/>
                </p:cNvSpPr>
                <p:nvPr/>
              </p:nvSpPr>
              <p:spPr>
                <a:xfrm>
                  <a:off x="1640220" y="4200054"/>
                  <a:ext cx="4950493" cy="1173162"/>
                </a:xfrm>
                <a:prstGeom prst="rect">
                  <a:avLst/>
                </a:prstGeom>
                <a:blipFill>
                  <a:blip r:embed="rId5"/>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Object 8"/>
              <p:cNvSpPr txBox="1"/>
              <p:nvPr/>
            </p:nvSpPr>
            <p:spPr>
              <a:xfrm>
                <a:off x="2512102" y="5492060"/>
                <a:ext cx="2283708" cy="81726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𝐹</m:t>
                          </m:r>
                        </m:e>
                        <m: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b>
                      </m:sSub>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𝜉</m:t>
                      </m:r>
                      <m:r>
                        <a:rPr lang="zh-CN" altLang="en-US" sz="2200" i="1">
                          <a:solidFill>
                            <a:srgbClr val="000000"/>
                          </a:solidFill>
                          <a:latin typeface="Cambria Math" panose="02040503050406030204" pitchFamily="18" charset="0"/>
                          <a:ea typeface="+mn-ea"/>
                        </a:rPr>
                        <m:t>)</m:t>
                      </m:r>
                    </m:oMath>
                  </m:oMathPara>
                </a14:m>
                <a:endParaRPr lang="zh-CN" altLang="en-US" sz="2200" dirty="0">
                  <a:ea typeface="+mn-ea"/>
                  <a:cs typeface="Times New Roman" panose="02020603050405020304" pitchFamily="18" charset="0"/>
                </a:endParaRPr>
              </a:p>
            </p:txBody>
          </p:sp>
        </mc:Choice>
        <mc:Fallback xmlns="">
          <p:sp>
            <p:nvSpPr>
              <p:cNvPr id="6" name="Object 8"/>
              <p:cNvSpPr txBox="1">
                <a:spLocks noRot="1" noChangeAspect="1" noMove="1" noResize="1" noEditPoints="1" noAdjustHandles="1" noChangeArrowheads="1" noChangeShapeType="1" noTextEdit="1"/>
              </p:cNvSpPr>
              <p:nvPr/>
            </p:nvSpPr>
            <p:spPr>
              <a:xfrm>
                <a:off x="2512102" y="5492060"/>
                <a:ext cx="2283708" cy="81726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8"/>
              <p:cNvSpPr txBox="1"/>
              <p:nvPr/>
            </p:nvSpPr>
            <p:spPr>
              <a:xfrm>
                <a:off x="4435199" y="5462856"/>
                <a:ext cx="3240930" cy="8937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𝐹</m:t>
                          </m:r>
                        </m:e>
                        <m: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b>
                      </m:sSub>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e>
                      </m:d>
                    </m:oMath>
                  </m:oMathPara>
                </a14:m>
                <a:endParaRPr lang="zh-CN" altLang="en-US" sz="2200" dirty="0">
                  <a:ea typeface="+mn-ea"/>
                  <a:cs typeface="Times New Roman" panose="02020603050405020304" pitchFamily="18" charset="0"/>
                </a:endParaRPr>
              </a:p>
            </p:txBody>
          </p:sp>
        </mc:Choice>
        <mc:Fallback xmlns="">
          <p:sp>
            <p:nvSpPr>
              <p:cNvPr id="7" name="Object 8"/>
              <p:cNvSpPr txBox="1">
                <a:spLocks noRot="1" noChangeAspect="1" noMove="1" noResize="1" noEditPoints="1" noAdjustHandles="1" noChangeArrowheads="1" noChangeShapeType="1" noTextEdit="1"/>
              </p:cNvSpPr>
              <p:nvPr/>
            </p:nvSpPr>
            <p:spPr>
              <a:xfrm>
                <a:off x="4435199" y="5462856"/>
                <a:ext cx="3240930" cy="893762"/>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0215"/>
                                        </p:tgtEl>
                                        <p:attrNameLst>
                                          <p:attrName>style.visibility</p:attrName>
                                        </p:attrNameLst>
                                      </p:cBhvr>
                                      <p:to>
                                        <p:strVal val="visible"/>
                                      </p:to>
                                    </p:set>
                                    <p:animEffect transition="in" filter="wipe(left)">
                                      <p:cBhvr>
                                        <p:cTn id="22" dur="500"/>
                                        <p:tgtEl>
                                          <p:spTgt spid="3502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 grpId="0"/>
      <p:bldP spid="350215" grpId="0"/>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6" descr="I:\本科2011\电子工程物理课件\插图\D22.tif"/>
          <p:cNvPicPr>
            <a:picLocks noChangeAspect="1"/>
          </p:cNvPicPr>
          <p:nvPr/>
        </p:nvPicPr>
        <p:blipFill>
          <a:blip r:embed="rId2"/>
          <a:stretch>
            <a:fillRect/>
          </a:stretch>
        </p:blipFill>
        <p:spPr>
          <a:xfrm>
            <a:off x="5286375" y="293688"/>
            <a:ext cx="3500438" cy="3492500"/>
          </a:xfrm>
          <a:prstGeom prst="rect">
            <a:avLst/>
          </a:prstGeom>
          <a:noFill/>
          <a:ln w="9525">
            <a:noFill/>
          </a:ln>
        </p:spPr>
      </p:pic>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mc:AlternateContent xmlns:mc="http://schemas.openxmlformats.org/markup-compatibility/2006" xmlns:a14="http://schemas.microsoft.com/office/drawing/2010/main">
        <mc:Choice Requires="a14">
          <p:sp>
            <p:nvSpPr>
              <p:cNvPr id="72708" name="Object 8"/>
              <p:cNvSpPr txBox="1"/>
              <p:nvPr/>
            </p:nvSpPr>
            <p:spPr>
              <a:xfrm>
                <a:off x="146050" y="285750"/>
                <a:ext cx="4641850" cy="10874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2</m:t>
                          </m:r>
                        </m:num>
                        <m:den>
                          <m:rad>
                            <m:radPr>
                              <m:degHide m:val="on"/>
                              <m:ctrlPr>
                                <a:rPr lang="zh-CN" altLang="en-US" sz="2400" i="1">
                                  <a:solidFill>
                                    <a:srgbClr val="000000"/>
                                  </a:solidFill>
                                  <a:latin typeface="Cambria Math" panose="02040503050406030204" pitchFamily="18" charset="0"/>
                                  <a:ea typeface="+mn-ea"/>
                                </a:rPr>
                              </m:ctrlPr>
                            </m:radPr>
                            <m:deg/>
                            <m:e>
                              <m:r>
                                <a:rPr lang="zh-CN" altLang="en-US" sz="2400" i="1">
                                  <a:solidFill>
                                    <a:srgbClr val="000000"/>
                                  </a:solidFill>
                                  <a:latin typeface="Cambria Math" panose="02040503050406030204" pitchFamily="18" charset="0"/>
                                  <a:ea typeface="+mn-ea"/>
                                </a:rPr>
                                <m:t>𝜋</m:t>
                              </m:r>
                            </m:e>
                          </m:rad>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𝐹</m:t>
                          </m:r>
                        </m:e>
                        <m: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ub>
                      </m:sSub>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e>
                      </m:d>
                    </m:oMath>
                  </m:oMathPara>
                </a14:m>
                <a:endParaRPr lang="zh-CN" altLang="en-US" sz="2400" dirty="0">
                  <a:ea typeface="+mn-ea"/>
                  <a:cs typeface="Times New Roman" panose="02020603050405020304" pitchFamily="18" charset="0"/>
                </a:endParaRPr>
              </a:p>
            </p:txBody>
          </p:sp>
        </mc:Choice>
        <mc:Fallback xmlns="">
          <p:sp>
            <p:nvSpPr>
              <p:cNvPr id="72708" name="Object 8"/>
              <p:cNvSpPr txBox="1">
                <a:spLocks noRot="1" noChangeAspect="1" noMove="1" noResize="1" noEditPoints="1" noAdjustHandles="1" noChangeArrowheads="1" noChangeShapeType="1" noTextEdit="1"/>
              </p:cNvSpPr>
              <p:nvPr/>
            </p:nvSpPr>
            <p:spPr>
              <a:xfrm>
                <a:off x="146050" y="285750"/>
                <a:ext cx="4641850" cy="1087438"/>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8"/>
              <p:cNvSpPr txBox="1"/>
              <p:nvPr/>
            </p:nvSpPr>
            <p:spPr>
              <a:xfrm>
                <a:off x="142875" y="1392228"/>
                <a:ext cx="4643438" cy="10795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2</m:t>
                          </m:r>
                        </m:num>
                        <m:den>
                          <m:rad>
                            <m:radPr>
                              <m:degHide m:val="on"/>
                              <m:ctrlPr>
                                <a:rPr lang="zh-CN" altLang="en-US" sz="2400" i="1">
                                  <a:solidFill>
                                    <a:srgbClr val="000000"/>
                                  </a:solidFill>
                                  <a:latin typeface="Cambria Math" panose="02040503050406030204" pitchFamily="18" charset="0"/>
                                  <a:ea typeface="+mn-ea"/>
                                </a:rPr>
                              </m:ctrlPr>
                            </m:radPr>
                            <m:deg/>
                            <m:e>
                              <m:r>
                                <a:rPr lang="zh-CN" altLang="en-US" sz="2400" i="1">
                                  <a:solidFill>
                                    <a:srgbClr val="000000"/>
                                  </a:solidFill>
                                  <a:latin typeface="Cambria Math" panose="02040503050406030204" pitchFamily="18" charset="0"/>
                                  <a:ea typeface="+mn-ea"/>
                                </a:rPr>
                                <m:t>𝜋</m:t>
                              </m:r>
                            </m:e>
                          </m:rad>
                        </m:den>
                      </m:f>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𝐹</m:t>
                          </m:r>
                        </m:e>
                        <m: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2</m:t>
                              </m:r>
                            </m:den>
                          </m:f>
                        </m:sub>
                      </m:sSub>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e>
                      </m:d>
                    </m:oMath>
                  </m:oMathPara>
                </a14:m>
                <a:endParaRPr lang="zh-CN" altLang="en-US" sz="2400">
                  <a:ea typeface="+mn-ea"/>
                  <a:cs typeface="Times New Roman" panose="02020603050405020304" pitchFamily="18" charset="0"/>
                </a:endParaRPr>
              </a:p>
            </p:txBody>
          </p:sp>
        </mc:Choice>
        <mc:Fallback xmlns="">
          <p:sp>
            <p:nvSpPr>
              <p:cNvPr id="2" name="Object 8"/>
              <p:cNvSpPr txBox="1">
                <a:spLocks noRot="1" noChangeAspect="1" noMove="1" noResize="1" noEditPoints="1" noAdjustHandles="1" noChangeArrowheads="1" noChangeShapeType="1" noTextEdit="1"/>
              </p:cNvSpPr>
              <p:nvPr/>
            </p:nvSpPr>
            <p:spPr>
              <a:xfrm>
                <a:off x="142875" y="1392228"/>
                <a:ext cx="4643438" cy="1079500"/>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6" name="矩形 6"/>
          <p:cNvSpPr/>
          <p:nvPr/>
        </p:nvSpPr>
        <p:spPr>
          <a:xfrm>
            <a:off x="71438" y="2492896"/>
            <a:ext cx="4500562" cy="4921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ts val="600"/>
              </a:spcBef>
              <a:buNone/>
            </a:pPr>
            <a:r>
              <a:rPr lang="zh-CN" altLang="en-US" sz="2600" b="1" dirty="0">
                <a:latin typeface="宋体" panose="02010600030101010101" pitchFamily="2" charset="-122"/>
              </a:rPr>
              <a:t>究竟什么情况会发生简并？</a:t>
            </a:r>
          </a:p>
        </p:txBody>
      </p:sp>
      <mc:AlternateContent xmlns:mc="http://schemas.openxmlformats.org/markup-compatibility/2006" xmlns:a14="http://schemas.microsoft.com/office/drawing/2010/main">
        <mc:Choice Requires="a14">
          <p:sp>
            <p:nvSpPr>
              <p:cNvPr id="3" name="Object 8"/>
              <p:cNvSpPr txBox="1"/>
              <p:nvPr/>
            </p:nvSpPr>
            <p:spPr>
              <a:xfrm>
                <a:off x="132600" y="3122702"/>
                <a:ext cx="3349005" cy="5302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例如中温区</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𝐷</m:t>
                          </m:r>
                        </m:sub>
                        <m:sup>
                          <m:r>
                            <a:rPr lang="zh-CN" altLang="en-US" sz="2400" i="1">
                              <a:solidFill>
                                <a:srgbClr val="000000"/>
                              </a:solidFill>
                              <a:latin typeface="Cambria Math" panose="02040503050406030204" pitchFamily="18" charset="0"/>
                              <a:ea typeface="+mn-ea"/>
                            </a:rPr>
                            <m:t>+</m:t>
                          </m:r>
                        </m:sup>
                      </m:sSubSup>
                    </m:oMath>
                  </m:oMathPara>
                </a14:m>
                <a:endParaRPr lang="zh-CN" altLang="en-US" sz="2400" dirty="0">
                  <a:ea typeface="+mn-ea"/>
                  <a:cs typeface="Times New Roman" panose="02020603050405020304" pitchFamily="18" charset="0"/>
                </a:endParaRPr>
              </a:p>
            </p:txBody>
          </p:sp>
        </mc:Choice>
        <mc:Fallback xmlns="">
          <p:sp>
            <p:nvSpPr>
              <p:cNvPr id="3" name="Object 8"/>
              <p:cNvSpPr txBox="1">
                <a:spLocks noRot="1" noChangeAspect="1" noMove="1" noResize="1" noEditPoints="1" noAdjustHandles="1" noChangeArrowheads="1" noChangeShapeType="1" noTextEdit="1"/>
              </p:cNvSpPr>
              <p:nvPr/>
            </p:nvSpPr>
            <p:spPr>
              <a:xfrm>
                <a:off x="132600" y="3122702"/>
                <a:ext cx="3349005" cy="530225"/>
              </a:xfrm>
              <a:prstGeom prst="rect">
                <a:avLst/>
              </a:prstGeom>
              <a:blipFill>
                <a:blip r:embed="rId5"/>
                <a:stretch>
                  <a:fillRect l="-163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8"/>
              <p:cNvSpPr txBox="1"/>
              <p:nvPr/>
            </p:nvSpPr>
            <p:spPr>
              <a:xfrm>
                <a:off x="142875" y="3788211"/>
                <a:ext cx="6500813" cy="9969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𝐹</m:t>
                          </m:r>
                        </m:e>
                        <m: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b>
                      </m:sSub>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e>
                      </m:d>
                      <m:r>
                        <a:rPr lang="zh-CN" altLang="en-US" sz="2200" i="0">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Sub>
                        </m:num>
                        <m:den>
                          <m:r>
                            <a:rPr lang="zh-CN" altLang="en-US" sz="2200" i="1">
                              <a:solidFill>
                                <a:srgbClr val="000000"/>
                              </a:solidFill>
                              <a:latin typeface="Cambria Math" panose="02040503050406030204" pitchFamily="18" charset="0"/>
                              <a:ea typeface="+mn-ea"/>
                            </a:rPr>
                            <m:t>1+2</m:t>
                          </m:r>
                          <m:sSup>
                            <m:sSupPr>
                              <m:ctrlPr>
                                <a:rPr lang="en-US" altLang="zh-CN" sz="2200" i="1">
                                  <a:solidFill>
                                    <a:srgbClr val="000000"/>
                                  </a:solidFill>
                                  <a:latin typeface="Cambria Math" panose="02040503050406030204" pitchFamily="18" charset="0"/>
                                </a:rPr>
                              </m:ctrlPr>
                            </m:sSupPr>
                            <m:e>
                              <m:r>
                                <m:rPr>
                                  <m:sty m:val="p"/>
                                </m:rPr>
                                <a:rPr lang="en-US" altLang="zh-CN" sz="2200" b="0">
                                  <a:solidFill>
                                    <a:srgbClr val="000000"/>
                                  </a:solidFill>
                                  <a:latin typeface="Cambria Math" panose="02040503050406030204" pitchFamily="18" charset="0"/>
                                </a:rPr>
                                <m:t>e</m:t>
                              </m:r>
                            </m:e>
                            <m:sup>
                              <m:f>
                                <m:fPr>
                                  <m:type m:val="lin"/>
                                  <m:ctrlPr>
                                    <a:rPr lang="zh-CN" altLang="en-US" sz="2200" i="1">
                                      <a:solidFill>
                                        <a:srgbClr val="000000"/>
                                      </a:solidFill>
                                      <a:latin typeface="Cambria Math" panose="02040503050406030204" pitchFamily="18" charset="0"/>
                                    </a:rPr>
                                  </m:ctrlPr>
                                </m:fPr>
                                <m:num>
                                  <m:r>
                                    <a:rPr lang="zh-CN" altLang="en-US" sz="2200" i="1" smtClean="0">
                                      <a:solidFill>
                                        <a:srgbClr val="000000"/>
                                      </a:solidFill>
                                      <a:latin typeface="Cambria Math" panose="02040503050406030204" pitchFamily="18" charset="0"/>
                                    </a:rPr>
                                    <m:t>−</m:t>
                                  </m:r>
                                  <m:d>
                                    <m:dPr>
                                      <m:ctrlPr>
                                        <a:rPr lang="zh-CN" altLang="en-US" sz="2200" i="1">
                                          <a:solidFill>
                                            <a:srgbClr val="000000"/>
                                          </a:solidFill>
                                          <a:latin typeface="Cambria Math" panose="02040503050406030204" pitchFamily="18" charset="0"/>
                                        </a:rPr>
                                      </m:ctrlPr>
                                    </m:dPr>
                                    <m:e>
                                      <m:sSub>
                                        <m:sSubPr>
                                          <m:ctrlPr>
                                            <a:rPr lang="en-US" altLang="zh-CN" sz="2200" b="0" i="1" smtClean="0">
                                              <a:solidFill>
                                                <a:srgbClr val="000000"/>
                                              </a:solidFill>
                                              <a:latin typeface="Cambria Math" panose="02040503050406030204" pitchFamily="18" charset="0"/>
                                            </a:rPr>
                                          </m:ctrlPr>
                                        </m:sSubPr>
                                        <m:e>
                                          <m:r>
                                            <a:rPr lang="en-US" altLang="zh-CN" sz="2200" b="0" i="1" smtClean="0">
                                              <a:solidFill>
                                                <a:srgbClr val="000000"/>
                                              </a:solidFill>
                                              <a:latin typeface="Cambria Math" panose="02040503050406030204" pitchFamily="18" charset="0"/>
                                            </a:rPr>
                                            <m:t>𝐸</m:t>
                                          </m:r>
                                        </m:e>
                                        <m:sub>
                                          <m:r>
                                            <a:rPr lang="en-US" altLang="zh-CN" sz="2200" b="0" i="1" smtClean="0">
                                              <a:solidFill>
                                                <a:srgbClr val="000000"/>
                                              </a:solidFill>
                                              <a:latin typeface="Cambria Math" panose="02040503050406030204" pitchFamily="18" charset="0"/>
                                            </a:rPr>
                                            <m:t>𝐷</m:t>
                                          </m:r>
                                        </m:sub>
                                      </m:sSub>
                                      <m:r>
                                        <a:rPr lang="zh-CN" altLang="en-US" sz="2200" i="1">
                                          <a:solidFill>
                                            <a:srgbClr val="000000"/>
                                          </a:solidFill>
                                          <a:latin typeface="Cambria Math" panose="02040503050406030204" pitchFamily="18" charset="0"/>
                                        </a:rPr>
                                        <m:t>−</m:t>
                                      </m:r>
                                      <m:sSub>
                                        <m:sSubPr>
                                          <m:ctrlPr>
                                            <a:rPr lang="zh-CN" altLang="en-US" sz="2200" b="0" i="1">
                                              <a:solidFill>
                                                <a:srgbClr val="000000"/>
                                              </a:solidFill>
                                              <a:latin typeface="Cambria Math" panose="02040503050406030204" pitchFamily="18" charset="0"/>
                                            </a:rPr>
                                          </m:ctrlPr>
                                        </m:sSubPr>
                                        <m:e>
                                          <m:r>
                                            <a:rPr lang="zh-CN" altLang="en-US" sz="2200" b="0" i="1">
                                              <a:solidFill>
                                                <a:srgbClr val="000000"/>
                                              </a:solidFill>
                                              <a:latin typeface="Cambria Math" panose="02040503050406030204" pitchFamily="18" charset="0"/>
                                            </a:rPr>
                                            <m:t>𝐸</m:t>
                                          </m:r>
                                        </m:e>
                                        <m:sub>
                                          <m:r>
                                            <a:rPr lang="en-US" altLang="zh-CN" sz="2200" b="0" i="1">
                                              <a:solidFill>
                                                <a:srgbClr val="000000"/>
                                              </a:solidFill>
                                              <a:latin typeface="Cambria Math" panose="02040503050406030204" pitchFamily="18" charset="0"/>
                                            </a:rPr>
                                            <m:t>𝐹</m:t>
                                          </m:r>
                                        </m:sub>
                                      </m:sSub>
                                    </m:e>
                                  </m:d>
                                </m:num>
                                <m:den>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𝑘</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𝑇</m:t>
                                  </m:r>
                                </m:den>
                              </m:f>
                            </m:sup>
                          </m:sSup>
                        </m:den>
                      </m:f>
                    </m:oMath>
                  </m:oMathPara>
                </a14:m>
                <a:endParaRPr lang="zh-CN" altLang="en-US" sz="2200" dirty="0">
                  <a:ea typeface="+mn-ea"/>
                  <a:cs typeface="Times New Roman" panose="02020603050405020304" pitchFamily="18" charset="0"/>
                </a:endParaRPr>
              </a:p>
            </p:txBody>
          </p:sp>
        </mc:Choice>
        <mc:Fallback xmlns="">
          <p:sp>
            <p:nvSpPr>
              <p:cNvPr id="4" name="Object 8"/>
              <p:cNvSpPr txBox="1">
                <a:spLocks noRot="1" noChangeAspect="1" noMove="1" noResize="1" noEditPoints="1" noAdjustHandles="1" noChangeArrowheads="1" noChangeShapeType="1" noTextEdit="1"/>
              </p:cNvSpPr>
              <p:nvPr/>
            </p:nvSpPr>
            <p:spPr>
              <a:xfrm>
                <a:off x="142875" y="3788211"/>
                <a:ext cx="6500813" cy="996950"/>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8"/>
              <p:cNvSpPr txBox="1"/>
              <p:nvPr/>
            </p:nvSpPr>
            <p:spPr>
              <a:xfrm>
                <a:off x="149225" y="4851836"/>
                <a:ext cx="6222975" cy="10048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Sub>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𝐹</m:t>
                          </m:r>
                        </m:e>
                        <m: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b>
                      </m:sSub>
                      <m:d>
                        <m:dPr>
                          <m:ctrlPr>
                            <a:rPr lang="zh-CN" altLang="en-US" sz="2200" i="1">
                              <a:solidFill>
                                <a:srgbClr val="000000"/>
                              </a:solidFill>
                              <a:latin typeface="Cambria Math" panose="02040503050406030204" pitchFamily="18" charset="0"/>
                              <a:ea typeface="+mn-ea"/>
                            </a:rPr>
                          </m:ctrlPr>
                        </m:dPr>
                        <m:e>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e>
                      </m:d>
                      <m:d>
                        <m:dPr>
                          <m:ctrlPr>
                            <a:rPr lang="en-US" altLang="zh-CN" sz="2200" i="1" smtClean="0">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1</m:t>
                          </m:r>
                          <m:r>
                            <a:rPr lang="zh-CN" altLang="en-US" sz="2200">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𝐷</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𝐹</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e>
                      </m:d>
                    </m:oMath>
                  </m:oMathPara>
                </a14:m>
                <a:endParaRPr lang="zh-CN" altLang="en-US" sz="2200" dirty="0">
                  <a:ea typeface="+mn-ea"/>
                  <a:cs typeface="Times New Roman" panose="02020603050405020304" pitchFamily="18" charset="0"/>
                </a:endParaRPr>
              </a:p>
            </p:txBody>
          </p:sp>
        </mc:Choice>
        <mc:Fallback xmlns="">
          <p:sp>
            <p:nvSpPr>
              <p:cNvPr id="7" name="Object 8"/>
              <p:cNvSpPr txBox="1">
                <a:spLocks noRot="1" noChangeAspect="1" noMove="1" noResize="1" noEditPoints="1" noAdjustHandles="1" noChangeArrowheads="1" noChangeShapeType="1" noTextEdit="1"/>
              </p:cNvSpPr>
              <p:nvPr/>
            </p:nvSpPr>
            <p:spPr>
              <a:xfrm>
                <a:off x="149225" y="4851836"/>
                <a:ext cx="6222975" cy="1004888"/>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174625" y="5832565"/>
                <a:ext cx="4901431" cy="8620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𝐷</m:t>
                          </m:r>
                        </m:sub>
                      </m:sSub>
                      <m:r>
                        <a:rPr lang="zh-CN" altLang="en-US" sz="2200" i="0">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2</m:t>
                          </m:r>
                        </m:num>
                        <m:den>
                          <m:rad>
                            <m:radPr>
                              <m:degHide m:val="on"/>
                              <m:ctrlPr>
                                <a:rPr lang="zh-CN" altLang="en-US" sz="2200" i="1">
                                  <a:solidFill>
                                    <a:srgbClr val="000000"/>
                                  </a:solidFill>
                                  <a:latin typeface="Cambria Math" panose="02040503050406030204" pitchFamily="18" charset="0"/>
                                  <a:ea typeface="+mn-ea"/>
                                </a:rPr>
                              </m:ctrlPr>
                            </m:radPr>
                            <m:deg/>
                            <m:e>
                              <m:r>
                                <a:rPr lang="zh-CN" altLang="en-US" sz="2200" i="1">
                                  <a:solidFill>
                                    <a:srgbClr val="000000"/>
                                  </a:solidFill>
                                  <a:latin typeface="Cambria Math" panose="02040503050406030204" pitchFamily="18" charset="0"/>
                                  <a:ea typeface="+mn-ea"/>
                                </a:rPr>
                                <m:t>𝜋</m:t>
                              </m:r>
                            </m:e>
                          </m:rad>
                        </m:den>
                      </m:f>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𝐹</m:t>
                          </m:r>
                        </m:e>
                        <m:sub>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r>
                                <a:rPr lang="zh-CN" altLang="en-US" sz="2200" i="1">
                                  <a:solidFill>
                                    <a:srgbClr val="000000"/>
                                  </a:solidFill>
                                  <a:latin typeface="Cambria Math" panose="02040503050406030204" pitchFamily="18" charset="0"/>
                                  <a:ea typeface="+mn-ea"/>
                                </a:rPr>
                                <m:t>2</m:t>
                              </m:r>
                            </m:den>
                          </m:f>
                        </m:sub>
                      </m:sSub>
                      <m:d>
                        <m:dPr>
                          <m:ctrlPr>
                            <a:rPr lang="zh-CN" altLang="en-US" sz="2200" b="0" i="1">
                              <a:solidFill>
                                <a:srgbClr val="000000"/>
                              </a:solidFill>
                              <a:latin typeface="Cambria Math" panose="02040503050406030204" pitchFamily="18" charset="0"/>
                              <a:ea typeface="+mn-ea"/>
                            </a:rPr>
                          </m:ctrlPr>
                        </m:dPr>
                        <m:e>
                          <m:r>
                            <a:rPr lang="en-US" altLang="zh-CN" sz="2200" b="0" i="1">
                              <a:solidFill>
                                <a:srgbClr val="000000"/>
                              </a:solidFill>
                              <a:latin typeface="Cambria Math" panose="02040503050406030204" pitchFamily="18" charset="0"/>
                              <a:ea typeface="+mn-ea"/>
                            </a:rPr>
                            <m:t>−</m:t>
                          </m:r>
                          <m:r>
                            <a:rPr lang="en-US" altLang="zh-CN" sz="2200" b="0" i="1" smtClean="0">
                              <a:solidFill>
                                <a:srgbClr val="000000"/>
                              </a:solidFill>
                              <a:latin typeface="Cambria Math" panose="02040503050406030204" pitchFamily="18" charset="0"/>
                              <a:ea typeface="+mn-ea"/>
                            </a:rPr>
                            <m:t>1</m:t>
                          </m:r>
                        </m:e>
                      </m:d>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1</m:t>
                          </m:r>
                          <m:r>
                            <a:rPr lang="zh-CN" altLang="en-US" sz="2200" i="0">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𝐷</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sSup>
                            <m:sSupPr>
                              <m:ctrlPr>
                                <a:rPr lang="en-US" altLang="zh-CN" sz="2200" b="0" i="1" smtClean="0">
                                  <a:solidFill>
                                    <a:srgbClr val="000000"/>
                                  </a:solidFill>
                                  <a:latin typeface="Cambria Math" panose="02040503050406030204" pitchFamily="18" charset="0"/>
                                  <a:ea typeface="+mn-ea"/>
                                </a:rPr>
                              </m:ctrlPr>
                            </m:sSupPr>
                            <m:e>
                              <m:r>
                                <m:rPr>
                                  <m:sty m:val="p"/>
                                </m:rPr>
                                <a:rPr lang="en-US" altLang="zh-CN" sz="2200" b="0" i="0" smtClean="0">
                                  <a:solidFill>
                                    <a:srgbClr val="000000"/>
                                  </a:solidFill>
                                  <a:latin typeface="Cambria Math" panose="02040503050406030204" pitchFamily="18" charset="0"/>
                                  <a:ea typeface="+mn-ea"/>
                                </a:rPr>
                                <m:t>e</m:t>
                              </m:r>
                            </m:e>
                            <m:sup>
                              <m:r>
                                <a:rPr lang="en-US" altLang="zh-CN" sz="2200" b="0" i="1">
                                  <a:solidFill>
                                    <a:srgbClr val="000000"/>
                                  </a:solidFill>
                                  <a:latin typeface="Cambria Math" panose="02040503050406030204" pitchFamily="18" charset="0"/>
                                  <a:ea typeface="+mn-ea"/>
                                </a:rPr>
                                <m:t>−</m:t>
                              </m:r>
                              <m:r>
                                <a:rPr lang="en-US" altLang="zh-CN" sz="2200" b="0" i="1" smtClean="0">
                                  <a:solidFill>
                                    <a:srgbClr val="000000"/>
                                  </a:solidFill>
                                  <a:latin typeface="Cambria Math" panose="02040503050406030204" pitchFamily="18" charset="0"/>
                                  <a:ea typeface="+mn-ea"/>
                                </a:rPr>
                                <m:t>1</m:t>
                              </m:r>
                            </m:sup>
                          </m:sSup>
                        </m:e>
                      </m:d>
                    </m:oMath>
                  </m:oMathPara>
                </a14:m>
                <a:endParaRPr lang="zh-CN" altLang="en-US" sz="2200" dirty="0">
                  <a:ea typeface="+mn-ea"/>
                  <a:cs typeface="Times New Roman" panose="02020603050405020304" pitchFamily="18" charset="0"/>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74625" y="5832565"/>
                <a:ext cx="4901431" cy="862012"/>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8"/>
              <p:cNvSpPr txBox="1"/>
              <p:nvPr/>
            </p:nvSpPr>
            <p:spPr>
              <a:xfrm>
                <a:off x="4644008" y="5846450"/>
                <a:ext cx="3384376" cy="56038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en-US" altLang="zh-CN" sz="220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0.34</m:t>
                      </m:r>
                      <m:d>
                        <m:dPr>
                          <m:ctrlPr>
                            <a:rPr lang="zh-CN" altLang="en-US" sz="2200" i="1">
                              <a:solidFill>
                                <a:srgbClr val="000000"/>
                              </a:solidFill>
                              <a:latin typeface="Cambria Math" panose="02040503050406030204" pitchFamily="18" charset="0"/>
                              <a:ea typeface="+mn-ea"/>
                            </a:rPr>
                          </m:ctrlPr>
                        </m:dPr>
                        <m:e>
                          <m:r>
                            <a:rPr lang="zh-CN" altLang="en-US" sz="2200" i="1">
                              <a:solidFill>
                                <a:srgbClr val="000000"/>
                              </a:solidFill>
                              <a:latin typeface="Cambria Math" panose="02040503050406030204" pitchFamily="18" charset="0"/>
                              <a:ea typeface="+mn-ea"/>
                            </a:rPr>
                            <m:t>1</m:t>
                          </m:r>
                          <m:r>
                            <a:rPr lang="zh-CN" altLang="en-US" sz="2200" i="0">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2</m:t>
                          </m:r>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f>
                                <m:fPr>
                                  <m:ctrlPr>
                                    <a:rPr lang="zh-CN" altLang="en-US" sz="2200" i="1">
                                      <a:solidFill>
                                        <a:srgbClr val="000000"/>
                                      </a:solidFill>
                                      <a:latin typeface="Cambria Math" panose="02040503050406030204" pitchFamily="18" charset="0"/>
                                      <a:ea typeface="+mn-ea"/>
                                    </a:rPr>
                                  </m:ctrlPr>
                                </m:fPr>
                                <m:num>
                                  <m:r>
                                    <m:rPr>
                                      <m:sty m:val="p"/>
                                    </m:rPr>
                                    <a:rPr lang="zh-CN" altLang="en-US" sz="2200" i="1">
                                      <a:solidFill>
                                        <a:srgbClr val="000000"/>
                                      </a:solidFill>
                                      <a:latin typeface="Cambria Math" panose="02040503050406030204" pitchFamily="18" charset="0"/>
                                      <a:ea typeface="+mn-ea"/>
                                    </a:rPr>
                                    <m:t>Δ</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𝐷</m:t>
                                      </m:r>
                                    </m:sub>
                                  </m:sSub>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sSup>
                            <m:sSupPr>
                              <m:ctrlPr>
                                <a:rPr lang="en-US" altLang="zh-CN" sz="2200" b="0" i="1">
                                  <a:solidFill>
                                    <a:srgbClr val="000000"/>
                                  </a:solidFill>
                                  <a:latin typeface="Cambria Math" panose="02040503050406030204" pitchFamily="18" charset="0"/>
                                </a:rPr>
                              </m:ctrlPr>
                            </m:sSupPr>
                            <m:e>
                              <m:r>
                                <m:rPr>
                                  <m:sty m:val="p"/>
                                </m:rPr>
                                <a:rPr lang="en-US" altLang="zh-CN" sz="2200" b="0">
                                  <a:solidFill>
                                    <a:srgbClr val="000000"/>
                                  </a:solidFill>
                                  <a:latin typeface="Cambria Math" panose="02040503050406030204" pitchFamily="18" charset="0"/>
                                </a:rPr>
                                <m:t>e</m:t>
                              </m:r>
                            </m:e>
                            <m:sup>
                              <m:r>
                                <a:rPr lang="en-US" altLang="zh-CN" sz="2200" b="0" i="1">
                                  <a:solidFill>
                                    <a:srgbClr val="000000"/>
                                  </a:solidFill>
                                  <a:latin typeface="Cambria Math" panose="02040503050406030204" pitchFamily="18" charset="0"/>
                                </a:rPr>
                                <m:t>−1</m:t>
                              </m:r>
                            </m:sup>
                          </m:sSup>
                        </m:e>
                      </m:d>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oMath>
                  </m:oMathPara>
                </a14:m>
                <a:endParaRPr lang="zh-CN" altLang="en-US" sz="2200" dirty="0">
                  <a:ea typeface="+mn-ea"/>
                  <a:cs typeface="Times New Roman" panose="02020603050405020304" pitchFamily="18" charset="0"/>
                </a:endParaRPr>
              </a:p>
            </p:txBody>
          </p:sp>
        </mc:Choice>
        <mc:Fallback xmlns="">
          <p:sp>
            <p:nvSpPr>
              <p:cNvPr id="10" name="Object 8"/>
              <p:cNvSpPr txBox="1">
                <a:spLocks noRot="1" noChangeAspect="1" noMove="1" noResize="1" noEditPoints="1" noAdjustHandles="1" noChangeArrowheads="1" noChangeShapeType="1" noTextEdit="1"/>
              </p:cNvSpPr>
              <p:nvPr/>
            </p:nvSpPr>
            <p:spPr>
              <a:xfrm>
                <a:off x="4644008" y="5846450"/>
                <a:ext cx="3384376" cy="560387"/>
              </a:xfrm>
              <a:prstGeom prst="rect">
                <a:avLst/>
              </a:prstGeom>
              <a:blipFill>
                <a:blip r:embed="rId9"/>
                <a:stretch>
                  <a:fillRect b="-5435"/>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6"/>
              <p:cNvSpPr/>
              <p:nvPr/>
            </p:nvSpPr>
            <p:spPr>
              <a:xfrm>
                <a:off x="3851920" y="2495233"/>
                <a:ext cx="1505322"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ts val="600"/>
                  </a:spcBef>
                  <a:buNone/>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𝑁</m:t>
                          </m:r>
                        </m:e>
                        <m:sub>
                          <m:r>
                            <a:rPr lang="en-US" altLang="zh-CN" sz="2400" b="0" i="1" smtClean="0">
                              <a:solidFill>
                                <a:srgbClr val="FF0000"/>
                              </a:solidFill>
                              <a:latin typeface="Cambria Math" panose="02040503050406030204" pitchFamily="18" charset="0"/>
                            </a:rPr>
                            <m:t>𝐷</m:t>
                          </m:r>
                        </m:sub>
                      </m:sSub>
                      <m:r>
                        <a:rPr lang="en-US" altLang="zh-CN" sz="2400" b="0" i="1" smtClean="0">
                          <a:solidFill>
                            <a:srgbClr val="FF0000"/>
                          </a:solidFill>
                          <a:latin typeface="Cambria Math" panose="02040503050406030204" pitchFamily="18" charset="0"/>
                          <a:ea typeface="Cambria Math" panose="02040503050406030204" pitchFamily="18" charset="0"/>
                        </a:rPr>
                        <m:t>&gt;</m:t>
                      </m:r>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𝑁</m:t>
                          </m:r>
                        </m:e>
                        <m:sub>
                          <m:r>
                            <a:rPr lang="en-US" altLang="zh-CN" sz="2400" b="0" i="1" smtClean="0">
                              <a:solidFill>
                                <a:srgbClr val="FF0000"/>
                              </a:solidFill>
                              <a:latin typeface="Cambria Math" panose="02040503050406030204" pitchFamily="18" charset="0"/>
                              <a:ea typeface="Cambria Math" panose="02040503050406030204" pitchFamily="18" charset="0"/>
                            </a:rPr>
                            <m:t>𝑐</m:t>
                          </m:r>
                        </m:sub>
                      </m:sSub>
                    </m:oMath>
                  </m:oMathPara>
                </a14:m>
                <a:endParaRPr lang="zh-CN" altLang="en-US" sz="2400" dirty="0">
                  <a:solidFill>
                    <a:srgbClr val="FF0000"/>
                  </a:solidFill>
                  <a:latin typeface="宋体" panose="02010600030101010101" pitchFamily="2" charset="-122"/>
                </a:endParaRPr>
              </a:p>
            </p:txBody>
          </p:sp>
        </mc:Choice>
        <mc:Fallback xmlns="">
          <p:sp>
            <p:nvSpPr>
              <p:cNvPr id="12" name="矩形 6"/>
              <p:cNvSpPr>
                <a:spLocks noRot="1" noChangeAspect="1" noMove="1" noResize="1" noEditPoints="1" noAdjustHandles="1" noChangeArrowheads="1" noChangeShapeType="1" noTextEdit="1"/>
              </p:cNvSpPr>
              <p:nvPr/>
            </p:nvSpPr>
            <p:spPr>
              <a:xfrm>
                <a:off x="3851920" y="2495233"/>
                <a:ext cx="1505322" cy="461665"/>
              </a:xfrm>
              <a:prstGeom prst="rect">
                <a:avLst/>
              </a:prstGeom>
              <a:blipFill>
                <a:blip r:embed="rId10"/>
                <a:stretch>
                  <a:fillRect b="-3947"/>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706"/>
                                        </p:tgtEl>
                                        <p:attrNameLst>
                                          <p:attrName>style.visibility</p:attrName>
                                        </p:attrNameLst>
                                      </p:cBhvr>
                                      <p:to>
                                        <p:strVal val="visible"/>
                                      </p:to>
                                    </p:set>
                                    <p:animEffect transition="in" filter="wipe(left)">
                                      <p:cBhvr>
                                        <p:cTn id="12" dur="500"/>
                                        <p:tgtEl>
                                          <p:spTgt spid="727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P spid="7" grpId="0"/>
      <p:bldP spid="8" grpId="0"/>
      <p:bldP spid="10"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153603" name="Rectangle 1"/>
          <p:cNvSpPr>
            <a:spLocks noChangeArrowheads="1"/>
          </p:cNvSpPr>
          <p:nvPr/>
        </p:nvSpPr>
        <p:spPr bwMode="auto">
          <a:xfrm>
            <a:off x="71438" y="4419748"/>
            <a:ext cx="9072563" cy="1570038"/>
          </a:xfrm>
          <a:prstGeom prst="rect">
            <a:avLst/>
          </a:prstGeom>
          <a:noFill/>
          <a:ln>
            <a:noFill/>
          </a:ln>
        </p:spPr>
        <p:txBody>
          <a:bodyPr anchor="ctr">
            <a:spAutoFit/>
          </a:bodyPr>
          <a:lstStyle>
            <a:lvl1pPr marL="542925" indent="-542925"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542925" marR="0" lvl="0" indent="-542925" algn="l" defTabSz="914400" rtl="0" eaLnBrk="1" fontAlgn="base" latinLnBrk="0" hangingPunct="1">
              <a:lnSpc>
                <a:spcPct val="100000"/>
              </a:lnSpc>
              <a:spcBef>
                <a:spcPts val="90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例</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计算含有施主杂质浓度</a:t>
            </a:r>
            <a:r>
              <a:rPr kumimoji="1" lang="en-US" altLang="zh-CN" sz="2400" b="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en-US" altLang="zh-CN" sz="2400" b="1"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9×10</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及受主杂质浓度为</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1.1×10</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16</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的硅在</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300k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时的电子和空穴浓度以及费米能级的位置。（</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对于硅材料：</a:t>
            </a:r>
            <a:r>
              <a:rPr kumimoji="1" lang="en-US" altLang="zh-CN" sz="2400" b="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=9×10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1.1×10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16</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300k</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571500" y="5991373"/>
                <a:ext cx="8286750" cy="488339"/>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lvl="0" eaLnBrk="1" hangingPunct="1">
                  <a:spcBef>
                    <a:spcPct val="50000"/>
                  </a:spcBef>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补偿全电离得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𝑵</m:t>
                        </m:r>
                      </m:e>
                      <m:sub>
                        <m:r>
                          <a:rPr lang="en-US" altLang="zh-CN" sz="2400" i="1" dirty="0">
                            <a:latin typeface="Cambria Math" panose="02040503050406030204" pitchFamily="18" charset="0"/>
                            <a:cs typeface="Times New Roman" panose="02020603050405020304" pitchFamily="18" charset="0"/>
                          </a:rPr>
                          <m:t>𝑨</m:t>
                        </m:r>
                      </m:sub>
                    </m:sSub>
                    <m:r>
                      <a:rPr lang="en-US" altLang="zh-CN" sz="2400" i="1" dirty="0">
                        <a:latin typeface="Cambria Math" panose="02040503050406030204" pitchFamily="18" charset="0"/>
                        <a:cs typeface="Times New Roman" panose="02020603050405020304" pitchFamily="18" charset="0"/>
                      </a:rPr>
                      <m:t> </m:t>
                    </m:r>
                  </m:oMath>
                </a14:m>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𝑵</m:t>
                        </m:r>
                      </m:e>
                      <m:sub>
                        <m:r>
                          <a:rPr lang="en-US" altLang="zh-CN" sz="2400" b="1" i="1" dirty="0" smtClean="0">
                            <a:latin typeface="Cambria Math" panose="02040503050406030204" pitchFamily="18" charset="0"/>
                            <a:cs typeface="Times New Roman" panose="02020603050405020304" pitchFamily="18" charset="0"/>
                          </a:rPr>
                          <m:t>𝑫</m:t>
                        </m:r>
                      </m:sub>
                    </m:sSub>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非简并算</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𝑬</m:t>
                        </m:r>
                      </m:e>
                      <m:sub>
                        <m:r>
                          <a:rPr lang="en-US" altLang="zh-CN" sz="2400" b="1" i="1" dirty="0" smtClean="0">
                            <a:latin typeface="Cambria Math" panose="02040503050406030204" pitchFamily="18" charset="0"/>
                            <a:cs typeface="Times New Roman" panose="02020603050405020304" pitchFamily="18" charset="0"/>
                          </a:rPr>
                          <m:t>𝑭</m:t>
                        </m:r>
                      </m:sub>
                    </m:sSub>
                  </m:oMath>
                </a14:m>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𝒏</m:t>
                        </m:r>
                      </m:e>
                      <m:sub>
                        <m:r>
                          <a:rPr lang="en-US" altLang="zh-CN" sz="2400" i="1">
                            <a:latin typeface="Cambria Math" panose="02040503050406030204" pitchFamily="18" charset="0"/>
                            <a:cs typeface="Times New Roman" panose="02020603050405020304" pitchFamily="18" charset="0"/>
                          </a:rPr>
                          <m:t>𝒊</m:t>
                        </m:r>
                      </m:sub>
                      <m:sup>
                        <m:r>
                          <a:rPr lang="en-US" altLang="zh-CN" sz="2400" i="1">
                            <a:latin typeface="Cambria Math" panose="02040503050406030204" pitchFamily="18" charset="0"/>
                            <a:cs typeface="Times New Roman" panose="02020603050405020304" pitchFamily="18" charset="0"/>
                          </a:rPr>
                          <m:t>𝟐</m:t>
                        </m:r>
                      </m:sup>
                    </m:sSubSup>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571500" y="5991373"/>
                <a:ext cx="8286750" cy="488339"/>
              </a:xfrm>
              <a:prstGeom prst="rect">
                <a:avLst/>
              </a:prstGeom>
              <a:blipFill>
                <a:blip r:embed="rId2"/>
                <a:stretch>
                  <a:fillRect l="-1177" t="-10000" b="-27500"/>
                </a:stretch>
              </a:blipFill>
              <a:ln>
                <a:noFill/>
              </a:ln>
            </p:spPr>
            <p:txBody>
              <a:bodyPr/>
              <a:lstStyle/>
              <a:p>
                <a:r>
                  <a:rPr lang="zh-CN" altLang="en-US">
                    <a:noFill/>
                  </a:rPr>
                  <a:t> </a:t>
                </a:r>
              </a:p>
            </p:txBody>
          </p:sp>
        </mc:Fallback>
      </mc:AlternateContent>
      <p:sp>
        <p:nvSpPr>
          <p:cNvPr id="73733" name="TextBox 5"/>
          <p:cNvSpPr txBox="1"/>
          <p:nvPr/>
        </p:nvSpPr>
        <p:spPr>
          <a:xfrm>
            <a:off x="179512" y="500063"/>
            <a:ext cx="8678738" cy="37856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0000"/>
                </a:solidFill>
                <a:latin typeface="宋体" panose="02010600030101010101" pitchFamily="2" charset="-122"/>
              </a:rPr>
              <a:t>计算之前需先判断：</a:t>
            </a:r>
            <a:endParaRPr lang="en-US" altLang="zh-CN" sz="2400" b="1" dirty="0">
              <a:solidFill>
                <a:srgbClr val="FF0000"/>
              </a:solidFill>
              <a:latin typeface="宋体" panose="02010600030101010101" pitchFamily="2" charset="-122"/>
            </a:endParaRPr>
          </a:p>
          <a:p>
            <a:pPr marL="0" lvl="0" indent="0"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判断是否补偿</a:t>
            </a:r>
            <a:r>
              <a:rPr lang="en-US" altLang="zh-CN" sz="2400" b="1" dirty="0">
                <a:solidFill>
                  <a:srgbClr val="00B050"/>
                </a:solidFill>
                <a:latin typeface="宋体" panose="02010600030101010101" pitchFamily="2" charset="-122"/>
              </a:rPr>
              <a:t>(</a:t>
            </a:r>
            <a:r>
              <a:rPr lang="zh-CN" altLang="en-US" sz="2400" b="1" dirty="0">
                <a:solidFill>
                  <a:srgbClr val="00B050"/>
                </a:solidFill>
                <a:latin typeface="宋体" panose="02010600030101010101" pitchFamily="2" charset="-122"/>
              </a:rPr>
              <a:t>即判断是否同时掺施主和受主</a:t>
            </a:r>
            <a:r>
              <a:rPr lang="en-US" altLang="zh-CN" sz="2400" b="1" dirty="0">
                <a:solidFill>
                  <a:srgbClr val="00B050"/>
                </a:solidFill>
                <a:latin typeface="宋体" panose="02010600030101010101" pitchFamily="2" charset="-122"/>
              </a:rPr>
              <a:t>)</a:t>
            </a:r>
          </a:p>
          <a:p>
            <a:pPr marL="0" lvl="0" indent="0"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判断是</a:t>
            </a:r>
            <a:r>
              <a:rPr lang="en-US" altLang="zh-CN" sz="2400" b="1" dirty="0">
                <a:solidFill>
                  <a:srgbClr val="0000FF"/>
                </a:solidFill>
                <a:latin typeface="宋体" panose="02010600030101010101" pitchFamily="2" charset="-122"/>
              </a:rPr>
              <a:t>n</a:t>
            </a:r>
            <a:r>
              <a:rPr lang="zh-CN" altLang="en-US" sz="2400" b="1" dirty="0">
                <a:solidFill>
                  <a:srgbClr val="0000FF"/>
                </a:solidFill>
                <a:latin typeface="宋体" panose="02010600030101010101" pitchFamily="2" charset="-122"/>
              </a:rPr>
              <a:t>型、</a:t>
            </a:r>
            <a:r>
              <a:rPr lang="en-US" altLang="zh-CN" sz="2400" b="1" dirty="0">
                <a:solidFill>
                  <a:srgbClr val="0000FF"/>
                </a:solidFill>
                <a:latin typeface="宋体" panose="02010600030101010101" pitchFamily="2" charset="-122"/>
              </a:rPr>
              <a:t>p</a:t>
            </a:r>
            <a:r>
              <a:rPr lang="zh-CN" altLang="en-US" sz="2400" b="1" dirty="0">
                <a:solidFill>
                  <a:srgbClr val="0000FF"/>
                </a:solidFill>
                <a:latin typeface="宋体" panose="02010600030101010101" pitchFamily="2" charset="-122"/>
              </a:rPr>
              <a:t>型、本征型</a:t>
            </a:r>
            <a:r>
              <a:rPr lang="en-US" altLang="zh-CN" sz="2400" b="1" dirty="0">
                <a:solidFill>
                  <a:srgbClr val="00B050"/>
                </a:solidFill>
                <a:latin typeface="宋体" panose="02010600030101010101" pitchFamily="2" charset="-122"/>
              </a:rPr>
              <a:t>(</a:t>
            </a:r>
            <a:r>
              <a:rPr lang="zh-CN" altLang="en-US" sz="2400" b="1" dirty="0">
                <a:solidFill>
                  <a:srgbClr val="00B050"/>
                </a:solidFill>
                <a:latin typeface="宋体" panose="02010600030101010101" pitchFamily="2" charset="-122"/>
              </a:rPr>
              <a:t>施主多为</a:t>
            </a:r>
            <a:r>
              <a:rPr lang="en-US" altLang="zh-CN" sz="2400" b="1" dirty="0">
                <a:solidFill>
                  <a:srgbClr val="00B050"/>
                </a:solidFill>
                <a:latin typeface="宋体" panose="02010600030101010101" pitchFamily="2" charset="-122"/>
              </a:rPr>
              <a:t>n</a:t>
            </a:r>
            <a:r>
              <a:rPr lang="zh-CN" altLang="en-US" sz="2400" b="1" dirty="0">
                <a:solidFill>
                  <a:srgbClr val="00B050"/>
                </a:solidFill>
                <a:latin typeface="宋体" panose="02010600030101010101" pitchFamily="2" charset="-122"/>
              </a:rPr>
              <a:t>型，受主多为</a:t>
            </a:r>
            <a:r>
              <a:rPr lang="en-US" altLang="zh-CN" sz="2400" b="1" dirty="0">
                <a:solidFill>
                  <a:srgbClr val="00B050"/>
                </a:solidFill>
                <a:latin typeface="宋体" panose="02010600030101010101" pitchFamily="2" charset="-122"/>
              </a:rPr>
              <a:t>p</a:t>
            </a:r>
            <a:r>
              <a:rPr lang="zh-CN" altLang="en-US" sz="2400" b="1" dirty="0">
                <a:solidFill>
                  <a:srgbClr val="00B050"/>
                </a:solidFill>
                <a:latin typeface="宋体" panose="02010600030101010101" pitchFamily="2" charset="-122"/>
              </a:rPr>
              <a:t>型</a:t>
            </a:r>
            <a:r>
              <a:rPr lang="en-US" altLang="zh-CN" sz="2400" b="1" dirty="0">
                <a:solidFill>
                  <a:srgbClr val="00B050"/>
                </a:solidFill>
                <a:latin typeface="宋体" panose="02010600030101010101" pitchFamily="2" charset="-122"/>
              </a:rPr>
              <a:t>)</a:t>
            </a:r>
          </a:p>
          <a:p>
            <a:pPr marL="0" lvl="0" indent="0"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先算多子浓度，后算少子浓度</a:t>
            </a:r>
            <a:r>
              <a:rPr lang="en-US" altLang="zh-CN" sz="2400" b="1" dirty="0">
                <a:solidFill>
                  <a:srgbClr val="00B050"/>
                </a:solidFill>
                <a:latin typeface="宋体" panose="02010600030101010101" pitchFamily="2" charset="-122"/>
              </a:rPr>
              <a:t>(n</a:t>
            </a:r>
            <a:r>
              <a:rPr lang="zh-CN" altLang="en-US" sz="2400" b="1" dirty="0">
                <a:solidFill>
                  <a:srgbClr val="00B050"/>
                </a:solidFill>
                <a:latin typeface="宋体" panose="02010600030101010101" pitchFamily="2" charset="-122"/>
              </a:rPr>
              <a:t>型先算电子，</a:t>
            </a:r>
            <a:r>
              <a:rPr lang="en-US" altLang="zh-CN" sz="2400" b="1" dirty="0">
                <a:solidFill>
                  <a:srgbClr val="00B050"/>
                </a:solidFill>
                <a:latin typeface="宋体" panose="02010600030101010101" pitchFamily="2" charset="-122"/>
              </a:rPr>
              <a:t>p</a:t>
            </a:r>
            <a:r>
              <a:rPr lang="zh-CN" altLang="en-US" sz="2400" b="1" dirty="0">
                <a:solidFill>
                  <a:srgbClr val="00B050"/>
                </a:solidFill>
                <a:latin typeface="宋体" panose="02010600030101010101" pitchFamily="2" charset="-122"/>
              </a:rPr>
              <a:t>型先算空穴</a:t>
            </a:r>
            <a:r>
              <a:rPr lang="en-US" altLang="zh-CN" sz="2400" b="1" dirty="0">
                <a:solidFill>
                  <a:srgbClr val="00B050"/>
                </a:solidFill>
                <a:latin typeface="宋体" panose="02010600030101010101" pitchFamily="2" charset="-122"/>
              </a:rPr>
              <a:t>)</a:t>
            </a:r>
          </a:p>
          <a:p>
            <a:pPr marL="0" lvl="0" indent="0"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判断是否简并</a:t>
            </a:r>
            <a:r>
              <a:rPr lang="en-US" altLang="zh-CN" sz="2400" b="1" dirty="0">
                <a:solidFill>
                  <a:srgbClr val="00B050"/>
                </a:solidFill>
                <a:latin typeface="宋体" panose="02010600030101010101" pitchFamily="2" charset="-122"/>
              </a:rPr>
              <a:t>(</a:t>
            </a:r>
            <a:r>
              <a:rPr lang="en-US" altLang="zh-CN" sz="2400" b="1" dirty="0" err="1">
                <a:solidFill>
                  <a:srgbClr val="00B050"/>
                </a:solidFill>
                <a:latin typeface="宋体" panose="02010600030101010101" pitchFamily="2" charset="-122"/>
              </a:rPr>
              <a:t>E</a:t>
            </a:r>
            <a:r>
              <a:rPr lang="en-US" altLang="zh-CN" sz="2400" b="1" baseline="-25000" dirty="0" err="1">
                <a:solidFill>
                  <a:srgbClr val="00B050"/>
                </a:solidFill>
                <a:latin typeface="宋体" panose="02010600030101010101" pitchFamily="2" charset="-122"/>
              </a:rPr>
              <a:t>c</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F</a:t>
            </a:r>
            <a:r>
              <a:rPr lang="zh-CN" altLang="en-US" sz="2400" b="1" dirty="0">
                <a:solidFill>
                  <a:srgbClr val="00B050"/>
                </a:solidFill>
                <a:latin typeface="宋体" panose="02010600030101010101" pitchFamily="2" charset="-122"/>
              </a:rPr>
              <a:t>或</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F</a:t>
            </a:r>
            <a:r>
              <a:rPr lang="en-US" altLang="zh-CN" sz="2400" b="1" dirty="0">
                <a:solidFill>
                  <a:srgbClr val="00B050"/>
                </a:solidFill>
                <a:latin typeface="宋体" panose="02010600030101010101" pitchFamily="2" charset="-122"/>
              </a:rPr>
              <a:t>-</a:t>
            </a:r>
            <a:r>
              <a:rPr lang="en-US" altLang="zh-CN" sz="2400" b="1" dirty="0" err="1">
                <a:solidFill>
                  <a:srgbClr val="00B050"/>
                </a:solidFill>
                <a:latin typeface="宋体" panose="02010600030101010101" pitchFamily="2" charset="-122"/>
              </a:rPr>
              <a:t>E</a:t>
            </a:r>
            <a:r>
              <a:rPr lang="en-US" altLang="zh-CN" sz="2400" b="1" baseline="-25000" dirty="0" err="1">
                <a:solidFill>
                  <a:srgbClr val="00B050"/>
                </a:solidFill>
                <a:latin typeface="宋体" panose="02010600030101010101" pitchFamily="2" charset="-122"/>
              </a:rPr>
              <a:t>v</a:t>
            </a:r>
            <a:r>
              <a:rPr lang="zh-CN" altLang="en-US" sz="2400" b="1" dirty="0">
                <a:solidFill>
                  <a:srgbClr val="00B050"/>
                </a:solidFill>
                <a:latin typeface="宋体" panose="02010600030101010101" pitchFamily="2" charset="-122"/>
              </a:rPr>
              <a:t>小于</a:t>
            </a:r>
            <a:r>
              <a:rPr lang="en-US" altLang="zh-CN" sz="2400" b="1" dirty="0">
                <a:solidFill>
                  <a:srgbClr val="00B050"/>
                </a:solidFill>
                <a:latin typeface="宋体" panose="02010600030101010101" pitchFamily="2" charset="-122"/>
              </a:rPr>
              <a:t>2k</a:t>
            </a:r>
            <a:r>
              <a:rPr lang="en-US" altLang="zh-CN" sz="2400" b="1" baseline="-25000" dirty="0">
                <a:solidFill>
                  <a:srgbClr val="00B050"/>
                </a:solidFill>
                <a:latin typeface="宋体" panose="02010600030101010101" pitchFamily="2" charset="-122"/>
              </a:rPr>
              <a:t>0</a:t>
            </a:r>
            <a:r>
              <a:rPr lang="en-US" altLang="zh-CN" sz="2400" b="1" dirty="0">
                <a:solidFill>
                  <a:srgbClr val="00B050"/>
                </a:solidFill>
                <a:latin typeface="宋体" panose="02010600030101010101" pitchFamily="2" charset="-122"/>
              </a:rPr>
              <a:t>T</a:t>
            </a:r>
            <a:r>
              <a:rPr lang="zh-CN" altLang="en-US" sz="2400" b="1" dirty="0">
                <a:solidFill>
                  <a:srgbClr val="00B050"/>
                </a:solidFill>
                <a:latin typeface="宋体" panose="02010600030101010101" pitchFamily="2" charset="-122"/>
              </a:rPr>
              <a:t>为简并，低掺杂非简并</a:t>
            </a:r>
            <a:r>
              <a:rPr lang="en-US" altLang="zh-CN" sz="2400" b="1" dirty="0">
                <a:solidFill>
                  <a:srgbClr val="00B050"/>
                </a:solidFill>
                <a:latin typeface="宋体" panose="02010600030101010101" pitchFamily="2" charset="-122"/>
              </a:rPr>
              <a:t>)</a:t>
            </a:r>
          </a:p>
          <a:p>
            <a:pPr marL="268288" indent="-268288"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判断是否全电离</a:t>
            </a:r>
            <a:r>
              <a:rPr lang="en-US" altLang="zh-CN" sz="2400" b="1" dirty="0">
                <a:solidFill>
                  <a:srgbClr val="0000FF"/>
                </a:solidFill>
                <a:latin typeface="宋体" panose="02010600030101010101" pitchFamily="2" charset="-122"/>
              </a:rPr>
              <a:t>                                      </a:t>
            </a:r>
            <a:r>
              <a:rPr lang="en-US" altLang="zh-CN" sz="2400" b="1" dirty="0">
                <a:solidFill>
                  <a:srgbClr val="00B050"/>
                </a:solidFill>
                <a:latin typeface="宋体" panose="02010600030101010101" pitchFamily="2" charset="-122"/>
              </a:rPr>
              <a:t>(</a:t>
            </a:r>
            <a:r>
              <a:rPr lang="zh-CN" altLang="en-US" sz="2400" b="1" dirty="0">
                <a:solidFill>
                  <a:srgbClr val="00B050"/>
                </a:solidFill>
                <a:latin typeface="宋体" panose="02010600030101010101" pitchFamily="2" charset="-122"/>
              </a:rPr>
              <a:t>一般常温低掺杂全电离，简并和</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D</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F</a:t>
            </a:r>
            <a:r>
              <a:rPr lang="zh-CN" altLang="en-US" sz="2400" b="1" dirty="0">
                <a:solidFill>
                  <a:srgbClr val="00B050"/>
                </a:solidFill>
                <a:latin typeface="宋体" panose="02010600030101010101" pitchFamily="2" charset="-122"/>
              </a:rPr>
              <a:t>或</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F</a:t>
            </a:r>
            <a:r>
              <a:rPr lang="en-US" altLang="zh-CN" sz="2400" b="1" dirty="0">
                <a:solidFill>
                  <a:srgbClr val="00B050"/>
                </a:solidFill>
                <a:latin typeface="宋体" panose="02010600030101010101" pitchFamily="2" charset="-122"/>
              </a:rPr>
              <a:t>-E</a:t>
            </a:r>
            <a:r>
              <a:rPr lang="en-US" altLang="zh-CN" sz="2400" b="1" baseline="-25000" dirty="0">
                <a:solidFill>
                  <a:srgbClr val="00B050"/>
                </a:solidFill>
                <a:latin typeface="宋体" panose="02010600030101010101" pitchFamily="2" charset="-122"/>
              </a:rPr>
              <a:t>D</a:t>
            </a:r>
            <a:r>
              <a:rPr lang="zh-CN" altLang="en-US" sz="2400" b="1" dirty="0">
                <a:solidFill>
                  <a:srgbClr val="00B050"/>
                </a:solidFill>
                <a:latin typeface="宋体" panose="02010600030101010101" pitchFamily="2" charset="-122"/>
              </a:rPr>
              <a:t>小为部分电离</a:t>
            </a:r>
            <a:r>
              <a:rPr lang="en-US" altLang="zh-CN" sz="2400" b="1" dirty="0">
                <a:solidFill>
                  <a:srgbClr val="00B050"/>
                </a:solidFill>
                <a:latin typeface="宋体" panose="02010600030101010101" pitchFamily="2" charset="-122"/>
              </a:rPr>
              <a:t>)</a:t>
            </a:r>
          </a:p>
          <a:p>
            <a:pPr marL="268288" lvl="0" indent="-268288" eaLnBrk="1" hangingPunct="1">
              <a:spcBef>
                <a:spcPct val="0"/>
              </a:spcBef>
              <a:buFont typeface="Wingdings" panose="05000000000000000000" pitchFamily="2" charset="2"/>
              <a:buChar char="Ø"/>
            </a:pPr>
            <a:r>
              <a:rPr lang="zh-CN" altLang="en-US" sz="2400" b="1" dirty="0">
                <a:solidFill>
                  <a:srgbClr val="0000FF"/>
                </a:solidFill>
                <a:latin typeface="宋体" panose="02010600030101010101" pitchFamily="2" charset="-122"/>
              </a:rPr>
              <a:t>判断多子来源于杂质电离，本征激发，还是二者</a:t>
            </a:r>
            <a:r>
              <a:rPr lang="en-US" altLang="zh-CN" sz="2400" b="1" dirty="0">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过渡区</a:t>
            </a:r>
            <a:r>
              <a:rPr lang="en-US" altLang="zh-CN" sz="2400" b="1" dirty="0">
                <a:solidFill>
                  <a:srgbClr val="0000FF"/>
                </a:solidFill>
                <a:latin typeface="宋体" panose="02010600030101010101" pitchFamily="2" charset="-122"/>
              </a:rPr>
              <a:t>)  </a:t>
            </a:r>
            <a:r>
              <a:rPr lang="en-US" altLang="zh-CN" sz="2400" b="1" dirty="0">
                <a:solidFill>
                  <a:srgbClr val="00B050"/>
                </a:solidFill>
                <a:latin typeface="宋体" panose="02010600030101010101" pitchFamily="2" charset="-122"/>
              </a:rPr>
              <a:t>(</a:t>
            </a:r>
            <a:r>
              <a:rPr lang="zh-CN" altLang="en-US" sz="2400" b="1" dirty="0">
                <a:solidFill>
                  <a:srgbClr val="00B050"/>
                </a:solidFill>
                <a:latin typeface="宋体" panose="02010600030101010101" pitchFamily="2" charset="-122"/>
              </a:rPr>
              <a:t>杂质浓度量级高为杂质电离，本征载流子浓度量级高为本征激发，二者在上下一个量级以内为过渡区</a:t>
            </a:r>
            <a:r>
              <a:rPr lang="en-US" altLang="zh-CN" sz="2400" b="1" dirty="0">
                <a:solidFill>
                  <a:srgbClr val="00B050"/>
                </a:solidFill>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a:spLocks noChangeArrowheads="1"/>
          </p:cNvSpPr>
          <p:nvPr/>
        </p:nvSpPr>
        <p:spPr bwMode="auto">
          <a:xfrm>
            <a:off x="468313" y="476250"/>
            <a:ext cx="5688013" cy="646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600" b="1" i="0" u="none" strike="noStrike" kern="1200" cap="none" spc="0" normalizeH="0" baseline="0" noProof="0" dirty="0">
                <a:ln>
                  <a:noFill/>
                </a:ln>
                <a:solidFill>
                  <a:schemeClr val="tx1"/>
                </a:solidFill>
                <a:effectLst/>
                <a:uLnTx/>
                <a:uFillTx/>
                <a:latin typeface="+mn-ea"/>
                <a:ea typeface="+mn-ea"/>
                <a:cs typeface="+mn-cs"/>
              </a:rPr>
              <a:t>常见的无机半导体材料：</a:t>
            </a:r>
          </a:p>
        </p:txBody>
      </p:sp>
      <p:sp>
        <p:nvSpPr>
          <p:cNvPr id="10243"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引言：半导体材料：无机材料：常见的无机半导体材料</a:t>
            </a:r>
          </a:p>
        </p:txBody>
      </p:sp>
      <p:graphicFrame>
        <p:nvGraphicFramePr>
          <p:cNvPr id="19" name="表格 3"/>
          <p:cNvGraphicFramePr>
            <a:graphicFrameLocks noGrp="1"/>
          </p:cNvGraphicFramePr>
          <p:nvPr>
            <p:extLst>
              <p:ext uri="{D42A27DB-BD31-4B8C-83A1-F6EECF244321}">
                <p14:modId xmlns:p14="http://schemas.microsoft.com/office/powerpoint/2010/main" val="2632891507"/>
              </p:ext>
            </p:extLst>
          </p:nvPr>
        </p:nvGraphicFramePr>
        <p:xfrm>
          <a:off x="28575" y="1412875"/>
          <a:ext cx="9072564" cy="4981575"/>
        </p:xfrm>
        <a:graphic>
          <a:graphicData uri="http://schemas.openxmlformats.org/drawingml/2006/table">
            <a:tbl>
              <a:tblPr/>
              <a:tblGrid>
                <a:gridCol w="1043601">
                  <a:extLst>
                    <a:ext uri="{9D8B030D-6E8A-4147-A177-3AD203B41FA5}">
                      <a16:colId xmlns:a16="http://schemas.microsoft.com/office/drawing/2014/main" val="20000"/>
                    </a:ext>
                  </a:extLst>
                </a:gridCol>
                <a:gridCol w="1944203">
                  <a:extLst>
                    <a:ext uri="{9D8B030D-6E8A-4147-A177-3AD203B41FA5}">
                      <a16:colId xmlns:a16="http://schemas.microsoft.com/office/drawing/2014/main" val="20001"/>
                    </a:ext>
                  </a:extLst>
                </a:gridCol>
                <a:gridCol w="1944203">
                  <a:extLst>
                    <a:ext uri="{9D8B030D-6E8A-4147-A177-3AD203B41FA5}">
                      <a16:colId xmlns:a16="http://schemas.microsoft.com/office/drawing/2014/main" val="20002"/>
                    </a:ext>
                  </a:extLst>
                </a:gridCol>
                <a:gridCol w="1800188">
                  <a:extLst>
                    <a:ext uri="{9D8B030D-6E8A-4147-A177-3AD203B41FA5}">
                      <a16:colId xmlns:a16="http://schemas.microsoft.com/office/drawing/2014/main" val="20003"/>
                    </a:ext>
                  </a:extLst>
                </a:gridCol>
                <a:gridCol w="2340369">
                  <a:extLst>
                    <a:ext uri="{9D8B030D-6E8A-4147-A177-3AD203B41FA5}">
                      <a16:colId xmlns:a16="http://schemas.microsoft.com/office/drawing/2014/main" val="20004"/>
                    </a:ext>
                  </a:extLst>
                </a:gridCol>
              </a:tblGrid>
              <a:tr h="1427917">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元素</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半导体</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III-V </a:t>
                      </a: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化合物</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半导体</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III</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V</a:t>
                      </a:r>
                      <a:endParaRPr kumimoji="0" lang="zh-CN" altLang="en-US"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endParaRP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II-VI </a:t>
                      </a: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化合物</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半导体</a:t>
                      </a: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II</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VI</a:t>
                      </a:r>
                      <a:endParaRPr kumimoji="0" lang="zh-CN" altLang="en-US"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endParaRP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IV</a:t>
                      </a: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化合物</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或合金</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半导体</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三元混合晶体</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zh-CN" altLang="en-US"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半导体</a:t>
                      </a:r>
                      <a:endParaRPr kumimoji="0" lang="en-US" altLang="zh-CN" sz="22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en-US" altLang="zh-CN" sz="2000" b="1" i="1"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1" i="0"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25000" dirty="0" err="1">
                          <a:ln>
                            <a:noFill/>
                          </a:ln>
                          <a:solidFill>
                            <a:srgbClr val="FF0000"/>
                          </a:solidFill>
                          <a:effectLst/>
                          <a:latin typeface="Constantia" panose="02030602050306030303" pitchFamily="18" charset="0"/>
                          <a:ea typeface="宋体" panose="02010600030101010101" pitchFamily="2" charset="-122"/>
                        </a:rPr>
                        <a:t>III</a:t>
                      </a:r>
                      <a:r>
                        <a:rPr kumimoji="0" lang="en-US" altLang="zh-CN" sz="2000" b="1" i="0"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1" i="0" u="none" strike="noStrike" cap="none" normalizeH="0" baseline="-25000" dirty="0" err="1">
                          <a:ln>
                            <a:noFill/>
                          </a:ln>
                          <a:solidFill>
                            <a:srgbClr val="FF0000"/>
                          </a:solidFill>
                          <a:effectLst/>
                          <a:latin typeface="Constantia" panose="02030602050306030303" pitchFamily="18" charset="0"/>
                          <a:ea typeface="宋体" panose="02010600030101010101" pitchFamily="2" charset="-122"/>
                        </a:rPr>
                        <a:t>V</a:t>
                      </a:r>
                      <a:r>
                        <a:rPr kumimoji="0" lang="en-US" altLang="zh-CN" sz="2000" b="1" i="0" u="none" strike="noStrike" cap="none" normalizeH="0" baseline="0" dirty="0">
                          <a:ln>
                            <a:noFill/>
                          </a:ln>
                          <a:solidFill>
                            <a:srgbClr val="FF0000"/>
                          </a:solidFill>
                          <a:effectLst/>
                          <a:latin typeface="Constantia" panose="02030602050306030303" pitchFamily="18" charset="0"/>
                          <a:ea typeface="宋体" panose="02010600030101010101" pitchFamily="2" charset="-122"/>
                        </a:rPr>
                        <a:t>+(1-</a:t>
                      </a:r>
                      <a:r>
                        <a:rPr kumimoji="0" lang="en-US" altLang="zh-CN" sz="2000" b="1" i="1"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1" i="0" u="none" strike="noStrike" cap="none" normalizeH="0" baseline="0" dirty="0">
                          <a:ln>
                            <a:noFill/>
                          </a:ln>
                          <a:solidFill>
                            <a:srgbClr val="FF0000"/>
                          </a:solidFill>
                          <a:effectLst/>
                          <a:latin typeface="Constantia" panose="02030602050306030303" pitchFamily="18" charset="0"/>
                          <a:ea typeface="宋体" panose="02010600030101010101" pitchFamily="2" charset="-122"/>
                        </a:rPr>
                        <a:t>)</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III</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V</a:t>
                      </a:r>
                      <a:endParaRPr kumimoji="0" lang="zh-CN" altLang="en-US"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en-US" altLang="zh-CN" sz="2000" b="1" i="1"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1" i="0"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25000" dirty="0" err="1">
                          <a:ln>
                            <a:noFill/>
                          </a:ln>
                          <a:solidFill>
                            <a:srgbClr val="FF0000"/>
                          </a:solidFill>
                          <a:effectLst/>
                          <a:latin typeface="Constantia" panose="02030602050306030303" pitchFamily="18" charset="0"/>
                          <a:ea typeface="宋体" panose="02010600030101010101" pitchFamily="2" charset="-122"/>
                        </a:rPr>
                        <a:t>II</a:t>
                      </a:r>
                      <a:r>
                        <a:rPr kumimoji="0" lang="en-US" altLang="zh-CN" sz="2000" b="1" i="0" u="none" strike="noStrike" cap="none" normalizeH="0" baseline="0" dirty="0" err="1">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1" i="0" u="none" strike="noStrike" cap="none" normalizeH="0" baseline="-25000" dirty="0" err="1">
                          <a:ln>
                            <a:noFill/>
                          </a:ln>
                          <a:solidFill>
                            <a:srgbClr val="FF0000"/>
                          </a:solidFill>
                          <a:effectLst/>
                          <a:latin typeface="Constantia" panose="02030602050306030303" pitchFamily="18" charset="0"/>
                          <a:ea typeface="宋体" panose="02010600030101010101" pitchFamily="2" charset="-122"/>
                        </a:rPr>
                        <a:t>VI</a:t>
                      </a:r>
                      <a:r>
                        <a:rPr kumimoji="0" lang="en-US" altLang="zh-CN" sz="2000" b="1" i="0" u="none" strike="noStrike" cap="none" normalizeH="0" baseline="0" dirty="0">
                          <a:ln>
                            <a:noFill/>
                          </a:ln>
                          <a:solidFill>
                            <a:srgbClr val="FF0000"/>
                          </a:solidFill>
                          <a:effectLst/>
                          <a:latin typeface="Constantia" panose="02030602050306030303" pitchFamily="18" charset="0"/>
                          <a:ea typeface="宋体" panose="02010600030101010101" pitchFamily="2" charset="-122"/>
                        </a:rPr>
                        <a:t>+(1-</a:t>
                      </a:r>
                      <a:r>
                        <a:rPr kumimoji="0" lang="en-US" altLang="zh-CN" sz="2000" b="1" i="1"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1" i="0" u="none" strike="noStrike" cap="none" normalizeH="0" baseline="0" dirty="0">
                          <a:ln>
                            <a:noFill/>
                          </a:ln>
                          <a:solidFill>
                            <a:srgbClr val="FF0000"/>
                          </a:solidFill>
                          <a:effectLst/>
                          <a:latin typeface="Constantia" panose="02030602050306030303" pitchFamily="18" charset="0"/>
                          <a:ea typeface="宋体" panose="02010600030101010101" pitchFamily="2" charset="-122"/>
                        </a:rPr>
                        <a:t>)</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II</a:t>
                      </a: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rPr>
                        <a:t>VI</a:t>
                      </a:r>
                      <a:endParaRPr kumimoji="0" lang="zh-CN" altLang="en-US" sz="2000" b="1" i="0" u="none" strike="noStrike" cap="none" normalizeH="0" baseline="-25000" dirty="0">
                        <a:ln>
                          <a:noFill/>
                        </a:ln>
                        <a:solidFill>
                          <a:srgbClr val="FF0000"/>
                        </a:solidFill>
                        <a:effectLst/>
                        <a:latin typeface="Constantia" panose="02030602050306030303" pitchFamily="18" charset="0"/>
                        <a:ea typeface="宋体" panose="02010600030101010101" pitchFamily="2" charset="-122"/>
                      </a:endParaRP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0"/>
                  </a:ext>
                </a:extLst>
              </a:tr>
              <a:tr h="3553658">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a:t>
                      </a: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21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FF0000"/>
                          </a:solidFill>
                          <a:effectLst/>
                          <a:latin typeface="仿宋_GB2312" pitchFamily="49" charset="-122"/>
                          <a:ea typeface="仿宋_GB2312" pitchFamily="49" charset="-122"/>
                        </a:rPr>
                        <a:t>主要用于</a:t>
                      </a:r>
                      <a:r>
                        <a:rPr kumimoji="0" lang="en-US" altLang="zh-CN" sz="1500" b="1" i="0" u="none" strike="noStrike" cap="none" normalizeH="0" baseline="0" dirty="0">
                          <a:ln>
                            <a:noFill/>
                          </a:ln>
                          <a:solidFill>
                            <a:srgbClr val="FF0000"/>
                          </a:solidFill>
                          <a:effectLst/>
                          <a:latin typeface="Times New Roman" panose="02020603050405020304" pitchFamily="18" charset="0"/>
                          <a:ea typeface="仿宋_GB2312" pitchFamily="49" charset="-122"/>
                          <a:cs typeface="Times New Roman" panose="02020603050405020304" pitchFamily="18" charset="0"/>
                        </a:rPr>
                        <a:t>VLSI</a:t>
                      </a:r>
                      <a:r>
                        <a:rPr kumimoji="0" lang="zh-CN" altLang="en-US" sz="1500" b="1" i="0" u="none" strike="noStrike" cap="none" normalizeH="0" baseline="0" dirty="0">
                          <a:ln>
                            <a:noFill/>
                          </a:ln>
                          <a:solidFill>
                            <a:srgbClr val="FF0000"/>
                          </a:solidFill>
                          <a:effectLst/>
                          <a:latin typeface="仿宋_GB2312" pitchFamily="49" charset="-122"/>
                          <a:ea typeface="仿宋_GB2312" pitchFamily="49" charset="-122"/>
                        </a:rPr>
                        <a:t>，大多数半导体器件</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AlP</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AlAs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AlSb</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GaP</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GaAs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GaSb</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InP</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InAs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InSb</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0000CC"/>
                          </a:solidFill>
                          <a:effectLst/>
                          <a:latin typeface="仿宋_GB2312" pitchFamily="49" charset="-122"/>
                          <a:ea typeface="仿宋_GB2312" pitchFamily="49" charset="-122"/>
                        </a:rPr>
                        <a:t>宽带隙：高温、大功率器件；直接带隙：光电子器件；迁移率高：高速、高频器件</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ZnO</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ZnS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ZnSe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ZnTe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CdSe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CdTe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8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FF0000"/>
                          </a:solidFill>
                          <a:effectLst/>
                          <a:latin typeface="仿宋_GB2312" pitchFamily="49" charset="-122"/>
                          <a:ea typeface="仿宋_GB2312" pitchFamily="49" charset="-122"/>
                        </a:rPr>
                        <a:t>宽带隙：高温、大功率器件；直接带隙：光电子器件；迁移率高：高速、高频器件</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SiC</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SiGe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0000CC"/>
                          </a:solidFill>
                          <a:effectLst/>
                          <a:latin typeface="仿宋_GB2312" pitchFamily="49" charset="-122"/>
                          <a:ea typeface="仿宋_GB2312" pitchFamily="49" charset="-122"/>
                        </a:rPr>
                        <a:t>宽带隙：高温、大功率器件；</a:t>
                      </a:r>
                      <a:endParaRPr kumimoji="0" lang="en-US" altLang="zh-CN" sz="1500" b="1" i="0" u="none" strike="noStrike" cap="none" normalizeH="0" baseline="0" dirty="0">
                        <a:ln>
                          <a:noFill/>
                        </a:ln>
                        <a:solidFill>
                          <a:srgbClr val="0000CC"/>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0000CC"/>
                          </a:solidFill>
                          <a:effectLst/>
                          <a:latin typeface="仿宋_GB2312" pitchFamily="49" charset="-122"/>
                          <a:ea typeface="仿宋_GB2312" pitchFamily="49" charset="-122"/>
                        </a:rPr>
                        <a:t>合金：带隙可调，异质结器件</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GaAs</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InAs</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Ga-InSb</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Ga-InAs</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Ga-InP</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r>
                        <a:rPr kumimoji="0" lang="en-US" altLang="zh-CN" sz="18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Cd-HgTe</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rgbClr val="0BD0D9"/>
                        </a:buClr>
                        <a:buSzPct val="95000"/>
                        <a:buFontTx/>
                        <a:buNone/>
                      </a:pP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endParaRPr kumimoji="0" lang="en-US" altLang="zh-CN" sz="1500" b="0" i="0" u="none" strike="noStrike" cap="none" normalizeH="0" baseline="0" dirty="0">
                        <a:ln>
                          <a:noFill/>
                        </a:ln>
                        <a:solidFill>
                          <a:srgbClr val="000000"/>
                        </a:solidFill>
                        <a:effectLst/>
                        <a:latin typeface="Constantia" panose="02030602050306030303"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FF0000"/>
                          </a:solidFill>
                          <a:effectLst/>
                          <a:latin typeface="仿宋_GB2312" pitchFamily="49" charset="-122"/>
                          <a:ea typeface="仿宋_GB2312" pitchFamily="49" charset="-122"/>
                        </a:rPr>
                        <a:t>合金：带隙可调，主要用于异质结、超晶格；</a:t>
                      </a:r>
                      <a:endParaRPr kumimoji="0" lang="en-US" altLang="zh-CN" sz="1500" b="1" i="0" u="none" strike="noStrike" cap="none" normalizeH="0" baseline="0" dirty="0">
                        <a:ln>
                          <a:noFill/>
                        </a:ln>
                        <a:solidFill>
                          <a:srgbClr val="FF0000"/>
                        </a:solidFill>
                        <a:effectLst/>
                        <a:latin typeface="仿宋_GB2312" pitchFamily="49" charset="-122"/>
                        <a:ea typeface="仿宋_GB2312" pitchFamily="49" charset="-122"/>
                      </a:endParaRPr>
                    </a:p>
                    <a:p>
                      <a:pPr marL="0" marR="0" lvl="0" indent="0" algn="l" defTabSz="914400" rtl="0" eaLnBrk="0" fontAlgn="base" latinLnBrk="0" hangingPunct="0">
                        <a:lnSpc>
                          <a:spcPct val="100000"/>
                        </a:lnSpc>
                        <a:spcBef>
                          <a:spcPct val="0"/>
                        </a:spcBef>
                        <a:spcAft>
                          <a:spcPct val="0"/>
                        </a:spcAft>
                        <a:buClr>
                          <a:srgbClr val="0BD0D9"/>
                        </a:buClr>
                        <a:buSzPct val="95000"/>
                        <a:buFontTx/>
                        <a:buNone/>
                      </a:pPr>
                      <a:r>
                        <a:rPr kumimoji="0" lang="zh-CN" altLang="en-US" sz="1500" b="1" i="0" u="none" strike="noStrike" cap="none" normalizeH="0" baseline="0" dirty="0">
                          <a:ln>
                            <a:noFill/>
                          </a:ln>
                          <a:solidFill>
                            <a:srgbClr val="FF0000"/>
                          </a:solidFill>
                          <a:effectLst/>
                          <a:latin typeface="仿宋_GB2312" pitchFamily="49" charset="-122"/>
                          <a:ea typeface="仿宋_GB2312" pitchFamily="49" charset="-122"/>
                        </a:rPr>
                        <a:t>直接带隙：光电子器件</a:t>
                      </a:r>
                    </a:p>
                  </a:txBody>
                  <a:tcPr marL="91439" marR="91439"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45060" name="Rectangle 2"/>
          <p:cNvSpPr>
            <a:spLocks noChangeArrowheads="1"/>
          </p:cNvSpPr>
          <p:nvPr/>
        </p:nvSpPr>
        <p:spPr bwMode="auto">
          <a:xfrm>
            <a:off x="0" y="354013"/>
            <a:ext cx="8715375" cy="4154488"/>
          </a:xfrm>
          <a:prstGeom prst="rect">
            <a:avLst/>
          </a:prstGeom>
          <a:noFill/>
          <a:ln>
            <a:noFill/>
          </a:ln>
        </p:spPr>
        <p:txBody>
          <a:bodyPr anchor="ctr">
            <a:spAutoFit/>
          </a:bodyPr>
          <a:lstStyle>
            <a:lvl1pPr marL="542925" indent="-542925"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542925" marR="0" lvl="0" indent="-542925" algn="l" defTabSz="914400" rtl="0" eaLnBrk="1" fontAlgn="base" latinLnBrk="0" hangingPunct="1">
              <a:lnSpc>
                <a:spcPct val="100000"/>
              </a:lnSpc>
              <a:spcBef>
                <a:spcPts val="90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例</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制造晶体管一般是在高杂质浓度的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型衬底上外延一层</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型的外延层，再在外延层中扩散硼、磷而成。</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①</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设</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型硅单晶衬底是掺锑的，锑的电离能为</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0.039eV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300k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位于导带底下面</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0.026eV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处，计算</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锑的浓度</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和硅衬底导带中</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电子浓度</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②设</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型外延层杂质均匀分布，杂质浓度为</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4.6×10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，计算</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300K</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时的</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位置和电子空穴浓度。③在外延层中扩散硼后，硼的浓度分布随样品深度变化。设扩散层某一深度处硼的浓度为</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5.2×10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 </a:t>
            </a:r>
            <a:r>
              <a:rPr kumimoji="1" lang="en-US" altLang="zh-CN" sz="2400" b="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，计算</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300K</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位置和电子空穴浓度。④如温度升高到</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500</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，计算③中电子空穴的浓度。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已知本征载流子浓度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T=300K</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a:t>
            </a: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=7.8×10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9 </a:t>
            </a:r>
            <a:r>
              <a:rPr kumimoji="1" lang="en-US" altLang="zh-CN" sz="2400" b="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T=500K</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a:t>
            </a: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571500" y="4592638"/>
                <a:ext cx="7858125" cy="46442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①简并算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9.5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19</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14:m>
                  <m:oMath xmlns:m="http://schemas.openxmlformats.org/officeDocument/2006/math">
                    <m:sSubSup>
                      <m:sSubSupPr>
                        <m:ctrlPr>
                          <a:rPr kumimoji="1"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bSupPr>
                      <m:e>
                        <m:r>
                          <a:rPr kumimoji="1"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𝑵</m:t>
                        </m:r>
                      </m:e>
                      <m:sub>
                        <m:r>
                          <a:rPr kumimoji="1"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𝑫</m:t>
                        </m:r>
                      </m:sub>
                      <m:sup>
                        <m:r>
                          <a:rPr kumimoji="1"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m:t>
                        </m:r>
                      </m:sup>
                    </m:sSubSup>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算</a:t>
                </a:r>
                <a14:m>
                  <m:oMath xmlns:m="http://schemas.openxmlformats.org/officeDocument/2006/math">
                    <m:sSub>
                      <m:sSubPr>
                        <m:ctrlPr>
                          <a:rPr kumimoji="1" lang="en-US" altLang="zh-CN" sz="2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bPr>
                      <m:e>
                        <m:r>
                          <a:rPr kumimoji="1" lang="en-US" altLang="zh-CN" sz="2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𝑵</m:t>
                        </m:r>
                      </m:e>
                      <m:sub>
                        <m:r>
                          <a:rPr kumimoji="1" lang="en-US" altLang="zh-CN" sz="2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𝑫</m:t>
                        </m:r>
                      </m:sub>
                    </m:sSub>
                  </m:oMath>
                </a14:m>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4.08</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20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3</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571500" y="4592638"/>
                <a:ext cx="7858125" cy="464423"/>
              </a:xfrm>
              <a:prstGeom prst="rect">
                <a:avLst/>
              </a:prstGeom>
              <a:blipFill>
                <a:blip r:embed="rId3"/>
                <a:stretch>
                  <a:fillRect l="-1241" t="-14286" b="-2857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ChangeArrowheads="1"/>
              </p:cNvSpPr>
              <p:nvPr/>
            </p:nvSpPr>
            <p:spPr bwMode="auto">
              <a:xfrm>
                <a:off x="571500" y="5164138"/>
                <a:ext cx="7929563" cy="488339"/>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lvl="0" eaLnBrk="1" hangingPunct="1">
                  <a:spcBef>
                    <a:spcPct val="50000"/>
                  </a:spcBef>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②全电离得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𝑵</m:t>
                        </m:r>
                      </m:e>
                      <m:sub>
                        <m:r>
                          <a:rPr lang="en-US" altLang="zh-CN" sz="2400" i="1" dirty="0">
                            <a:latin typeface="Cambria Math" panose="02040503050406030204" pitchFamily="18" charset="0"/>
                            <a:cs typeface="Times New Roman" panose="02020603050405020304" pitchFamily="18" charset="0"/>
                          </a:rPr>
                          <m:t>𝑫</m:t>
                        </m:r>
                      </m:sub>
                    </m:sSub>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非简并算</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𝑬</m:t>
                        </m:r>
                      </m:e>
                      <m:sub>
                        <m:r>
                          <a:rPr lang="en-US" altLang="zh-CN" sz="2400" b="1" i="1" dirty="0" smtClean="0">
                            <a:latin typeface="Cambria Math" panose="02040503050406030204" pitchFamily="18" charset="0"/>
                            <a:cs typeface="Times New Roman" panose="02020603050405020304" pitchFamily="18" charset="0"/>
                          </a:rPr>
                          <m:t>𝑭</m:t>
                        </m:r>
                      </m:sub>
                    </m:sSub>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𝒏</m:t>
                        </m:r>
                      </m:e>
                      <m:sub>
                        <m:r>
                          <a:rPr lang="en-US" altLang="zh-CN" sz="2400" b="1" i="1" smtClean="0">
                            <a:latin typeface="Cambria Math" panose="02040503050406030204" pitchFamily="18" charset="0"/>
                            <a:cs typeface="Times New Roman" panose="02020603050405020304" pitchFamily="18" charset="0"/>
                          </a:rPr>
                          <m:t>𝒊</m:t>
                        </m:r>
                      </m:sub>
                      <m:sup>
                        <m:r>
                          <a:rPr lang="en-US" altLang="zh-CN" sz="2400" b="1" i="1" smtClean="0">
                            <a:latin typeface="Cambria Math" panose="02040503050406030204" pitchFamily="18" charset="0"/>
                            <a:cs typeface="Times New Roman" panose="02020603050405020304" pitchFamily="18" charset="0"/>
                          </a:rPr>
                          <m:t>𝟐</m:t>
                        </m:r>
                      </m:sup>
                    </m:sSubSup>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571500" y="5164138"/>
                <a:ext cx="7929563" cy="488339"/>
              </a:xfrm>
              <a:prstGeom prst="rect">
                <a:avLst/>
              </a:prstGeom>
              <a:blipFill>
                <a:blip r:embed="rId4"/>
                <a:stretch>
                  <a:fillRect l="-1230" t="-10000" b="-275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a:spLocks noChangeArrowheads="1"/>
              </p:cNvSpPr>
              <p:nvPr/>
            </p:nvSpPr>
            <p:spPr bwMode="auto">
              <a:xfrm>
                <a:off x="571500" y="5719763"/>
                <a:ext cx="8286750" cy="488339"/>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lvl="0" eaLnBrk="1" hangingPunct="1">
                  <a:spcBef>
                    <a:spcPct val="50000"/>
                  </a:spcBef>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③补偿全电离得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𝑵</m:t>
                        </m:r>
                      </m:e>
                      <m:sub>
                        <m:r>
                          <a:rPr lang="en-US" altLang="zh-CN" sz="2400" b="1" i="1" dirty="0" smtClean="0">
                            <a:latin typeface="Cambria Math" panose="02040503050406030204" pitchFamily="18" charset="0"/>
                            <a:cs typeface="Times New Roman" panose="02020603050405020304" pitchFamily="18" charset="0"/>
                          </a:rPr>
                          <m:t>𝑨</m:t>
                        </m:r>
                      </m:sub>
                    </m:sSub>
                    <m:r>
                      <a:rPr lang="en-US" altLang="zh-CN" sz="2400" i="1" dirty="0">
                        <a:latin typeface="Cambria Math" panose="02040503050406030204" pitchFamily="18" charset="0"/>
                        <a:cs typeface="Times New Roman" panose="02020603050405020304" pitchFamily="18" charset="0"/>
                      </a:rPr>
                      <m:t> </m:t>
                    </m:r>
                  </m:oMath>
                </a14:m>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𝑵</m:t>
                        </m:r>
                      </m:e>
                      <m:sub>
                        <m:r>
                          <a:rPr lang="en-US" altLang="zh-CN" sz="2400" i="1" dirty="0">
                            <a:latin typeface="Cambria Math" panose="02040503050406030204" pitchFamily="18" charset="0"/>
                            <a:cs typeface="Times New Roman" panose="02020603050405020304" pitchFamily="18" charset="0"/>
                          </a:rPr>
                          <m:t>𝑫</m:t>
                        </m:r>
                      </m:sub>
                    </m:sSub>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非简并算</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𝑬</m:t>
                        </m:r>
                      </m:e>
                      <m:sub>
                        <m:r>
                          <a:rPr lang="en-US" altLang="zh-CN" sz="2400" b="1" i="1" dirty="0" smtClean="0">
                            <a:latin typeface="Cambria Math" panose="02040503050406030204" pitchFamily="18" charset="0"/>
                            <a:cs typeface="Times New Roman" panose="02020603050405020304" pitchFamily="18" charset="0"/>
                          </a:rPr>
                          <m:t>𝑭</m:t>
                        </m:r>
                      </m:sub>
                    </m:sSub>
                  </m:oMath>
                </a14:m>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𝒏</m:t>
                        </m:r>
                      </m:e>
                      <m:sub>
                        <m:r>
                          <a:rPr lang="en-US" altLang="zh-CN" sz="2400" i="1">
                            <a:latin typeface="Cambria Math" panose="02040503050406030204" pitchFamily="18" charset="0"/>
                            <a:cs typeface="Times New Roman" panose="02020603050405020304" pitchFamily="18" charset="0"/>
                          </a:rPr>
                          <m:t>𝒊</m:t>
                        </m:r>
                      </m:sub>
                      <m:sup>
                        <m:r>
                          <a:rPr lang="en-US" altLang="zh-CN" sz="2400" i="1">
                            <a:latin typeface="Cambria Math" panose="02040503050406030204" pitchFamily="18" charset="0"/>
                            <a:cs typeface="Times New Roman" panose="02020603050405020304" pitchFamily="18" charset="0"/>
                          </a:rPr>
                          <m:t>𝟐</m:t>
                        </m:r>
                      </m:sup>
                    </m:sSubSup>
                  </m:oMath>
                </a14:m>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算</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571500" y="5719763"/>
                <a:ext cx="8286750" cy="488339"/>
              </a:xfrm>
              <a:prstGeom prst="rect">
                <a:avLst/>
              </a:prstGeom>
              <a:blipFill>
                <a:blip r:embed="rId5"/>
                <a:stretch>
                  <a:fillRect l="-1177" t="-10000" b="-27500"/>
                </a:stretch>
              </a:blipFill>
              <a:ln>
                <a:noFill/>
              </a:ln>
            </p:spPr>
            <p:txBody>
              <a:bodyPr/>
              <a:lstStyle/>
              <a:p>
                <a:r>
                  <a:rPr lang="zh-CN" altLang="en-US">
                    <a:noFill/>
                  </a:rPr>
                  <a:t> </a:t>
                </a:r>
              </a:p>
            </p:txBody>
          </p:sp>
        </mc:Fallback>
      </mc:AlternateContent>
      <p:sp>
        <p:nvSpPr>
          <p:cNvPr id="8" name="TextBox 7"/>
          <p:cNvSpPr txBox="1">
            <a:spLocks noChangeArrowheads="1"/>
          </p:cNvSpPr>
          <p:nvPr/>
        </p:nvSpPr>
        <p:spPr bwMode="auto">
          <a:xfrm>
            <a:off x="571500" y="6280150"/>
            <a:ext cx="4214813"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④补偿全电离       过渡区</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Object 7"/>
              <p:cNvSpPr txBox="1"/>
              <p:nvPr/>
            </p:nvSpPr>
            <p:spPr>
              <a:xfrm>
                <a:off x="4165600" y="6246813"/>
                <a:ext cx="4150816" cy="5889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𝐴</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m:rPr>
                              <m:sty m:val="p"/>
                            </m:rPr>
                            <a:rPr lang="zh-CN" altLang="en-US" sz="2400" i="0">
                              <a:solidFill>
                                <a:srgbClr val="000000"/>
                              </a:solidFill>
                              <a:latin typeface="Cambria Math" panose="02040503050406030204" pitchFamily="18" charset="0"/>
                              <a:ea typeface="+mn-ea"/>
                            </a:rPr>
                            <m:t>D</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12" name="Object 7"/>
              <p:cNvSpPr txBox="1">
                <a:spLocks noRot="1" noChangeAspect="1" noMove="1" noResize="1" noEditPoints="1" noAdjustHandles="1" noChangeArrowheads="1" noChangeShapeType="1" noTextEdit="1"/>
              </p:cNvSpPr>
              <p:nvPr/>
            </p:nvSpPr>
            <p:spPr>
              <a:xfrm>
                <a:off x="4165600" y="6246813"/>
                <a:ext cx="4150816" cy="588962"/>
              </a:xfrm>
              <a:prstGeom prst="rect">
                <a:avLst/>
              </a:prstGeom>
              <a:blipFill>
                <a:blip r:embed="rId6"/>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宋体" panose="02010600030101010101" pitchFamily="2" charset="-122"/>
                <a:ea typeface="宋体" panose="02010600030101010101" pitchFamily="2" charset="-122"/>
                <a:cs typeface="+mn-cs"/>
              </a:rPr>
              <a:t>§4.2 </a:t>
            </a:r>
            <a:r>
              <a:rPr kumimoji="1" lang="zh-CN" altLang="en-US" sz="1600" kern="1200" cap="none" spc="0" normalizeH="0" baseline="0" noProof="0" dirty="0">
                <a:latin typeface="宋体" panose="02010600030101010101" pitchFamily="2" charset="-122"/>
                <a:ea typeface="宋体" panose="02010600030101010101" pitchFamily="2" charset="-122"/>
                <a:cs typeface="+mn-cs"/>
              </a:rPr>
              <a:t>热平衡</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：掺杂半导体的计算</a:t>
            </a:r>
          </a:p>
        </p:txBody>
      </p:sp>
      <p:sp>
        <p:nvSpPr>
          <p:cNvPr id="5" name="Rectangle 1"/>
          <p:cNvSpPr>
            <a:spLocks noChangeArrowheads="1"/>
          </p:cNvSpPr>
          <p:nvPr/>
        </p:nvSpPr>
        <p:spPr bwMode="auto">
          <a:xfrm>
            <a:off x="214313" y="876300"/>
            <a:ext cx="8715375" cy="1316038"/>
          </a:xfrm>
          <a:prstGeom prst="rect">
            <a:avLst/>
          </a:prstGeom>
          <a:noFill/>
          <a:ln w="9525">
            <a:noFill/>
            <a:miter lim="800000"/>
          </a:ln>
        </p:spPr>
        <p:txBody>
          <a:bodyPr anchor="ctr">
            <a:spAutoFit/>
          </a:bodyPr>
          <a:lstStyle/>
          <a:p>
            <a:pPr marL="0" marR="0" lvl="0" indent="0" algn="l" defTabSz="914400" rtl="0" eaLnBrk="1" fontAlgn="base" latinLnBrk="0" hangingPunct="1">
              <a:lnSpc>
                <a:spcPct val="100000"/>
              </a:lnSpc>
              <a:spcBef>
                <a:spcPts val="9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补充作业：</a:t>
            </a:r>
            <a:endPar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263525" marR="0" lvl="0" indent="-263525" algn="l" defTabSz="914400" rtl="0" eaLnBrk="1" fontAlgn="base" latinLnBrk="0" hangingPunct="1">
              <a:lnSpc>
                <a:spcPct val="100000"/>
              </a:lnSpc>
              <a:spcBef>
                <a:spcPts val="90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掺磷的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型硅，已知磷的电离能为</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0.04eV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，求室温下杂质一半电离时费米能级的位置和磷的浓度。</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100" name="Rectangle 2"/>
              <p:cNvSpPr>
                <a:spLocks noChangeArrowheads="1"/>
              </p:cNvSpPr>
              <p:nvPr/>
            </p:nvSpPr>
            <p:spPr bwMode="auto">
              <a:xfrm>
                <a:off x="214313" y="2251454"/>
                <a:ext cx="8715375" cy="854914"/>
              </a:xfrm>
              <a:prstGeom prst="rect">
                <a:avLst/>
              </a:prstGeom>
              <a:noFill/>
              <a:ln>
                <a:noFill/>
              </a:ln>
            </p:spPr>
            <p:txBody>
              <a:bodyPr anchor="ctr">
                <a:spAutoFit/>
              </a:bodyPr>
              <a:lstStyle>
                <a:lvl1pPr marL="263525" indent="-263525"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263525" marR="0" lvl="0" indent="-263525"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求室温下掺锑的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型硅，使</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时的锑的浓度。已知锑的电离能为</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0.039eV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。已知</a:t>
                </a:r>
                <a14:m>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𝐹</m:t>
                        </m:r>
                      </m:e>
                      <m:sub>
                        <m:f>
                          <m:fPr>
                            <m:type m:val="lin"/>
                            <m:ctrlPr>
                              <a:rPr lang="zh-CN" altLang="en-US" sz="2400" i="1" smtClean="0">
                                <a:solidFill>
                                  <a:srgbClr val="000000"/>
                                </a:solidFill>
                                <a:latin typeface="Cambria Math" panose="02040503050406030204" pitchFamily="18" charset="0"/>
                                <a:ea typeface="+mn-ea"/>
                              </a:rPr>
                            </m:ctrlPr>
                          </m:fPr>
                          <m:num>
                            <m:r>
                              <a:rPr lang="en-US" altLang="zh-CN" sz="2400" b="1" i="1" smtClean="0">
                                <a:solidFill>
                                  <a:srgbClr val="000000"/>
                                </a:solidFill>
                                <a:latin typeface="Cambria Math" panose="02040503050406030204" pitchFamily="18" charset="0"/>
                                <a:ea typeface="+mn-ea"/>
                              </a:rPr>
                              <m:t>𝟏</m:t>
                            </m:r>
                          </m:num>
                          <m:den>
                            <m:r>
                              <a:rPr lang="en-US" altLang="zh-CN" sz="2400" b="1" i="1" smtClean="0">
                                <a:solidFill>
                                  <a:srgbClr val="000000"/>
                                </a:solidFill>
                                <a:latin typeface="Cambria Math" panose="02040503050406030204" pitchFamily="18" charset="0"/>
                                <a:ea typeface="+mn-ea"/>
                              </a:rPr>
                              <m:t>𝟐</m:t>
                            </m:r>
                          </m:den>
                        </m:f>
                      </m:sub>
                    </m:sSub>
                    <m:r>
                      <a:rPr lang="zh-CN" altLang="en-US" sz="2400" i="1">
                        <a:solidFill>
                          <a:srgbClr val="000000"/>
                        </a:solidFill>
                        <a:latin typeface="Cambria Math" panose="02040503050406030204" pitchFamily="18" charset="0"/>
                        <a:ea typeface="+mn-ea"/>
                      </a:rPr>
                      <m:t>(−0.75)=0.4</m:t>
                    </m:r>
                  </m:oMath>
                </a14:m>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6100" name="Rectangle 2"/>
              <p:cNvSpPr>
                <a:spLocks noRot="1" noChangeAspect="1" noMove="1" noResize="1" noEditPoints="1" noAdjustHandles="1" noChangeArrowheads="1" noChangeShapeType="1" noTextEdit="1"/>
              </p:cNvSpPr>
              <p:nvPr/>
            </p:nvSpPr>
            <p:spPr bwMode="auto">
              <a:xfrm>
                <a:off x="214313" y="2251454"/>
                <a:ext cx="8715375" cy="854914"/>
              </a:xfrm>
              <a:prstGeom prst="rect">
                <a:avLst/>
              </a:prstGeom>
              <a:blipFill>
                <a:blip r:embed="rId2"/>
                <a:stretch>
                  <a:fillRect l="-1049" t="-7092" r="-1049" b="-77305"/>
                </a:stretch>
              </a:blipFill>
              <a:ln>
                <a:noFill/>
              </a:ln>
            </p:spPr>
            <p:txBody>
              <a:bodyPr/>
              <a:lstStyle/>
              <a:p>
                <a:r>
                  <a:rPr lang="zh-CN" altLang="en-US">
                    <a:noFill/>
                  </a:rPr>
                  <a:t> </a:t>
                </a:r>
              </a:p>
            </p:txBody>
          </p:sp>
        </mc:Fallback>
      </mc:AlternateContent>
      <p:sp>
        <p:nvSpPr>
          <p:cNvPr id="9" name="Text Box 4"/>
          <p:cNvSpPr txBox="1">
            <a:spLocks noChangeArrowheads="1"/>
          </p:cNvSpPr>
          <p:nvPr/>
        </p:nvSpPr>
        <p:spPr bwMode="auto">
          <a:xfrm>
            <a:off x="179388" y="3135313"/>
            <a:ext cx="8677275" cy="182245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教材</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p165</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11.</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一块补偿硅材料，已知掺入受主杂质浓度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室温下测得其费米能级位置恰好与施主能级重合，并测得热平衡时电子浓</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=5×10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。已知室温下硅本征载流子浓度</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=1.5×10</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cm</a:t>
            </a:r>
            <a:r>
              <a:rPr kumimoji="1" lang="en-US" altLang="zh-CN" sz="2400" b="1" i="0" u="none" strike="noStrike" kern="120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。试问：</a:t>
            </a:r>
          </a:p>
        </p:txBody>
      </p:sp>
      <p:sp>
        <p:nvSpPr>
          <p:cNvPr id="10" name="Text Box 5"/>
          <p:cNvSpPr txBox="1">
            <a:spLocks noChangeArrowheads="1"/>
          </p:cNvSpPr>
          <p:nvPr/>
        </p:nvSpPr>
        <p:spPr bwMode="auto">
          <a:xfrm>
            <a:off x="971550" y="4956175"/>
            <a:ext cx="5172075"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1</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）热平衡时空穴浓度为多少？</a:t>
            </a:r>
          </a:p>
        </p:txBody>
      </p:sp>
      <p:sp>
        <p:nvSpPr>
          <p:cNvPr id="11" name="Text Box 6"/>
          <p:cNvSpPr txBox="1">
            <a:spLocks noChangeArrowheads="1"/>
          </p:cNvSpPr>
          <p:nvPr/>
        </p:nvSpPr>
        <p:spPr bwMode="auto">
          <a:xfrm>
            <a:off x="971550" y="5453063"/>
            <a:ext cx="6529388"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2</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）掺入材料中的施主杂质浓度为多少？</a:t>
            </a:r>
          </a:p>
        </p:txBody>
      </p:sp>
      <p:sp>
        <p:nvSpPr>
          <p:cNvPr id="12" name="Text Box 7"/>
          <p:cNvSpPr txBox="1">
            <a:spLocks noChangeArrowheads="1"/>
          </p:cNvSpPr>
          <p:nvPr/>
        </p:nvSpPr>
        <p:spPr bwMode="auto">
          <a:xfrm>
            <a:off x="971550" y="5919788"/>
            <a:ext cx="5314950"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3</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）电离杂质中心浓度为多少？</a:t>
            </a:r>
          </a:p>
        </p:txBody>
      </p:sp>
      <p:sp>
        <p:nvSpPr>
          <p:cNvPr id="15" name="Text Box 8"/>
          <p:cNvSpPr txBox="1">
            <a:spLocks noChangeArrowheads="1"/>
          </p:cNvSpPr>
          <p:nvPr/>
        </p:nvSpPr>
        <p:spPr bwMode="auto">
          <a:xfrm>
            <a:off x="971550" y="6340475"/>
            <a:ext cx="5386388"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4</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）中性杂质散射中心浓度为多少？</a:t>
            </a:r>
          </a:p>
        </p:txBody>
      </p:sp>
      <mc:AlternateContent xmlns:mc="http://schemas.openxmlformats.org/markup-compatibility/2006" xmlns:a14="http://schemas.microsoft.com/office/drawing/2010/main">
        <mc:Choice Requires="a14">
          <p:sp>
            <p:nvSpPr>
              <p:cNvPr id="3" name="Object 8"/>
              <p:cNvSpPr txBox="1"/>
              <p:nvPr/>
            </p:nvSpPr>
            <p:spPr>
              <a:xfrm>
                <a:off x="5637213" y="1747838"/>
                <a:ext cx="3194050" cy="434975"/>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rgbClr val="FF0000"/>
                              </a:solidFill>
                              <a:latin typeface="Cambria Math" panose="02040503050406030204" pitchFamily="18" charset="0"/>
                              <a:ea typeface="+mn-ea"/>
                            </a:rPr>
                          </m:ctrlPr>
                        </m:sSubSupPr>
                        <m:e>
                          <m:r>
                            <a:rPr lang="zh-CN" altLang="en-US" i="1">
                              <a:solidFill>
                                <a:srgbClr val="FF0000"/>
                              </a:solidFill>
                              <a:latin typeface="Cambria Math" panose="02040503050406030204" pitchFamily="18" charset="0"/>
                              <a:ea typeface="+mn-ea"/>
                            </a:rPr>
                            <m:t>𝑁</m:t>
                          </m:r>
                        </m:e>
                        <m:sub>
                          <m:r>
                            <a:rPr lang="zh-CN" altLang="en-US" i="1">
                              <a:solidFill>
                                <a:srgbClr val="FF0000"/>
                              </a:solidFill>
                              <a:latin typeface="Cambria Math" panose="02040503050406030204" pitchFamily="18" charset="0"/>
                              <a:ea typeface="+mn-ea"/>
                            </a:rPr>
                            <m:t>𝐷</m:t>
                          </m:r>
                        </m:sub>
                        <m:sup>
                          <m:r>
                            <a:rPr lang="zh-CN" altLang="en-US" i="1">
                              <a:solidFill>
                                <a:srgbClr val="FF0000"/>
                              </a:solidFill>
                              <a:latin typeface="Cambria Math" panose="02040503050406030204" pitchFamily="18" charset="0"/>
                              <a:ea typeface="+mn-ea"/>
                            </a:rPr>
                            <m:t>+</m:t>
                          </m:r>
                        </m:sup>
                      </m:sSubSup>
                      <m:r>
                        <a:rPr lang="zh-CN" altLang="en-US" i="1">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𝐸</m:t>
                          </m:r>
                        </m:e>
                        <m:sub>
                          <m:r>
                            <a:rPr lang="zh-CN" altLang="en-US" i="1">
                              <a:solidFill>
                                <a:srgbClr val="FF0000"/>
                              </a:solidFill>
                              <a:latin typeface="Cambria Math" panose="02040503050406030204" pitchFamily="18" charset="0"/>
                              <a:ea typeface="+mn-ea"/>
                            </a:rPr>
                            <m:t>𝐹</m:t>
                          </m:r>
                        </m:sub>
                      </m:sSub>
                      <m:r>
                        <a:rPr lang="zh-CN" altLang="en-US" i="1">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𝑛</m:t>
                          </m:r>
                        </m:e>
                        <m:sub>
                          <m:r>
                            <a:rPr lang="zh-CN" altLang="en-US" i="1">
                              <a:solidFill>
                                <a:srgbClr val="FF0000"/>
                              </a:solidFill>
                              <a:latin typeface="Cambria Math" panose="02040503050406030204" pitchFamily="18" charset="0"/>
                              <a:ea typeface="+mn-ea"/>
                            </a:rPr>
                            <m:t>0</m:t>
                          </m:r>
                        </m:sub>
                      </m:sSub>
                      <m:r>
                        <a:rPr lang="zh-CN" altLang="en-US" i="1">
                          <a:solidFill>
                            <a:srgbClr val="FF0000"/>
                          </a:solidFill>
                          <a:latin typeface="Cambria Math" panose="02040503050406030204" pitchFamily="18" charset="0"/>
                          <a:ea typeface="+mn-ea"/>
                        </a:rPr>
                        <m:t>=</m:t>
                      </m:r>
                      <m:sSubSup>
                        <m:sSubSupPr>
                          <m:ctrlPr>
                            <a:rPr lang="zh-CN" altLang="en-US" i="1">
                              <a:solidFill>
                                <a:srgbClr val="FF0000"/>
                              </a:solidFill>
                              <a:latin typeface="Cambria Math" panose="02040503050406030204" pitchFamily="18" charset="0"/>
                              <a:ea typeface="+mn-ea"/>
                            </a:rPr>
                          </m:ctrlPr>
                        </m:sSubSupPr>
                        <m:e>
                          <m:r>
                            <a:rPr lang="zh-CN" altLang="en-US" i="1">
                              <a:solidFill>
                                <a:srgbClr val="FF0000"/>
                              </a:solidFill>
                              <a:latin typeface="Cambria Math" panose="02040503050406030204" pitchFamily="18" charset="0"/>
                              <a:ea typeface="+mn-ea"/>
                            </a:rPr>
                            <m:t>𝑁</m:t>
                          </m:r>
                        </m:e>
                        <m:sub>
                          <m:r>
                            <a:rPr lang="zh-CN" altLang="en-US" i="1">
                              <a:solidFill>
                                <a:srgbClr val="FF0000"/>
                              </a:solidFill>
                              <a:latin typeface="Cambria Math" panose="02040503050406030204" pitchFamily="18" charset="0"/>
                              <a:ea typeface="+mn-ea"/>
                            </a:rPr>
                            <m:t>𝐷</m:t>
                          </m:r>
                        </m:sub>
                        <m:sup>
                          <m:r>
                            <a:rPr lang="zh-CN" altLang="en-US" i="1">
                              <a:solidFill>
                                <a:srgbClr val="FF0000"/>
                              </a:solidFill>
                              <a:latin typeface="Cambria Math" panose="02040503050406030204" pitchFamily="18" charset="0"/>
                              <a:ea typeface="+mn-ea"/>
                            </a:rPr>
                            <m:t>+</m:t>
                          </m:r>
                        </m:sup>
                      </m:sSubSup>
                      <m:r>
                        <a:rPr lang="zh-CN" altLang="en-US" i="1">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𝑁</m:t>
                          </m:r>
                        </m:e>
                        <m:sub>
                          <m:r>
                            <a:rPr lang="zh-CN" altLang="en-US" i="1">
                              <a:solidFill>
                                <a:srgbClr val="FF0000"/>
                              </a:solidFill>
                              <a:latin typeface="Cambria Math" panose="02040503050406030204" pitchFamily="18" charset="0"/>
                              <a:ea typeface="+mn-ea"/>
                            </a:rPr>
                            <m:t>𝐷</m:t>
                          </m:r>
                        </m:sub>
                      </m:sSub>
                    </m:oMath>
                  </m:oMathPara>
                </a14:m>
                <a:endParaRPr lang="zh-CN" altLang="en-US" dirty="0">
                  <a:solidFill>
                    <a:srgbClr val="FF0000"/>
                  </a:solidFill>
                  <a:latin typeface="+mn-ea"/>
                  <a:ea typeface="+mn-ea"/>
                </a:endParaRPr>
              </a:p>
            </p:txBody>
          </p:sp>
        </mc:Choice>
        <mc:Fallback xmlns="">
          <p:sp>
            <p:nvSpPr>
              <p:cNvPr id="3" name="Object 8"/>
              <p:cNvSpPr txBox="1">
                <a:spLocks noRot="1" noChangeAspect="1" noMove="1" noResize="1" noEditPoints="1" noAdjustHandles="1" noChangeArrowheads="1" noChangeShapeType="1" noTextEdit="1"/>
              </p:cNvSpPr>
              <p:nvPr/>
            </p:nvSpPr>
            <p:spPr>
              <a:xfrm>
                <a:off x="5637213" y="1747838"/>
                <a:ext cx="3194050" cy="43497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8"/>
              <p:cNvSpPr txBox="1"/>
              <p:nvPr/>
            </p:nvSpPr>
            <p:spPr>
              <a:xfrm>
                <a:off x="6806372" y="2672500"/>
                <a:ext cx="2354262" cy="406399"/>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1800" i="1" smtClean="0">
                              <a:solidFill>
                                <a:srgbClr val="FF0000"/>
                              </a:solidFill>
                              <a:latin typeface="Cambria Math" panose="02040503050406030204" pitchFamily="18" charset="0"/>
                              <a:ea typeface="+mn-ea"/>
                            </a:rPr>
                          </m:ctrlPr>
                        </m:sSubPr>
                        <m:e>
                          <m:r>
                            <a:rPr lang="zh-CN" altLang="en-US" sz="1800" i="1">
                              <a:solidFill>
                                <a:srgbClr val="FF0000"/>
                              </a:solidFill>
                              <a:latin typeface="Cambria Math" panose="02040503050406030204" pitchFamily="18" charset="0"/>
                              <a:ea typeface="+mn-ea"/>
                            </a:rPr>
                            <m:t>𝐸</m:t>
                          </m:r>
                        </m:e>
                        <m:sub>
                          <m:r>
                            <a:rPr lang="zh-CN" altLang="en-US" sz="1800" i="1">
                              <a:solidFill>
                                <a:srgbClr val="FF0000"/>
                              </a:solidFill>
                              <a:latin typeface="Cambria Math" panose="02040503050406030204" pitchFamily="18" charset="0"/>
                              <a:ea typeface="+mn-ea"/>
                            </a:rPr>
                            <m:t>𝐹</m:t>
                          </m:r>
                        </m:sub>
                      </m:sSub>
                      <m:r>
                        <a:rPr lang="zh-CN" altLang="en-US" sz="1800" i="1">
                          <a:solidFill>
                            <a:srgbClr val="FF0000"/>
                          </a:solidFill>
                          <a:latin typeface="Cambria Math" panose="02040503050406030204" pitchFamily="18" charset="0"/>
                          <a:ea typeface="+mn-ea"/>
                        </a:rPr>
                        <m:t>→</m:t>
                      </m:r>
                      <m:sSub>
                        <m:sSubPr>
                          <m:ctrlPr>
                            <a:rPr lang="zh-CN" altLang="en-US" sz="1800" i="1">
                              <a:solidFill>
                                <a:srgbClr val="FF0000"/>
                              </a:solidFill>
                              <a:latin typeface="Cambria Math" panose="02040503050406030204" pitchFamily="18" charset="0"/>
                              <a:ea typeface="+mn-ea"/>
                            </a:rPr>
                          </m:ctrlPr>
                        </m:sSubPr>
                        <m:e>
                          <m:r>
                            <a:rPr lang="zh-CN" altLang="en-US" sz="1800" i="1">
                              <a:solidFill>
                                <a:srgbClr val="FF0000"/>
                              </a:solidFill>
                              <a:latin typeface="Cambria Math" panose="02040503050406030204" pitchFamily="18" charset="0"/>
                              <a:ea typeface="+mn-ea"/>
                            </a:rPr>
                            <m:t>𝑛</m:t>
                          </m:r>
                        </m:e>
                        <m:sub>
                          <m:r>
                            <a:rPr lang="zh-CN" altLang="en-US" sz="1800" i="1">
                              <a:solidFill>
                                <a:srgbClr val="FF0000"/>
                              </a:solidFill>
                              <a:latin typeface="Cambria Math" panose="02040503050406030204" pitchFamily="18" charset="0"/>
                              <a:ea typeface="+mn-ea"/>
                            </a:rPr>
                            <m:t>0</m:t>
                          </m:r>
                        </m:sub>
                      </m:sSub>
                      <m:r>
                        <a:rPr lang="zh-CN" altLang="en-US" sz="1800" i="1">
                          <a:solidFill>
                            <a:srgbClr val="FF0000"/>
                          </a:solidFill>
                          <a:latin typeface="Cambria Math" panose="02040503050406030204" pitchFamily="18" charset="0"/>
                          <a:ea typeface="+mn-ea"/>
                        </a:rPr>
                        <m:t>=</m:t>
                      </m:r>
                      <m:sSubSup>
                        <m:sSubSupPr>
                          <m:ctrlPr>
                            <a:rPr lang="zh-CN" altLang="en-US" sz="1800" i="1">
                              <a:solidFill>
                                <a:srgbClr val="FF0000"/>
                              </a:solidFill>
                              <a:latin typeface="Cambria Math" panose="02040503050406030204" pitchFamily="18" charset="0"/>
                              <a:ea typeface="+mn-ea"/>
                            </a:rPr>
                          </m:ctrlPr>
                        </m:sSubSupPr>
                        <m:e>
                          <m:r>
                            <a:rPr lang="zh-CN" altLang="en-US" sz="1800" i="1">
                              <a:solidFill>
                                <a:srgbClr val="FF0000"/>
                              </a:solidFill>
                              <a:latin typeface="Cambria Math" panose="02040503050406030204" pitchFamily="18" charset="0"/>
                              <a:ea typeface="+mn-ea"/>
                            </a:rPr>
                            <m:t>𝑁</m:t>
                          </m:r>
                        </m:e>
                        <m:sub>
                          <m:r>
                            <a:rPr lang="zh-CN" altLang="en-US" sz="1800" i="1">
                              <a:solidFill>
                                <a:srgbClr val="FF0000"/>
                              </a:solidFill>
                              <a:latin typeface="Cambria Math" panose="02040503050406030204" pitchFamily="18" charset="0"/>
                              <a:ea typeface="+mn-ea"/>
                            </a:rPr>
                            <m:t>𝐷</m:t>
                          </m:r>
                        </m:sub>
                        <m:sup>
                          <m:r>
                            <a:rPr lang="zh-CN" altLang="en-US" sz="1800" i="1">
                              <a:solidFill>
                                <a:srgbClr val="FF0000"/>
                              </a:solidFill>
                              <a:latin typeface="Cambria Math" panose="02040503050406030204" pitchFamily="18" charset="0"/>
                              <a:ea typeface="+mn-ea"/>
                            </a:rPr>
                            <m:t>+</m:t>
                          </m:r>
                        </m:sup>
                      </m:sSubSup>
                      <m:r>
                        <a:rPr lang="zh-CN" altLang="en-US" sz="1800" i="1">
                          <a:solidFill>
                            <a:srgbClr val="FF0000"/>
                          </a:solidFill>
                          <a:latin typeface="Cambria Math" panose="02040503050406030204" pitchFamily="18" charset="0"/>
                          <a:ea typeface="+mn-ea"/>
                        </a:rPr>
                        <m:t>→</m:t>
                      </m:r>
                      <m:sSub>
                        <m:sSubPr>
                          <m:ctrlPr>
                            <a:rPr lang="zh-CN" altLang="en-US" sz="1800" i="1">
                              <a:solidFill>
                                <a:srgbClr val="FF0000"/>
                              </a:solidFill>
                              <a:latin typeface="Cambria Math" panose="02040503050406030204" pitchFamily="18" charset="0"/>
                              <a:ea typeface="+mn-ea"/>
                            </a:rPr>
                          </m:ctrlPr>
                        </m:sSubPr>
                        <m:e>
                          <m:r>
                            <a:rPr lang="zh-CN" altLang="en-US" sz="1800" i="1">
                              <a:solidFill>
                                <a:srgbClr val="FF0000"/>
                              </a:solidFill>
                              <a:latin typeface="Cambria Math" panose="02040503050406030204" pitchFamily="18" charset="0"/>
                              <a:ea typeface="+mn-ea"/>
                            </a:rPr>
                            <m:t>𝑁</m:t>
                          </m:r>
                        </m:e>
                        <m:sub>
                          <m:r>
                            <a:rPr lang="zh-CN" altLang="en-US" sz="1800" i="1">
                              <a:solidFill>
                                <a:srgbClr val="FF0000"/>
                              </a:solidFill>
                              <a:latin typeface="Cambria Math" panose="02040503050406030204" pitchFamily="18" charset="0"/>
                              <a:ea typeface="+mn-ea"/>
                            </a:rPr>
                            <m:t>𝐷</m:t>
                          </m:r>
                        </m:sub>
                      </m:sSub>
                    </m:oMath>
                  </m:oMathPara>
                </a14:m>
                <a:endParaRPr lang="zh-CN" altLang="en-US" sz="1800" dirty="0">
                  <a:solidFill>
                    <a:srgbClr val="FF0000"/>
                  </a:solidFill>
                  <a:latin typeface="+mn-ea"/>
                  <a:ea typeface="+mn-ea"/>
                </a:endParaRPr>
              </a:p>
            </p:txBody>
          </p:sp>
        </mc:Choice>
        <mc:Fallback xmlns="">
          <p:sp>
            <p:nvSpPr>
              <p:cNvPr id="4" name="Object 8"/>
              <p:cNvSpPr txBox="1">
                <a:spLocks noRot="1" noChangeAspect="1" noMove="1" noResize="1" noEditPoints="1" noAdjustHandles="1" noChangeArrowheads="1" noChangeShapeType="1" noTextEdit="1"/>
              </p:cNvSpPr>
              <p:nvPr/>
            </p:nvSpPr>
            <p:spPr>
              <a:xfrm>
                <a:off x="6806372" y="2672500"/>
                <a:ext cx="2354262" cy="406399"/>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8"/>
              <p:cNvSpPr txBox="1"/>
              <p:nvPr/>
            </p:nvSpPr>
            <p:spPr>
              <a:xfrm>
                <a:off x="1619672" y="866529"/>
                <a:ext cx="7056783" cy="4111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FF33CC"/>
                          </a:solidFill>
                          <a:latin typeface="+mn-ea"/>
                          <a:ea typeface="+mn-ea"/>
                        </a:rPr>
                        <m:t>先根据</m:t>
                      </m:r>
                      <m:sSub>
                        <m:sSubPr>
                          <m:ctrlPr>
                            <a:rPr lang="zh-CN" altLang="en-US" sz="2400" i="1">
                              <a:solidFill>
                                <a:srgbClr val="FF33CC"/>
                              </a:solidFill>
                              <a:latin typeface="Cambria Math" panose="02040503050406030204" pitchFamily="18" charset="0"/>
                              <a:ea typeface="+mn-ea"/>
                            </a:rPr>
                          </m:ctrlPr>
                        </m:sSubPr>
                        <m:e>
                          <m:r>
                            <a:rPr lang="zh-CN" altLang="en-US" sz="2400" i="1">
                              <a:solidFill>
                                <a:srgbClr val="FF33CC"/>
                              </a:solidFill>
                              <a:latin typeface="Cambria Math" panose="02040503050406030204" pitchFamily="18" charset="0"/>
                              <a:ea typeface="+mn-ea"/>
                            </a:rPr>
                            <m:t>𝐸</m:t>
                          </m:r>
                        </m:e>
                        <m:sub>
                          <m:r>
                            <a:rPr lang="zh-CN" altLang="en-US" sz="2400" i="1">
                              <a:solidFill>
                                <a:srgbClr val="FF33CC"/>
                              </a:solidFill>
                              <a:latin typeface="Cambria Math" panose="02040503050406030204" pitchFamily="18" charset="0"/>
                              <a:ea typeface="+mn-ea"/>
                            </a:rPr>
                            <m:t>𝐹</m:t>
                          </m:r>
                        </m:sub>
                      </m:sSub>
                      <m:r>
                        <m:rPr>
                          <m:nor/>
                        </m:rPr>
                        <a:rPr lang="zh-CN" altLang="en-US" sz="2400" i="0">
                          <a:solidFill>
                            <a:srgbClr val="FF33CC"/>
                          </a:solidFill>
                          <a:latin typeface="+mn-ea"/>
                          <a:ea typeface="+mn-ea"/>
                        </a:rPr>
                        <m:t>判断</m:t>
                      </m:r>
                      <m:r>
                        <a:rPr lang="zh-CN" altLang="en-US" sz="2400" i="1">
                          <a:solidFill>
                            <a:srgbClr val="FF33CC"/>
                          </a:solidFill>
                          <a:latin typeface="Cambria Math" panose="02040503050406030204" pitchFamily="18" charset="0"/>
                          <a:ea typeface="+mn-ea"/>
                        </a:rPr>
                        <m:t>，</m:t>
                      </m:r>
                      <m:r>
                        <m:rPr>
                          <m:nor/>
                        </m:rPr>
                        <a:rPr lang="zh-CN" altLang="en-US" sz="2400" i="0">
                          <a:solidFill>
                            <a:srgbClr val="FF33CC"/>
                          </a:solidFill>
                          <a:latin typeface="+mn-ea"/>
                          <a:ea typeface="+mn-ea"/>
                        </a:rPr>
                        <m:t>再决定用简并还是非简并的</m:t>
                      </m:r>
                      <m:sSub>
                        <m:sSubPr>
                          <m:ctrlPr>
                            <a:rPr lang="zh-CN" altLang="en-US" sz="2400" i="1">
                              <a:solidFill>
                                <a:srgbClr val="FF33CC"/>
                              </a:solidFill>
                              <a:latin typeface="Cambria Math" panose="02040503050406030204" pitchFamily="18" charset="0"/>
                              <a:ea typeface="+mn-ea"/>
                            </a:rPr>
                          </m:ctrlPr>
                        </m:sSubPr>
                        <m:e>
                          <m:r>
                            <a:rPr lang="zh-CN" altLang="en-US" sz="2400" i="1">
                              <a:solidFill>
                                <a:srgbClr val="FF33CC"/>
                              </a:solidFill>
                              <a:latin typeface="Cambria Math" panose="02040503050406030204" pitchFamily="18" charset="0"/>
                              <a:ea typeface="+mn-ea"/>
                            </a:rPr>
                            <m:t>𝑛</m:t>
                          </m:r>
                        </m:e>
                        <m:sub>
                          <m:r>
                            <a:rPr lang="zh-CN" altLang="en-US" sz="2400" i="1">
                              <a:solidFill>
                                <a:srgbClr val="FF33CC"/>
                              </a:solidFill>
                              <a:latin typeface="Cambria Math" panose="02040503050406030204" pitchFamily="18" charset="0"/>
                              <a:ea typeface="+mn-ea"/>
                            </a:rPr>
                            <m:t>0</m:t>
                          </m:r>
                        </m:sub>
                      </m:sSub>
                      <m:r>
                        <m:rPr>
                          <m:nor/>
                        </m:rPr>
                        <a:rPr lang="zh-CN" altLang="en-US" sz="2400" i="0">
                          <a:solidFill>
                            <a:srgbClr val="FF33CC"/>
                          </a:solidFill>
                          <a:latin typeface="+mn-ea"/>
                          <a:ea typeface="+mn-ea"/>
                        </a:rPr>
                        <m:t>公式</m:t>
                      </m:r>
                    </m:oMath>
                  </m:oMathPara>
                </a14:m>
                <a:endParaRPr lang="zh-CN" altLang="en-US" sz="2400" dirty="0">
                  <a:solidFill>
                    <a:srgbClr val="FF33CC"/>
                  </a:solidFill>
                  <a:latin typeface="+mn-ea"/>
                  <a:ea typeface="+mn-ea"/>
                </a:endParaRPr>
              </a:p>
            </p:txBody>
          </p:sp>
        </mc:Choice>
        <mc:Fallback xmlns="">
          <p:sp>
            <p:nvSpPr>
              <p:cNvPr id="7" name="Object 8"/>
              <p:cNvSpPr txBox="1">
                <a:spLocks noRot="1" noChangeAspect="1" noMove="1" noResize="1" noEditPoints="1" noAdjustHandles="1" noChangeArrowheads="1" noChangeShapeType="1" noTextEdit="1"/>
              </p:cNvSpPr>
              <p:nvPr/>
            </p:nvSpPr>
            <p:spPr>
              <a:xfrm>
                <a:off x="1619672" y="866529"/>
                <a:ext cx="7056783" cy="411162"/>
              </a:xfrm>
              <a:prstGeom prst="rect">
                <a:avLst/>
              </a:prstGeom>
              <a:blipFill>
                <a:blip r:embed="rId5"/>
                <a:stretch>
                  <a:fillRect l="-778" b="-2500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5508104" y="4753129"/>
                <a:ext cx="1273175" cy="732526"/>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𝑝</m:t>
                          </m:r>
                        </m:e>
                        <m:sub>
                          <m:r>
                            <a:rPr lang="zh-CN" altLang="en-US" sz="2000" i="1">
                              <a:solidFill>
                                <a:srgbClr val="FF0000"/>
                              </a:solidFill>
                              <a:latin typeface="Cambria Math" panose="02040503050406030204" pitchFamily="18" charset="0"/>
                              <a:ea typeface="+mn-ea"/>
                            </a:rPr>
                            <m:t>0</m:t>
                          </m:r>
                        </m:sub>
                      </m:sSub>
                      <m:r>
                        <a:rPr lang="zh-CN" altLang="en-US" sz="2000" i="1">
                          <a:solidFill>
                            <a:srgbClr val="FF0000"/>
                          </a:solidFill>
                          <a:latin typeface="Cambria Math" panose="02040503050406030204" pitchFamily="18" charset="0"/>
                          <a:ea typeface="+mn-ea"/>
                        </a:rPr>
                        <m:t>=</m:t>
                      </m:r>
                      <m:f>
                        <m:fPr>
                          <m:ctrlPr>
                            <a:rPr lang="zh-CN" altLang="en-US" sz="2000" i="1">
                              <a:solidFill>
                                <a:srgbClr val="FF0000"/>
                              </a:solidFill>
                              <a:latin typeface="Cambria Math" panose="02040503050406030204" pitchFamily="18" charset="0"/>
                              <a:ea typeface="+mn-ea"/>
                            </a:rPr>
                          </m:ctrlPr>
                        </m:fPr>
                        <m:num>
                          <m:sSubSup>
                            <m:sSubSupPr>
                              <m:ctrlPr>
                                <a:rPr lang="zh-CN" altLang="en-US" sz="2000" i="1">
                                  <a:solidFill>
                                    <a:srgbClr val="FF0000"/>
                                  </a:solidFill>
                                  <a:latin typeface="Cambria Math" panose="02040503050406030204" pitchFamily="18" charset="0"/>
                                  <a:ea typeface="+mn-ea"/>
                                </a:rPr>
                              </m:ctrlPr>
                            </m:sSubSup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𝑖</m:t>
                              </m:r>
                            </m:sub>
                            <m:sup>
                              <m:r>
                                <a:rPr lang="zh-CN" altLang="en-US" sz="2000" i="1">
                                  <a:solidFill>
                                    <a:srgbClr val="FF0000"/>
                                  </a:solidFill>
                                  <a:latin typeface="Cambria Math" panose="02040503050406030204" pitchFamily="18" charset="0"/>
                                  <a:ea typeface="+mn-ea"/>
                                </a:rPr>
                                <m:t>2</m:t>
                              </m:r>
                            </m:sup>
                          </m:sSubSup>
                        </m:num>
                        <m:den>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0</m:t>
                              </m:r>
                            </m:sub>
                          </m:sSub>
                        </m:den>
                      </m:f>
                    </m:oMath>
                  </m:oMathPara>
                </a14:m>
                <a:endParaRPr lang="zh-CN" altLang="en-US" sz="2000" dirty="0">
                  <a:solidFill>
                    <a:srgbClr val="FF0000"/>
                  </a:solidFill>
                  <a:latin typeface="+mn-ea"/>
                  <a:ea typeface="+mn-ea"/>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508104" y="4753129"/>
                <a:ext cx="1273175" cy="732526"/>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8"/>
              <p:cNvSpPr txBox="1"/>
              <p:nvPr/>
            </p:nvSpPr>
            <p:spPr>
              <a:xfrm>
                <a:off x="6667622" y="5316538"/>
                <a:ext cx="2476378" cy="6721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000" i="1" smtClean="0">
                              <a:solidFill>
                                <a:srgbClr val="FF0000"/>
                              </a:solidFill>
                              <a:latin typeface="Cambria Math" panose="02040503050406030204" pitchFamily="18" charset="0"/>
                              <a:ea typeface="+mn-ea"/>
                            </a:rPr>
                          </m:ctrlPr>
                        </m:fPr>
                        <m:num>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𝐷</m:t>
                              </m:r>
                            </m:sub>
                          </m:sSub>
                        </m:num>
                        <m:den>
                          <m:r>
                            <a:rPr lang="zh-CN" altLang="en-US" sz="2000" i="1">
                              <a:solidFill>
                                <a:srgbClr val="FF0000"/>
                              </a:solidFill>
                              <a:latin typeface="Cambria Math" panose="02040503050406030204" pitchFamily="18" charset="0"/>
                              <a:ea typeface="+mn-ea"/>
                            </a:rPr>
                            <m:t>3</m:t>
                          </m:r>
                        </m:den>
                      </m:f>
                      <m:r>
                        <a:rPr lang="zh-CN" altLang="en-US" sz="2000" i="1">
                          <a:solidFill>
                            <a:srgbClr val="FF0000"/>
                          </a:solidFill>
                          <a:latin typeface="Cambria Math" panose="02040503050406030204" pitchFamily="18" charset="0"/>
                          <a:ea typeface="+mn-ea"/>
                        </a:rPr>
                        <m:t>=</m:t>
                      </m:r>
                      <m:sSubSup>
                        <m:sSubSupPr>
                          <m:ctrlPr>
                            <a:rPr lang="zh-CN" altLang="en-US" sz="2000" i="1">
                              <a:solidFill>
                                <a:srgbClr val="FF0000"/>
                              </a:solidFill>
                              <a:latin typeface="Cambria Math" panose="02040503050406030204" pitchFamily="18" charset="0"/>
                              <a:ea typeface="+mn-ea"/>
                            </a:rPr>
                          </m:ctrlPr>
                        </m:sSubSup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𝐷</m:t>
                          </m:r>
                        </m:sub>
                        <m:sup>
                          <m:r>
                            <a:rPr lang="zh-CN" altLang="en-US" sz="2000" i="1">
                              <a:solidFill>
                                <a:srgbClr val="FF0000"/>
                              </a:solidFill>
                              <a:latin typeface="Cambria Math" panose="02040503050406030204" pitchFamily="18" charset="0"/>
                              <a:ea typeface="+mn-ea"/>
                            </a:rPr>
                            <m:t>+</m:t>
                          </m:r>
                        </m:sup>
                      </m:sSubSup>
                      <m:r>
                        <a:rPr lang="zh-CN" altLang="en-US" sz="2000" i="1">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0</m:t>
                          </m:r>
                        </m:sub>
                      </m:sSub>
                      <m:r>
                        <a:rPr lang="zh-CN" altLang="en-US" sz="2000" i="1">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𝐴</m:t>
                          </m:r>
                        </m:sub>
                      </m:sSub>
                    </m:oMath>
                  </m:oMathPara>
                </a14:m>
                <a:endParaRPr lang="zh-CN" altLang="en-US" sz="2000" dirty="0">
                  <a:solidFill>
                    <a:srgbClr val="FF0000"/>
                  </a:solidFill>
                  <a:latin typeface="+mn-ea"/>
                  <a:ea typeface="+mn-ea"/>
                </a:endParaRPr>
              </a:p>
            </p:txBody>
          </p:sp>
        </mc:Choice>
        <mc:Fallback xmlns="">
          <p:sp>
            <p:nvSpPr>
              <p:cNvPr id="13" name="Object 8"/>
              <p:cNvSpPr txBox="1">
                <a:spLocks noRot="1" noChangeAspect="1" noMove="1" noResize="1" noEditPoints="1" noAdjustHandles="1" noChangeArrowheads="1" noChangeShapeType="1" noTextEdit="1"/>
              </p:cNvSpPr>
              <p:nvPr/>
            </p:nvSpPr>
            <p:spPr>
              <a:xfrm>
                <a:off x="6667622" y="5316538"/>
                <a:ext cx="2476378" cy="672175"/>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8"/>
              <p:cNvSpPr txBox="1"/>
              <p:nvPr/>
            </p:nvSpPr>
            <p:spPr>
              <a:xfrm>
                <a:off x="5643563" y="5913438"/>
                <a:ext cx="1198563" cy="4349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000" i="1" smtClean="0">
                              <a:solidFill>
                                <a:srgbClr val="FF0000"/>
                              </a:solidFill>
                              <a:latin typeface="Cambria Math" panose="02040503050406030204" pitchFamily="18" charset="0"/>
                              <a:ea typeface="+mn-ea"/>
                            </a:rPr>
                          </m:ctrlPr>
                        </m:sSubSup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𝐷</m:t>
                          </m:r>
                        </m:sub>
                        <m:sup>
                          <m:r>
                            <a:rPr lang="zh-CN" altLang="en-US" sz="2000" i="1">
                              <a:solidFill>
                                <a:srgbClr val="FF0000"/>
                              </a:solidFill>
                              <a:latin typeface="Cambria Math" panose="02040503050406030204" pitchFamily="18" charset="0"/>
                              <a:ea typeface="+mn-ea"/>
                            </a:rPr>
                            <m:t>+</m:t>
                          </m:r>
                        </m:sup>
                      </m:sSubSup>
                      <m:r>
                        <a:rPr lang="zh-CN" altLang="en-US" sz="2000" i="1">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𝐴</m:t>
                          </m:r>
                        </m:sub>
                      </m:sSub>
                    </m:oMath>
                  </m:oMathPara>
                </a14:m>
                <a:endParaRPr lang="zh-CN" altLang="en-US" sz="2000" dirty="0">
                  <a:solidFill>
                    <a:srgbClr val="FF0000"/>
                  </a:solidFill>
                  <a:latin typeface="+mn-ea"/>
                  <a:ea typeface="+mn-ea"/>
                </a:endParaRPr>
              </a:p>
            </p:txBody>
          </p:sp>
        </mc:Choice>
        <mc:Fallback xmlns="">
          <p:sp>
            <p:nvSpPr>
              <p:cNvPr id="14" name="Object 8"/>
              <p:cNvSpPr txBox="1">
                <a:spLocks noRot="1" noChangeAspect="1" noMove="1" noResize="1" noEditPoints="1" noAdjustHandles="1" noChangeArrowheads="1" noChangeShapeType="1" noTextEdit="1"/>
              </p:cNvSpPr>
              <p:nvPr/>
            </p:nvSpPr>
            <p:spPr>
              <a:xfrm>
                <a:off x="5643563" y="5913438"/>
                <a:ext cx="1198563" cy="434975"/>
              </a:xfrm>
              <a:prstGeom prst="rect">
                <a:avLst/>
              </a:prstGeom>
              <a:blipFill>
                <a:blip r:embed="rId8"/>
                <a:stretch>
                  <a:fillRect b="-1408"/>
                </a:stretch>
              </a:blipFill>
              <a:ln w="38100">
                <a:noFill/>
                <a:miter/>
              </a:ln>
            </p:spPr>
            <p:txBody>
              <a:bodyPr/>
              <a:lstStyle/>
              <a:p>
                <a:r>
                  <a:rPr lang="zh-CN" altLang="en-US">
                    <a:noFill/>
                  </a:rPr>
                  <a:t> </a:t>
                </a:r>
              </a:p>
            </p:txBody>
          </p:sp>
        </mc:Fallback>
      </mc:AlternateContent>
      <p:sp>
        <p:nvSpPr>
          <p:cNvPr id="75792" name="TextBox 18"/>
          <p:cNvSpPr txBox="1"/>
          <p:nvPr/>
        </p:nvSpPr>
        <p:spPr>
          <a:xfrm>
            <a:off x="214313" y="357188"/>
            <a:ext cx="551021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宋体" panose="02010600030101010101" pitchFamily="2" charset="-122"/>
              </a:rPr>
              <a:t>作业</a:t>
            </a:r>
            <a:r>
              <a:rPr lang="en-US" altLang="zh-CN" sz="2400" b="1" dirty="0">
                <a:solidFill>
                  <a:srgbClr val="FF0000"/>
                </a:solidFill>
                <a:latin typeface="宋体" panose="02010600030101010101" pitchFamily="2" charset="-122"/>
              </a:rPr>
              <a:t>p164</a:t>
            </a:r>
            <a:r>
              <a:rPr lang="en-US" altLang="zh-CN" sz="2400" b="1" dirty="0">
                <a:solidFill>
                  <a:srgbClr val="FF0000"/>
                </a:solidFill>
                <a:latin typeface="宋体" panose="02010600030101010101" pitchFamily="2" charset="-122"/>
                <a:sym typeface="Symbol" panose="05050102010706020507" pitchFamily="18" charset="2"/>
              </a:rPr>
              <a:t></a:t>
            </a:r>
            <a:r>
              <a:rPr lang="en-US" altLang="zh-CN" sz="2400" b="1" dirty="0">
                <a:solidFill>
                  <a:srgbClr val="FF0000"/>
                </a:solidFill>
                <a:latin typeface="宋体" panose="02010600030101010101" pitchFamily="2" charset="-122"/>
              </a:rPr>
              <a:t>166</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3</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4</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11</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22</a:t>
            </a: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24</a:t>
            </a:r>
          </a:p>
        </p:txBody>
      </p:sp>
      <p:sp>
        <p:nvSpPr>
          <p:cNvPr id="75793" name="TextBox 18"/>
          <p:cNvSpPr txBox="1"/>
          <p:nvPr/>
        </p:nvSpPr>
        <p:spPr>
          <a:xfrm>
            <a:off x="5076825" y="360363"/>
            <a:ext cx="388778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400" b="1" dirty="0">
                <a:solidFill>
                  <a:srgbClr val="3333FF"/>
                </a:solidFill>
                <a:latin typeface="宋体" panose="02010600030101010101" pitchFamily="2" charset="-122"/>
              </a:rPr>
              <a:t>思考：</a:t>
            </a:r>
            <a:r>
              <a:rPr lang="en-US" altLang="zh-CN" sz="2400" b="1" dirty="0">
                <a:solidFill>
                  <a:srgbClr val="3333FF"/>
                </a:solidFill>
                <a:latin typeface="宋体" panose="02010600030101010101" pitchFamily="2" charset="-122"/>
              </a:rPr>
              <a:t>1</a:t>
            </a:r>
            <a:r>
              <a:rPr lang="zh-CN" altLang="en-US" sz="2400" b="1" dirty="0">
                <a:solidFill>
                  <a:srgbClr val="3333FF"/>
                </a:solidFill>
                <a:latin typeface="宋体" panose="02010600030101010101" pitchFamily="2" charset="-122"/>
              </a:rPr>
              <a:t>、</a:t>
            </a:r>
            <a:r>
              <a:rPr lang="en-US" altLang="zh-CN" sz="2400" b="1" dirty="0">
                <a:solidFill>
                  <a:srgbClr val="3333FF"/>
                </a:solidFill>
                <a:latin typeface="宋体" panose="02010600030101010101" pitchFamily="2" charset="-122"/>
              </a:rPr>
              <a:t>2</a:t>
            </a:r>
            <a:r>
              <a:rPr lang="zh-CN" altLang="en-US" sz="2400" b="1" dirty="0">
                <a:solidFill>
                  <a:srgbClr val="3333FF"/>
                </a:solidFill>
                <a:latin typeface="宋体" panose="02010600030101010101" pitchFamily="2" charset="-122"/>
              </a:rPr>
              <a:t>、</a:t>
            </a:r>
            <a:r>
              <a:rPr lang="en-US" altLang="zh-CN" sz="2400" b="1" dirty="0">
                <a:solidFill>
                  <a:srgbClr val="3333FF"/>
                </a:solidFill>
                <a:latin typeface="宋体" panose="02010600030101010101" pitchFamily="2" charset="-122"/>
              </a:rPr>
              <a:t>5</a:t>
            </a:r>
            <a:r>
              <a:rPr lang="en-US" altLang="zh-CN" sz="2400" b="1" dirty="0">
                <a:solidFill>
                  <a:srgbClr val="3333FF"/>
                </a:solidFill>
                <a:latin typeface="宋体" panose="02010600030101010101" pitchFamily="2" charset="-122"/>
                <a:sym typeface="Symbol" panose="05050102010706020507" pitchFamily="18" charset="2"/>
              </a:rPr>
              <a:t></a:t>
            </a:r>
            <a:r>
              <a:rPr lang="en-US" altLang="zh-CN" sz="2400" b="1" dirty="0">
                <a:solidFill>
                  <a:srgbClr val="3333FF"/>
                </a:solidFill>
                <a:latin typeface="宋体" panose="02010600030101010101" pitchFamily="2" charset="-122"/>
              </a:rPr>
              <a:t>10</a:t>
            </a:r>
            <a:r>
              <a:rPr lang="zh-CN" altLang="en-US" sz="2400" b="1" dirty="0">
                <a:solidFill>
                  <a:srgbClr val="3333FF"/>
                </a:solidFill>
                <a:latin typeface="宋体" panose="02010600030101010101" pitchFamily="2" charset="-122"/>
              </a:rPr>
              <a:t>、</a:t>
            </a:r>
            <a:r>
              <a:rPr lang="en-US" altLang="zh-CN" sz="2400" b="1" dirty="0">
                <a:solidFill>
                  <a:srgbClr val="3333FF"/>
                </a:solidFill>
                <a:latin typeface="宋体" panose="02010600030101010101" pitchFamily="2" charset="-122"/>
              </a:rPr>
              <a:t>18</a:t>
            </a:r>
          </a:p>
        </p:txBody>
      </p:sp>
      <mc:AlternateContent xmlns:mc="http://schemas.openxmlformats.org/markup-compatibility/2006" xmlns:a14="http://schemas.microsoft.com/office/drawing/2010/main">
        <mc:Choice Requires="a14">
          <p:sp>
            <p:nvSpPr>
              <p:cNvPr id="21" name="Object 21"/>
              <p:cNvSpPr txBox="1"/>
              <p:nvPr/>
            </p:nvSpPr>
            <p:spPr>
              <a:xfrm>
                <a:off x="6086475" y="6381750"/>
                <a:ext cx="1017587" cy="3873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f>
                        <m:fPr>
                          <m:type m:val="lin"/>
                          <m:ctrlPr>
                            <a:rPr lang="zh-CN" altLang="en-US" sz="2000" i="1" smtClean="0">
                              <a:solidFill>
                                <a:srgbClr val="FF0000"/>
                              </a:solidFill>
                              <a:latin typeface="Cambria Math" panose="02040503050406030204" pitchFamily="18" charset="0"/>
                              <a:ea typeface="+mn-ea"/>
                            </a:rPr>
                          </m:ctrlPr>
                        </m:fPr>
                        <m:num>
                          <m:r>
                            <a:rPr lang="zh-CN" altLang="en-US" sz="2000" i="1">
                              <a:solidFill>
                                <a:srgbClr val="FF0000"/>
                              </a:solidFill>
                              <a:latin typeface="Cambria Math" panose="02040503050406030204" pitchFamily="18" charset="0"/>
                              <a:ea typeface="+mn-ea"/>
                            </a:rPr>
                            <m:t>2</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𝑁</m:t>
                              </m:r>
                            </m:e>
                            <m:sub>
                              <m:r>
                                <a:rPr lang="zh-CN" altLang="en-US" sz="2000" i="1">
                                  <a:solidFill>
                                    <a:srgbClr val="FF0000"/>
                                  </a:solidFill>
                                  <a:latin typeface="Cambria Math" panose="02040503050406030204" pitchFamily="18" charset="0"/>
                                  <a:ea typeface="+mn-ea"/>
                                </a:rPr>
                                <m:t>𝐷</m:t>
                              </m:r>
                            </m:sub>
                          </m:sSub>
                        </m:num>
                        <m:den>
                          <m:r>
                            <a:rPr lang="zh-CN" altLang="en-US" sz="2000" i="1">
                              <a:solidFill>
                                <a:srgbClr val="FF0000"/>
                              </a:solidFill>
                              <a:latin typeface="Cambria Math" panose="02040503050406030204" pitchFamily="18" charset="0"/>
                              <a:ea typeface="+mn-ea"/>
                            </a:rPr>
                            <m:t>3</m:t>
                          </m:r>
                        </m:den>
                      </m:f>
                    </m:oMath>
                  </m:oMathPara>
                </a14:m>
                <a:endParaRPr lang="zh-CN" altLang="en-US" sz="2000" dirty="0">
                  <a:solidFill>
                    <a:srgbClr val="FF0000"/>
                  </a:solidFill>
                  <a:latin typeface="+mn-ea"/>
                  <a:ea typeface="+mn-ea"/>
                </a:endParaRPr>
              </a:p>
            </p:txBody>
          </p:sp>
        </mc:Choice>
        <mc:Fallback xmlns="">
          <p:sp>
            <p:nvSpPr>
              <p:cNvPr id="21" name="Object 21"/>
              <p:cNvSpPr txBox="1">
                <a:spLocks noRot="1" noChangeAspect="1" noMove="1" noResize="1" noEditPoints="1" noAdjustHandles="1" noChangeArrowheads="1" noChangeShapeType="1" noTextEdit="1"/>
              </p:cNvSpPr>
              <p:nvPr/>
            </p:nvSpPr>
            <p:spPr>
              <a:xfrm>
                <a:off x="6086475" y="6381750"/>
                <a:ext cx="1017587" cy="387350"/>
              </a:xfrm>
              <a:prstGeom prst="rect">
                <a:avLst/>
              </a:prstGeom>
              <a:blipFill>
                <a:blip r:embed="rId9"/>
                <a:stretch>
                  <a:fillRect t="-119048" r="-46707" b="-193651"/>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00"/>
                                        </p:tgtEl>
                                        <p:attrNameLst>
                                          <p:attrName>style.visibility</p:attrName>
                                        </p:attrNameLst>
                                      </p:cBhvr>
                                      <p:to>
                                        <p:strVal val="visible"/>
                                      </p:to>
                                    </p:set>
                                    <p:animEffect transition="in" filter="wipe(left)">
                                      <p:cBhvr>
                                        <p:cTn id="12" dur="500"/>
                                        <p:tgtEl>
                                          <p:spTgt spid="46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0" grpId="0"/>
      <p:bldP spid="9" grpId="0"/>
      <p:bldP spid="10" grpId="0"/>
      <p:bldP spid="11" grpId="0"/>
      <p:bldP spid="12" grpId="0"/>
      <p:bldP spid="15" grpId="0"/>
      <p:bldP spid="3" grpId="0"/>
      <p:bldP spid="4" grpId="0"/>
      <p:bldP spid="7" grpId="0"/>
      <p:bldP spid="8" grpId="0"/>
      <p:bldP spid="13" grpId="0"/>
      <p:bldP spid="14" grpId="0"/>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p>
        </p:txBody>
      </p:sp>
      <p:sp>
        <p:nvSpPr>
          <p:cNvPr id="76803"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54628"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54629" name="Rectangle 5"/>
          <p:cNvSpPr>
            <a:spLocks noChangeArrowheads="1"/>
          </p:cNvSpPr>
          <p:nvPr/>
        </p:nvSpPr>
        <p:spPr bwMode="auto">
          <a:xfrm>
            <a:off x="1466850" y="37877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§4.4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漂移</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扩散</a:t>
            </a:r>
          </a:p>
        </p:txBody>
      </p:sp>
      <p:sp>
        <p:nvSpPr>
          <p:cNvPr id="154630"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295943"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p>
        </p:txBody>
      </p:sp>
      <p:sp>
        <p:nvSpPr>
          <p:cNvPr id="154632" name="Rectangle 5"/>
          <p:cNvSpPr>
            <a:spLocks noChangeArrowheads="1"/>
          </p:cNvSpPr>
          <p:nvPr/>
        </p:nvSpPr>
        <p:spPr bwMode="auto">
          <a:xfrm>
            <a:off x="1468438" y="4513263"/>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§4.5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连续性运动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95943"/>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0" y="0"/>
            <a:ext cx="9144000" cy="338138"/>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2" name="Rectangle 15"/>
          <p:cNvSpPr>
            <a:spLocks noChangeArrowheads="1"/>
          </p:cNvSpPr>
          <p:nvPr/>
        </p:nvSpPr>
        <p:spPr bwMode="auto">
          <a:xfrm>
            <a:off x="2286000" y="5316538"/>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间接复合</a:t>
            </a:r>
          </a:p>
        </p:txBody>
      </p:sp>
      <p:sp>
        <p:nvSpPr>
          <p:cNvPr id="13" name="Rectangle 14"/>
          <p:cNvSpPr>
            <a:spLocks noChangeArrowheads="1"/>
          </p:cNvSpPr>
          <p:nvPr/>
        </p:nvSpPr>
        <p:spPr bwMode="auto">
          <a:xfrm>
            <a:off x="2286000" y="4568825"/>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直接复合</a:t>
            </a:r>
          </a:p>
        </p:txBody>
      </p:sp>
      <p:sp>
        <p:nvSpPr>
          <p:cNvPr id="14" name="Rectangle 15"/>
          <p:cNvSpPr>
            <a:spLocks noChangeArrowheads="1"/>
          </p:cNvSpPr>
          <p:nvPr/>
        </p:nvSpPr>
        <p:spPr bwMode="auto">
          <a:xfrm>
            <a:off x="2286000" y="3822700"/>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跃迁常识</a:t>
            </a:r>
          </a:p>
        </p:txBody>
      </p:sp>
      <p:sp>
        <p:nvSpPr>
          <p:cNvPr id="77830" name="Rectangle 3"/>
          <p:cNvSpPr/>
          <p:nvPr/>
        </p:nvSpPr>
        <p:spPr>
          <a:xfrm>
            <a:off x="395288" y="692150"/>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600" b="1" dirty="0">
                <a:latin typeface="宋体" panose="02010600030101010101" pitchFamily="2" charset="-122"/>
              </a:rPr>
              <a:t>第四章  半导体电流理论</a:t>
            </a:r>
          </a:p>
        </p:txBody>
      </p:sp>
      <p:sp>
        <p:nvSpPr>
          <p:cNvPr id="155655" name="Rectangle 4"/>
          <p:cNvSpPr>
            <a:spLocks noChangeArrowheads="1"/>
          </p:cNvSpPr>
          <p:nvPr/>
        </p:nvSpPr>
        <p:spPr bwMode="auto">
          <a:xfrm>
            <a:off x="1466850" y="1643063"/>
            <a:ext cx="4175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§4.1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半导体常识</a:t>
            </a:r>
          </a:p>
        </p:txBody>
      </p:sp>
      <p:sp>
        <p:nvSpPr>
          <p:cNvPr id="155656" name="Rectangle 6"/>
          <p:cNvSpPr>
            <a:spLocks noChangeArrowheads="1"/>
          </p:cNvSpPr>
          <p:nvPr/>
        </p:nvSpPr>
        <p:spPr bwMode="auto">
          <a:xfrm>
            <a:off x="1466850" y="2349500"/>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§4.2 </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热平衡</a:t>
            </a:r>
          </a:p>
        </p:txBody>
      </p:sp>
      <p:sp>
        <p:nvSpPr>
          <p:cNvPr id="155657" name="Rectangle 7"/>
          <p:cNvSpPr>
            <a:spLocks noChangeArrowheads="1"/>
          </p:cNvSpPr>
          <p:nvPr/>
        </p:nvSpPr>
        <p:spPr bwMode="auto">
          <a:xfrm>
            <a:off x="1466850" y="3063875"/>
            <a:ext cx="4175125" cy="5191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§4.3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产生</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复合</a:t>
            </a:r>
          </a:p>
        </p:txBody>
      </p:sp>
      <p:sp>
        <p:nvSpPr>
          <p:cNvPr id="15" name="Left Brace 14"/>
          <p:cNvSpPr/>
          <p:nvPr/>
        </p:nvSpPr>
        <p:spPr bwMode="auto">
          <a:xfrm>
            <a:off x="4197350" y="3197225"/>
            <a:ext cx="431800" cy="1800225"/>
          </a:xfrm>
          <a:prstGeom prst="leftBrace">
            <a:avLst>
              <a:gd name="adj1" fmla="val 8319"/>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a:spLocks noChangeArrowheads="1"/>
          </p:cNvSpPr>
          <p:nvPr/>
        </p:nvSpPr>
        <p:spPr bwMode="auto">
          <a:xfrm>
            <a:off x="4605338" y="2924175"/>
            <a:ext cx="29908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产生和复合现象</a:t>
            </a:r>
          </a:p>
        </p:txBody>
      </p:sp>
      <p:sp>
        <p:nvSpPr>
          <p:cNvPr id="17" name="Rectangle 16"/>
          <p:cNvSpPr>
            <a:spLocks noChangeArrowheads="1"/>
          </p:cNvSpPr>
          <p:nvPr/>
        </p:nvSpPr>
        <p:spPr bwMode="auto">
          <a:xfrm>
            <a:off x="4605338" y="3530600"/>
            <a:ext cx="2016125"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少子寿命</a:t>
            </a:r>
          </a:p>
        </p:txBody>
      </p:sp>
      <p:sp>
        <p:nvSpPr>
          <p:cNvPr id="18" name="Rectangle 17"/>
          <p:cNvSpPr>
            <a:spLocks noChangeArrowheads="1"/>
          </p:cNvSpPr>
          <p:nvPr/>
        </p:nvSpPr>
        <p:spPr bwMode="auto">
          <a:xfrm>
            <a:off x="4613275" y="4129088"/>
            <a:ext cx="2335213"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准费米能级</a:t>
            </a:r>
          </a:p>
        </p:txBody>
      </p:sp>
      <p:sp>
        <p:nvSpPr>
          <p:cNvPr id="19" name="Rectangle 18"/>
          <p:cNvSpPr>
            <a:spLocks noChangeArrowheads="1"/>
          </p:cNvSpPr>
          <p:nvPr/>
        </p:nvSpPr>
        <p:spPr bwMode="auto">
          <a:xfrm>
            <a:off x="4613275" y="4719638"/>
            <a:ext cx="2335213"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跃迁分类</a:t>
            </a:r>
          </a:p>
        </p:txBody>
      </p:sp>
      <p:sp>
        <p:nvSpPr>
          <p:cNvPr id="20" name="Rectangle 15"/>
          <p:cNvSpPr>
            <a:spLocks noChangeArrowheads="1"/>
          </p:cNvSpPr>
          <p:nvPr/>
        </p:nvSpPr>
        <p:spPr bwMode="auto">
          <a:xfrm>
            <a:off x="2297113" y="6057900"/>
            <a:ext cx="40005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其它复合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
                                        <p:tgtEl>
                                          <p:spTgt spid="15"/>
                                        </p:tgtEl>
                                      </p:cBhvr>
                                    </p:animEffect>
                                  </p:childTnLst>
                                </p:cTn>
                              </p:par>
                            </p:childTnLst>
                          </p:cTn>
                        </p:par>
                        <p:par>
                          <p:cTn id="22" fill="hold">
                            <p:stCondLst>
                              <p:cond delay="1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p:bldP spid="17" grpId="0"/>
      <p:bldP spid="18" grpId="0"/>
      <p:bldP spid="19" grpId="0"/>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复合：跃迁常识：产生和复合现象</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79875" name="Group 11"/>
          <p:cNvGrpSpPr/>
          <p:nvPr/>
        </p:nvGrpSpPr>
        <p:grpSpPr>
          <a:xfrm>
            <a:off x="0" y="315913"/>
            <a:ext cx="2700338" cy="755650"/>
            <a:chOff x="0" y="315913"/>
            <a:chExt cx="2428860" cy="755633"/>
          </a:xfrm>
        </p:grpSpPr>
        <p:sp>
          <p:nvSpPr>
            <p:cNvPr id="47116" name="Oval 15"/>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7117" name="Rectangle 17"/>
            <p:cNvSpPr>
              <a:spLocks noChangeArrowheads="1"/>
            </p:cNvSpPr>
            <p:nvPr/>
          </p:nvSpPr>
          <p:spPr bwMode="auto">
            <a:xfrm>
              <a:off x="137078" y="379412"/>
              <a:ext cx="2241805" cy="584187"/>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跃迁常识</a:t>
              </a:r>
            </a:p>
          </p:txBody>
        </p:sp>
      </p:grpSp>
      <p:sp>
        <p:nvSpPr>
          <p:cNvPr id="38" name="TextBox 37"/>
          <p:cNvSpPr txBox="1"/>
          <p:nvPr/>
        </p:nvSpPr>
        <p:spPr>
          <a:xfrm>
            <a:off x="461963" y="2654300"/>
            <a:ext cx="8358188" cy="831850"/>
          </a:xfrm>
          <a:prstGeom prst="rect">
            <a:avLst/>
          </a:prstGeom>
          <a:noFill/>
        </p:spPr>
        <p:txBody>
          <a:bodyPr>
            <a:spAutoFit/>
          </a:bodyPr>
          <a:lstStyle/>
          <a:p>
            <a:pPr marL="2212975" marR="0" indent="-2357755" algn="just" defTabSz="914400" eaLnBrk="1" hangingPunct="1">
              <a:spcBef>
                <a:spcPct val="50000"/>
              </a:spcBef>
              <a:buClrTx/>
              <a:buSzTx/>
              <a:buFontTx/>
              <a:buNone/>
              <a:defRPr/>
            </a:pPr>
            <a:r>
              <a:rPr kumimoji="1" lang="zh-CN" altLang="en-US" sz="2400" kern="1200" cap="none" spc="0" normalizeH="0" baseline="0" noProof="0" dirty="0">
                <a:solidFill>
                  <a:srgbClr val="FF0000"/>
                </a:solidFill>
                <a:latin typeface="+mn-ea"/>
                <a:ea typeface="+mn-ea"/>
                <a:cs typeface="+mn-cs"/>
              </a:rPr>
              <a:t>载流子的复合：</a:t>
            </a:r>
            <a:r>
              <a:rPr kumimoji="1" lang="zh-CN" altLang="en-US" sz="2400" kern="1200" cap="none" spc="0" normalizeH="0" baseline="0" noProof="0" dirty="0">
                <a:latin typeface="+mn-ea"/>
                <a:ea typeface="+mn-ea"/>
                <a:cs typeface="+mn-cs"/>
              </a:rPr>
              <a:t>导带电子与价带空穴相遇，发生中和而消失，同时</a:t>
            </a:r>
            <a:r>
              <a:rPr kumimoji="1" lang="zh-CN" altLang="en-US" sz="2400" kern="1200" cap="none" spc="0" normalizeH="0" baseline="0" noProof="0" dirty="0">
                <a:solidFill>
                  <a:srgbClr val="FF0000"/>
                </a:solidFill>
                <a:latin typeface="+mn-ea"/>
                <a:ea typeface="+mn-ea"/>
                <a:cs typeface="+mn-cs"/>
              </a:rPr>
              <a:t>释放能量</a:t>
            </a:r>
            <a:r>
              <a:rPr kumimoji="1" lang="zh-CN" altLang="en-US" sz="2400" kern="1200" cap="none" spc="0" normalizeH="0" baseline="0" noProof="0" dirty="0">
                <a:latin typeface="+mn-ea"/>
                <a:ea typeface="+mn-ea"/>
                <a:cs typeface="+mn-cs"/>
              </a:rPr>
              <a:t>。</a:t>
            </a:r>
            <a:endParaRPr kumimoji="1" lang="en-US" sz="2400" kern="1200" cap="none" spc="0" normalizeH="0" baseline="0" noProof="0" dirty="0">
              <a:latin typeface="+mn-ea"/>
              <a:ea typeface="+mn-ea"/>
              <a:cs typeface="+mn-cs"/>
            </a:endParaRPr>
          </a:p>
        </p:txBody>
      </p:sp>
      <p:sp>
        <p:nvSpPr>
          <p:cNvPr id="40" name="Text Box 1049"/>
          <p:cNvSpPr txBox="1"/>
          <p:nvPr/>
        </p:nvSpPr>
        <p:spPr>
          <a:xfrm>
            <a:off x="461963" y="3536950"/>
            <a:ext cx="8358187"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853180" lvl="0" indent="-3853180" algn="just" eaLnBrk="1" hangingPunct="1">
              <a:spcBef>
                <a:spcPct val="50000"/>
              </a:spcBef>
              <a:buNone/>
            </a:pPr>
            <a:r>
              <a:rPr lang="zh-CN" altLang="en-US" sz="2400" b="1" dirty="0">
                <a:solidFill>
                  <a:srgbClr val="FF0000"/>
                </a:solidFill>
                <a:latin typeface="Times New Roman" panose="02020603050405020304" pitchFamily="18" charset="0"/>
                <a:cs typeface="Times New Roman" panose="02020603050405020304" pitchFamily="18" charset="0"/>
              </a:rPr>
              <a:t>产生率</a:t>
            </a:r>
            <a:r>
              <a:rPr lang="en-US" altLang="zh-CN" sz="2400" b="1" dirty="0">
                <a:solidFill>
                  <a:srgbClr val="FF0000"/>
                </a:solidFill>
                <a:latin typeface="Times New Roman" panose="02020603050405020304" pitchFamily="18" charset="0"/>
                <a:cs typeface="Times New Roman" panose="02020603050405020304" pitchFamily="18" charset="0"/>
              </a:rPr>
              <a:t> (Generation rate)G</a:t>
            </a:r>
            <a:r>
              <a:rPr lang="zh-CN" altLang="en-US" sz="2400" b="1" dirty="0">
                <a:solidFill>
                  <a:srgbClr val="FF0000"/>
                </a:solidFill>
                <a:latin typeface="Times New Roman" panose="02020603050405020304" pitchFamily="18" charset="0"/>
                <a:cs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单位时间单位体积内所产生的电子</a:t>
            </a:r>
            <a:r>
              <a:rPr lang="en-US" altLang="zh-CN" sz="2400" b="1" dirty="0">
                <a:latin typeface="宋体" panose="02010600030101010101" pitchFamily="2" charset="-122"/>
                <a:cs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空穴对数。</a:t>
            </a:r>
            <a:endParaRPr lang="zh-CN" altLang="en-US" sz="2400" b="1" dirty="0">
              <a:solidFill>
                <a:srgbClr val="FF0000"/>
              </a:solidFill>
              <a:latin typeface="Times New Roman" panose="02020603050405020304" pitchFamily="18" charset="0"/>
              <a:ea typeface="Times New Roman" panose="02020603050405020304" pitchFamily="18" charset="0"/>
            </a:endParaRPr>
          </a:p>
        </p:txBody>
      </p:sp>
      <p:sp>
        <p:nvSpPr>
          <p:cNvPr id="41" name="Text Box 1051"/>
          <p:cNvSpPr txBox="1"/>
          <p:nvPr/>
        </p:nvSpPr>
        <p:spPr>
          <a:xfrm>
            <a:off x="461963" y="5157192"/>
            <a:ext cx="8358187"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481830" lvl="0" indent="-4481830" algn="just" defTabSz="914400" eaLnBrk="1" hangingPunct="1">
              <a:spcBef>
                <a:spcPct val="50000"/>
              </a:spcBef>
              <a:buNone/>
              <a:tabLst>
                <a:tab pos="4481830" algn="l"/>
              </a:tabLst>
            </a:pPr>
            <a:r>
              <a:rPr lang="zh-CN" altLang="en-US" sz="2400" b="1" dirty="0">
                <a:solidFill>
                  <a:srgbClr val="FF0000"/>
                </a:solidFill>
                <a:latin typeface="Times New Roman" panose="02020603050405020304" pitchFamily="18" charset="0"/>
                <a:cs typeface="Times New Roman" panose="02020603050405020304" pitchFamily="18" charset="0"/>
              </a:rPr>
              <a:t>复合率</a:t>
            </a:r>
            <a:r>
              <a:rPr lang="en-US" altLang="zh-CN" sz="2400" b="1" dirty="0">
                <a:solidFill>
                  <a:srgbClr val="FF0000"/>
                </a:solidFill>
                <a:latin typeface="Times New Roman" panose="02020603050405020304" pitchFamily="18" charset="0"/>
                <a:cs typeface="Times New Roman" panose="02020603050405020304" pitchFamily="18" charset="0"/>
              </a:rPr>
              <a:t> (Recombination rate)R</a:t>
            </a:r>
            <a:r>
              <a:rPr lang="zh-CN" altLang="en-US" sz="2400" b="1" dirty="0">
                <a:solidFill>
                  <a:srgbClr val="FF0000"/>
                </a:solidFill>
                <a:latin typeface="Times New Roman" panose="02020603050405020304" pitchFamily="18" charset="0"/>
                <a:cs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单位时间单位体积内复合掉的电子</a:t>
            </a:r>
            <a:r>
              <a:rPr lang="en-US" altLang="zh-CN" sz="2400" b="1" dirty="0">
                <a:latin typeface="宋体" panose="02010600030101010101" pitchFamily="2" charset="-122"/>
                <a:cs typeface="Times New Roman" panose="02020603050405020304" pitchFamily="18" charset="0"/>
              </a:rPr>
              <a:t>-</a:t>
            </a:r>
            <a:r>
              <a:rPr lang="zh-CN" altLang="en-US" sz="2400" b="1" dirty="0">
                <a:latin typeface="宋体" panose="02010600030101010101" pitchFamily="2" charset="-122"/>
                <a:cs typeface="Times New Roman" panose="02020603050405020304" pitchFamily="18" charset="0"/>
              </a:rPr>
              <a:t>空穴对数。</a:t>
            </a:r>
            <a:endParaRPr lang="zh-CN" altLang="en-US" sz="24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Object 4"/>
              <p:cNvSpPr txBox="1"/>
              <p:nvPr/>
            </p:nvSpPr>
            <p:spPr>
              <a:xfrm>
                <a:off x="4421187" y="4311649"/>
                <a:ext cx="3471767" cy="79748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en-US" altLang="zh-CN" sz="2400" b="1" i="1" smtClean="0">
                              <a:solidFill>
                                <a:srgbClr val="000000"/>
                              </a:solidFill>
                              <a:latin typeface="Cambria Math" panose="02040503050406030204" pitchFamily="18" charset="0"/>
                              <a:ea typeface="+mn-ea"/>
                            </a:rPr>
                            <m:t>𝑮</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𝑑𝑛</m:t>
                          </m:r>
                        </m:num>
                        <m:den>
                          <m:r>
                            <a:rPr lang="zh-CN" altLang="en-US" sz="2400" i="1">
                              <a:solidFill>
                                <a:srgbClr val="000000"/>
                              </a:solidFill>
                              <a:latin typeface="Cambria Math" panose="02040503050406030204" pitchFamily="18" charset="0"/>
                              <a:ea typeface="+mn-ea"/>
                            </a:rPr>
                            <m:t>𝑑𝑡</m:t>
                          </m:r>
                        </m:den>
                      </m:f>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m>
                        <m:mPr>
                          <m:plcHide m:val="on"/>
                          <m:mcs>
                            <m:mc>
                              <m:mcPr>
                                <m:count m:val="2"/>
                                <m:mcJc m:val="center"/>
                              </m:mcPr>
                            </m:mc>
                          </m:mcs>
                          <m:ctrlPr>
                            <a:rPr lang="zh-CN" altLang="en-US" sz="2400" i="1">
                              <a:solidFill>
                                <a:srgbClr val="000000"/>
                              </a:solidFill>
                              <a:latin typeface="Cambria Math" panose="02040503050406030204" pitchFamily="18" charset="0"/>
                              <a:ea typeface="+mn-ea"/>
                            </a:rPr>
                          </m:ctrlPr>
                        </m:mPr>
                        <m:mr>
                          <m:e/>
                          <m:e/>
                        </m:mr>
                      </m:m>
                      <m:sSub>
                        <m:sSubPr>
                          <m:ctrlPr>
                            <a:rPr lang="zh-CN" altLang="en-US" sz="2400" i="1">
                              <a:solidFill>
                                <a:srgbClr val="000000"/>
                              </a:solidFill>
                              <a:latin typeface="Cambria Math" panose="02040503050406030204" pitchFamily="18" charset="0"/>
                              <a:ea typeface="+mn-ea"/>
                            </a:rPr>
                          </m:ctrlPr>
                        </m:sSubPr>
                        <m:e>
                          <m:r>
                            <a:rPr lang="en-US" altLang="zh-CN" sz="2400" b="1" i="1" smtClean="0">
                              <a:solidFill>
                                <a:srgbClr val="000000"/>
                              </a:solidFill>
                              <a:latin typeface="Cambria Math" panose="02040503050406030204" pitchFamily="18" charset="0"/>
                              <a:ea typeface="+mn-ea"/>
                            </a:rPr>
                            <m:t>𝑮</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𝑑𝑝</m:t>
                          </m:r>
                        </m:num>
                        <m:den>
                          <m:r>
                            <a:rPr lang="zh-CN" altLang="en-US" sz="2400" i="1">
                              <a:solidFill>
                                <a:srgbClr val="000000"/>
                              </a:solidFill>
                              <a:latin typeface="Cambria Math" panose="02040503050406030204" pitchFamily="18" charset="0"/>
                              <a:ea typeface="+mn-ea"/>
                            </a:rPr>
                            <m:t>𝑑𝑡</m:t>
                          </m:r>
                        </m:den>
                      </m:f>
                    </m:oMath>
                  </m:oMathPara>
                </a14:m>
                <a:endParaRPr lang="zh-CN" altLang="en-US" sz="2400" i="1" dirty="0">
                  <a:latin typeface="+mn-ea"/>
                  <a:ea typeface="+mn-ea"/>
                </a:endParaRPr>
              </a:p>
            </p:txBody>
          </p:sp>
        </mc:Choice>
        <mc:Fallback xmlns="">
          <p:sp>
            <p:nvSpPr>
              <p:cNvPr id="43" name="Object 4"/>
              <p:cNvSpPr txBox="1">
                <a:spLocks noRot="1" noChangeAspect="1" noMove="1" noResize="1" noEditPoints="1" noAdjustHandles="1" noChangeArrowheads="1" noChangeShapeType="1" noTextEdit="1"/>
              </p:cNvSpPr>
              <p:nvPr/>
            </p:nvSpPr>
            <p:spPr>
              <a:xfrm>
                <a:off x="4421187" y="4311649"/>
                <a:ext cx="3471767" cy="79748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229" name="Object 5"/>
              <p:cNvSpPr txBox="1"/>
              <p:nvPr/>
            </p:nvSpPr>
            <p:spPr>
              <a:xfrm>
                <a:off x="4499992" y="5933062"/>
                <a:ext cx="4100512" cy="8905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en-US" altLang="zh-CN" sz="2400" b="1" i="1" smtClean="0">
                              <a:solidFill>
                                <a:srgbClr val="000000"/>
                              </a:solidFill>
                              <a:latin typeface="Cambria Math" panose="02040503050406030204" pitchFamily="18" charset="0"/>
                              <a:ea typeface="+mn-ea"/>
                            </a:rPr>
                            <m:t>𝑹</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𝑑𝑛</m:t>
                          </m:r>
                        </m:num>
                        <m:den>
                          <m:r>
                            <a:rPr lang="zh-CN" altLang="en-US" sz="2400" i="1">
                              <a:solidFill>
                                <a:srgbClr val="000000"/>
                              </a:solidFill>
                              <a:latin typeface="Cambria Math" panose="02040503050406030204" pitchFamily="18" charset="0"/>
                              <a:ea typeface="+mn-ea"/>
                            </a:rPr>
                            <m:t>𝑑𝑡</m:t>
                          </m:r>
                        </m:den>
                      </m:f>
                      <m:m>
                        <m:mPr>
                          <m:plcHide m:val="on"/>
                          <m:mcs>
                            <m:mc>
                              <m:mcPr>
                                <m:count m:val="3"/>
                                <m:mcJc m:val="center"/>
                              </m:mcPr>
                            </m:mc>
                          </m:mcs>
                          <m:ctrlPr>
                            <a:rPr lang="zh-CN" altLang="en-US" sz="2400" i="1">
                              <a:solidFill>
                                <a:srgbClr val="000000"/>
                              </a:solidFill>
                              <a:latin typeface="Cambria Math" panose="02040503050406030204" pitchFamily="18" charset="0"/>
                              <a:ea typeface="+mn-ea"/>
                            </a:rPr>
                          </m:ctrlPr>
                        </m:mPr>
                        <m:mr>
                          <m:e/>
                          <m:e/>
                          <m:e/>
                        </m:mr>
                      </m:m>
                      <m:sSub>
                        <m:sSubPr>
                          <m:ctrlPr>
                            <a:rPr lang="zh-CN" altLang="en-US"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𝑹</m:t>
                          </m:r>
                        </m:e>
                        <m:sub>
                          <m:r>
                            <a:rPr lang="zh-CN" altLang="en-US" sz="2400" i="1">
                              <a:solidFill>
                                <a:srgbClr val="000000"/>
                              </a:solidFill>
                              <a:latin typeface="Cambria Math" panose="02040503050406030204" pitchFamily="18" charset="0"/>
                            </a:rPr>
                            <m:t>𝑝</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𝑑𝑝</m:t>
                          </m:r>
                        </m:num>
                        <m:den>
                          <m:r>
                            <a:rPr lang="zh-CN" altLang="en-US" sz="2400" i="1">
                              <a:solidFill>
                                <a:srgbClr val="000000"/>
                              </a:solidFill>
                              <a:latin typeface="Cambria Math" panose="02040503050406030204" pitchFamily="18" charset="0"/>
                              <a:ea typeface="+mn-ea"/>
                            </a:rPr>
                            <m:t>𝑑𝑡</m:t>
                          </m:r>
                        </m:den>
                      </m:f>
                    </m:oMath>
                  </m:oMathPara>
                </a14:m>
                <a:endParaRPr lang="zh-CN" altLang="en-US" sz="2400" i="1" dirty="0">
                  <a:latin typeface="+mn-ea"/>
                  <a:ea typeface="+mn-ea"/>
                </a:endParaRPr>
              </a:p>
            </p:txBody>
          </p:sp>
        </mc:Choice>
        <mc:Fallback xmlns="">
          <p:sp>
            <p:nvSpPr>
              <p:cNvPr id="180229" name="Object 5"/>
              <p:cNvSpPr txBox="1">
                <a:spLocks noRot="1" noChangeAspect="1" noMove="1" noResize="1" noEditPoints="1" noAdjustHandles="1" noChangeArrowheads="1" noChangeShapeType="1" noTextEdit="1"/>
              </p:cNvSpPr>
              <p:nvPr/>
            </p:nvSpPr>
            <p:spPr>
              <a:xfrm>
                <a:off x="4499992" y="5933062"/>
                <a:ext cx="4100512" cy="890588"/>
              </a:xfrm>
              <a:prstGeom prst="rect">
                <a:avLst/>
              </a:prstGeom>
              <a:blipFill>
                <a:blip r:embed="rId3"/>
                <a:stretch>
                  <a:fillRect/>
                </a:stretch>
              </a:blipFill>
              <a:ln w="38100">
                <a:noFill/>
                <a:miter/>
              </a:ln>
            </p:spPr>
            <p:txBody>
              <a:bodyPr/>
              <a:lstStyle/>
              <a:p>
                <a:r>
                  <a:rPr lang="zh-CN" altLang="en-US">
                    <a:noFill/>
                  </a:rPr>
                  <a:t> </a:t>
                </a:r>
              </a:p>
            </p:txBody>
          </p:sp>
        </mc:Fallback>
      </mc:AlternateContent>
      <p:pic>
        <p:nvPicPr>
          <p:cNvPr id="42" name="Picture 6" descr="半-15"/>
          <p:cNvPicPr>
            <a:picLocks noChangeAspect="1"/>
          </p:cNvPicPr>
          <p:nvPr/>
        </p:nvPicPr>
        <p:blipFill>
          <a:blip r:embed="rId4"/>
          <a:stretch>
            <a:fillRect/>
          </a:stretch>
        </p:blipFill>
        <p:spPr>
          <a:xfrm>
            <a:off x="6875463" y="0"/>
            <a:ext cx="2268537" cy="1903413"/>
          </a:xfrm>
          <a:prstGeom prst="rect">
            <a:avLst/>
          </a:prstGeom>
          <a:noFill/>
          <a:ln w="9525">
            <a:noFill/>
          </a:ln>
        </p:spPr>
      </p:pic>
      <p:sp>
        <p:nvSpPr>
          <p:cNvPr id="39" name="TextBox 38"/>
          <p:cNvSpPr txBox="1"/>
          <p:nvPr/>
        </p:nvSpPr>
        <p:spPr>
          <a:xfrm>
            <a:off x="461963" y="1787525"/>
            <a:ext cx="8358188" cy="831850"/>
          </a:xfrm>
          <a:prstGeom prst="rect">
            <a:avLst/>
          </a:prstGeom>
          <a:noFill/>
        </p:spPr>
        <p:txBody>
          <a:bodyPr>
            <a:spAutoFit/>
          </a:bodyPr>
          <a:lstStyle/>
          <a:p>
            <a:pPr marL="2212975" marR="0" indent="-2357755" algn="just" defTabSz="914400" eaLnBrk="1" hangingPunct="1">
              <a:spcBef>
                <a:spcPct val="50000"/>
              </a:spcBef>
              <a:buClrTx/>
              <a:buSzTx/>
              <a:buFontTx/>
              <a:buNone/>
              <a:defRPr/>
            </a:pP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载流子的产生：</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价带</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导带</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或杂质能级上的电子</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空穴</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吸收能量</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后跃迁成为导带电子</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价带空穴</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endParaRPr kumimoji="1" lang="en-US" sz="2400" kern="1200" cap="none" spc="0" normalizeH="0" baseline="0" noProof="0" dirty="0">
              <a:latin typeface="Times New Roman" panose="02020603050405020304" pitchFamily="18" charset="0"/>
              <a:ea typeface="+mn-ea"/>
              <a:cs typeface="Times New Roman" panose="02020603050405020304" pitchFamily="18" charset="0"/>
            </a:endParaRPr>
          </a:p>
        </p:txBody>
      </p:sp>
      <p:sp>
        <p:nvSpPr>
          <p:cNvPr id="44" name="Rectangle 43"/>
          <p:cNvSpPr>
            <a:spLocks noChangeArrowheads="1"/>
          </p:cNvSpPr>
          <p:nvPr/>
        </p:nvSpPr>
        <p:spPr bwMode="auto">
          <a:xfrm>
            <a:off x="611188" y="1181100"/>
            <a:ext cx="3600450" cy="523875"/>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产生和复合现象：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0229"/>
                                        </p:tgtEl>
                                        <p:attrNameLst>
                                          <p:attrName>style.visibility</p:attrName>
                                        </p:attrNameLst>
                                      </p:cBhvr>
                                      <p:to>
                                        <p:strVal val="visible"/>
                                      </p:to>
                                    </p:set>
                                    <p:animEffect transition="in" filter="wipe(left)">
                                      <p:cBhvr>
                                        <p:cTn id="37" dur="500"/>
                                        <p:tgtEl>
                                          <p:spTgt spid="18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180229" grpId="0"/>
      <p:bldP spid="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复合：跃迁常识：产生和复合现象</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12" name="TextBox 11"/>
          <p:cNvSpPr txBox="1">
            <a:spLocks noChangeArrowheads="1"/>
          </p:cNvSpPr>
          <p:nvPr/>
        </p:nvSpPr>
        <p:spPr bwMode="auto">
          <a:xfrm>
            <a:off x="642938" y="1143000"/>
            <a:ext cx="32146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产生率</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复合率</a:t>
            </a:r>
          </a:p>
        </p:txBody>
      </p:sp>
      <p:grpSp>
        <p:nvGrpSpPr>
          <p:cNvPr id="3" name="组合 2">
            <a:extLst>
              <a:ext uri="{FF2B5EF4-FFF2-40B4-BE49-F238E27FC236}">
                <a16:creationId xmlns:a16="http://schemas.microsoft.com/office/drawing/2014/main" id="{EFCAD6ED-D1F3-44FD-B6E6-3960FE0A2963}"/>
              </a:ext>
            </a:extLst>
          </p:cNvPr>
          <p:cNvGrpSpPr/>
          <p:nvPr/>
        </p:nvGrpSpPr>
        <p:grpSpPr>
          <a:xfrm>
            <a:off x="2843213" y="1135063"/>
            <a:ext cx="4792662" cy="461963"/>
            <a:chOff x="2843213" y="1135063"/>
            <a:chExt cx="4792662" cy="461963"/>
          </a:xfrm>
        </p:grpSpPr>
        <p:sp>
          <p:nvSpPr>
            <p:cNvPr id="13" name="TextBox 12"/>
            <p:cNvSpPr txBox="1">
              <a:spLocks noChangeArrowheads="1"/>
            </p:cNvSpPr>
            <p:nvPr/>
          </p:nvSpPr>
          <p:spPr bwMode="auto">
            <a:xfrm>
              <a:off x="3492500" y="1135063"/>
              <a:ext cx="414337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不变化</a:t>
              </a:r>
              <a:endParaRPr kumimoji="1" lang="zh-CN" altLang="en-US"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4" name="右箭头 9"/>
            <p:cNvSpPr/>
            <p:nvPr/>
          </p:nvSpPr>
          <p:spPr>
            <a:xfrm>
              <a:off x="2843213" y="1257300"/>
              <a:ext cx="642938" cy="214313"/>
            </a:xfrm>
            <a:prstGeom prst="rightArrow">
              <a:avLst/>
            </a:prstGeom>
            <a:solidFill>
              <a:srgbClr val="FFFF00"/>
            </a:solid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6" name="Object 2"/>
              <p:cNvSpPr txBox="1"/>
              <p:nvPr/>
            </p:nvSpPr>
            <p:spPr>
              <a:xfrm>
                <a:off x="7061804" y="1099120"/>
                <a:ext cx="1758346" cy="5746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p>
                        <m:sSupPr>
                          <m:ctrlPr>
                            <a:rPr lang="zh-CN" altLang="en-US" sz="2400" i="1">
                              <a:solidFill>
                                <a:srgbClr val="000000"/>
                              </a:solidFill>
                              <a:latin typeface="Cambria Math" panose="02040503050406030204" pitchFamily="18" charset="0"/>
                              <a:ea typeface="+mn-ea"/>
                            </a:rPr>
                          </m:ctrlPr>
                        </m:sSup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e>
                        <m:sup>
                          <m:r>
                            <a:rPr lang="zh-CN" altLang="en-US" sz="2400" i="1">
                              <a:solidFill>
                                <a:srgbClr val="000000"/>
                              </a:solidFill>
                              <a:latin typeface="Cambria Math" panose="02040503050406030204" pitchFamily="18" charset="0"/>
                              <a:ea typeface="+mn-ea"/>
                            </a:rPr>
                            <m:t>2</m:t>
                          </m:r>
                        </m:sup>
                      </m:sSup>
                    </m:oMath>
                  </m:oMathPara>
                </a14:m>
                <a:endParaRPr lang="zh-CN" altLang="en-US" sz="2400" dirty="0">
                  <a:latin typeface="+mn-ea"/>
                  <a:ea typeface="+mn-ea"/>
                </a:endParaRPr>
              </a:p>
            </p:txBody>
          </p:sp>
        </mc:Choice>
        <mc:Fallback xmlns="">
          <p:sp>
            <p:nvSpPr>
              <p:cNvPr id="16" name="Object 2"/>
              <p:cNvSpPr txBox="1">
                <a:spLocks noRot="1" noChangeAspect="1" noMove="1" noResize="1" noEditPoints="1" noAdjustHandles="1" noChangeArrowheads="1" noChangeShapeType="1" noTextEdit="1"/>
              </p:cNvSpPr>
              <p:nvPr/>
            </p:nvSpPr>
            <p:spPr>
              <a:xfrm>
                <a:off x="7061804" y="1099120"/>
                <a:ext cx="1758346" cy="574675"/>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80903" name="矩形 1"/>
          <p:cNvSpPr/>
          <p:nvPr/>
        </p:nvSpPr>
        <p:spPr>
          <a:xfrm>
            <a:off x="355600" y="476250"/>
            <a:ext cx="85375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solidFill>
                  <a:srgbClr val="FF0000"/>
                </a:solidFill>
                <a:latin typeface="Times New Roman" panose="02020603050405020304" pitchFamily="18" charset="0"/>
                <a:cs typeface="Times New Roman" panose="02020603050405020304" pitchFamily="18" charset="0"/>
              </a:rPr>
              <a:t>热平衡状态</a:t>
            </a:r>
            <a:r>
              <a:rPr lang="zh-CN" altLang="en-US" sz="2800" b="1" dirty="0">
                <a:latin typeface="Times New Roman" panose="02020603050405020304" pitchFamily="18" charset="0"/>
                <a:cs typeface="Times New Roman" panose="02020603050405020304" pitchFamily="18" charset="0"/>
              </a:rPr>
              <a:t>下</a:t>
            </a:r>
            <a:r>
              <a:rPr lang="en-US" altLang="zh-CN" sz="2800" b="1" dirty="0">
                <a:latin typeface="Times New Roman" panose="02020603050405020304" pitchFamily="18" charset="0"/>
                <a:cs typeface="Times New Roman" panose="02020603050405020304" pitchFamily="18" charset="0"/>
              </a:rPr>
              <a:t>(T</a:t>
            </a:r>
            <a:r>
              <a:rPr lang="zh-CN" altLang="en-US" sz="2800" b="1" dirty="0">
                <a:latin typeface="Times New Roman" panose="02020603050405020304" pitchFamily="18" charset="0"/>
                <a:cs typeface="Times New Roman" panose="02020603050405020304" pitchFamily="18" charset="0"/>
              </a:rPr>
              <a:t>恒定，且无其它外界能量</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ea typeface="Times New Roman" panose="02020603050405020304" pitchFamily="18" charset="0"/>
            </a:endParaRPr>
          </a:p>
        </p:txBody>
      </p:sp>
      <p:sp>
        <p:nvSpPr>
          <p:cNvPr id="20" name="TextBox 7"/>
          <p:cNvSpPr txBox="1">
            <a:spLocks noChangeArrowheads="1"/>
          </p:cNvSpPr>
          <p:nvPr/>
        </p:nvSpPr>
        <p:spPr bwMode="auto">
          <a:xfrm>
            <a:off x="357188" y="1916113"/>
            <a:ext cx="7383164" cy="523875"/>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q"/>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非平衡状态</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下</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变化，或有其它外界能量</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a:spLocks noChangeArrowheads="1"/>
          </p:cNvSpPr>
          <p:nvPr/>
        </p:nvSpPr>
        <p:spPr bwMode="auto">
          <a:xfrm>
            <a:off x="636588" y="2633663"/>
            <a:ext cx="32146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产生率</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复合率</a:t>
            </a:r>
          </a:p>
        </p:txBody>
      </p:sp>
      <p:sp>
        <p:nvSpPr>
          <p:cNvPr id="31" name="TextBox 30"/>
          <p:cNvSpPr txBox="1">
            <a:spLocks noChangeArrowheads="1"/>
          </p:cNvSpPr>
          <p:nvPr/>
        </p:nvSpPr>
        <p:spPr bwMode="auto">
          <a:xfrm>
            <a:off x="3013075" y="2633663"/>
            <a:ext cx="177482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净产生</a:t>
            </a:r>
          </a:p>
        </p:txBody>
      </p:sp>
      <p:sp>
        <p:nvSpPr>
          <p:cNvPr id="36" name="TextBox 35"/>
          <p:cNvSpPr txBox="1">
            <a:spLocks noChangeArrowheads="1"/>
          </p:cNvSpPr>
          <p:nvPr/>
        </p:nvSpPr>
        <p:spPr bwMode="auto">
          <a:xfrm>
            <a:off x="636588" y="3324225"/>
            <a:ext cx="32146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产生率</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&lt;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复合率</a:t>
            </a:r>
          </a:p>
        </p:txBody>
      </p:sp>
      <p:sp>
        <p:nvSpPr>
          <p:cNvPr id="37" name="TextBox 36"/>
          <p:cNvSpPr txBox="1">
            <a:spLocks noChangeArrowheads="1"/>
          </p:cNvSpPr>
          <p:nvPr/>
        </p:nvSpPr>
        <p:spPr bwMode="auto">
          <a:xfrm>
            <a:off x="3013075" y="3324225"/>
            <a:ext cx="177482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净复合</a:t>
            </a:r>
          </a:p>
        </p:txBody>
      </p:sp>
      <p:grpSp>
        <p:nvGrpSpPr>
          <p:cNvPr id="2" name="Group 47"/>
          <p:cNvGrpSpPr/>
          <p:nvPr/>
        </p:nvGrpSpPr>
        <p:grpSpPr>
          <a:xfrm>
            <a:off x="7164388" y="2801938"/>
            <a:ext cx="1655762" cy="792162"/>
            <a:chOff x="7380312" y="2733015"/>
            <a:chExt cx="1656184" cy="791356"/>
          </a:xfrm>
        </p:grpSpPr>
        <p:sp>
          <p:nvSpPr>
            <p:cNvPr id="48153" name="Right Brace 38"/>
            <p:cNvSpPr/>
            <p:nvPr/>
          </p:nvSpPr>
          <p:spPr bwMode="auto">
            <a:xfrm>
              <a:off x="7508932" y="2733015"/>
              <a:ext cx="144500" cy="791356"/>
            </a:xfrm>
            <a:prstGeom prst="rightBrace">
              <a:avLst>
                <a:gd name="adj1" fmla="val 8331"/>
                <a:gd name="adj2" fmla="val 50000"/>
              </a:avLst>
            </a:prstGeom>
            <a:noFill/>
            <a:ln w="25400" algn="ctr">
              <a:solidFill>
                <a:srgbClr val="FF00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0" name="文本框 23"/>
            <p:cNvSpPr txBox="1"/>
            <p:nvPr/>
          </p:nvSpPr>
          <p:spPr>
            <a:xfrm>
              <a:off x="7380312" y="2894775"/>
              <a:ext cx="1656184" cy="461492"/>
            </a:xfrm>
            <a:prstGeom prst="rect">
              <a:avLst/>
            </a:prstGeom>
            <a:noFill/>
          </p:spPr>
          <p:txBody>
            <a:bodyPr>
              <a:spAutoFit/>
            </a:bodyPr>
            <a:lstStyle/>
            <a:p>
              <a:pPr marR="0" algn="ctr" defTabSz="914400" eaLnBrk="1" hangingPunct="1">
                <a:spcBef>
                  <a:spcPct val="50000"/>
                </a:spcBef>
                <a:buClrTx/>
                <a:buSzTx/>
                <a:buFontTx/>
                <a:buNone/>
                <a:defRPr/>
              </a:pP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非稳态</a:t>
              </a:r>
            </a:p>
          </p:txBody>
        </p:sp>
      </p:grpSp>
      <p:sp>
        <p:nvSpPr>
          <p:cNvPr id="41" name="TextBox 40"/>
          <p:cNvSpPr txBox="1">
            <a:spLocks noChangeArrowheads="1"/>
          </p:cNvSpPr>
          <p:nvPr/>
        </p:nvSpPr>
        <p:spPr bwMode="auto">
          <a:xfrm>
            <a:off x="641350" y="4884738"/>
            <a:ext cx="32146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产生率</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复合率</a:t>
            </a:r>
          </a:p>
        </p:txBody>
      </p:sp>
      <p:grpSp>
        <p:nvGrpSpPr>
          <p:cNvPr id="7" name="组合 6">
            <a:extLst>
              <a:ext uri="{FF2B5EF4-FFF2-40B4-BE49-F238E27FC236}">
                <a16:creationId xmlns:a16="http://schemas.microsoft.com/office/drawing/2014/main" id="{DB10301B-2B98-4308-B593-9A94B6AB9DC9}"/>
              </a:ext>
            </a:extLst>
          </p:cNvPr>
          <p:cNvGrpSpPr/>
          <p:nvPr/>
        </p:nvGrpSpPr>
        <p:grpSpPr>
          <a:xfrm>
            <a:off x="2816225" y="4892675"/>
            <a:ext cx="4657725" cy="461963"/>
            <a:chOff x="2816225" y="4892675"/>
            <a:chExt cx="4657725" cy="461963"/>
          </a:xfrm>
        </p:grpSpPr>
        <p:sp>
          <p:nvSpPr>
            <p:cNvPr id="42" name="TextBox 41"/>
            <p:cNvSpPr txBox="1">
              <a:spLocks noChangeArrowheads="1"/>
            </p:cNvSpPr>
            <p:nvPr/>
          </p:nvSpPr>
          <p:spPr bwMode="auto">
            <a:xfrm>
              <a:off x="3330575" y="4892675"/>
              <a:ext cx="414337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不变化</a:t>
              </a:r>
              <a:endParaRPr kumimoji="1" lang="zh-CN" altLang="en-US" sz="2400" b="1" i="0"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3" name="右箭头 9"/>
            <p:cNvSpPr/>
            <p:nvPr/>
          </p:nvSpPr>
          <p:spPr>
            <a:xfrm>
              <a:off x="2816225" y="5018088"/>
              <a:ext cx="576263" cy="214313"/>
            </a:xfrm>
            <a:prstGeom prst="rightArrow">
              <a:avLst/>
            </a:prstGeom>
            <a:solidFill>
              <a:srgbClr val="FFFF00"/>
            </a:solid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grpSp>
      <p:sp>
        <p:nvSpPr>
          <p:cNvPr id="44" name="文本框 23"/>
          <p:cNvSpPr txBox="1"/>
          <p:nvPr/>
        </p:nvSpPr>
        <p:spPr>
          <a:xfrm>
            <a:off x="8244408" y="4887913"/>
            <a:ext cx="806947" cy="461963"/>
          </a:xfrm>
          <a:prstGeom prst="rect">
            <a:avLst/>
          </a:prstGeom>
          <a:noFill/>
        </p:spPr>
        <p:txBody>
          <a:bodyPr wrap="square">
            <a:spAutoFit/>
          </a:bodyPr>
          <a:lstStyle/>
          <a:p>
            <a:pPr marR="0" algn="r" defTabSz="914400" eaLnBrk="1" hangingPunct="1">
              <a:spcBef>
                <a:spcPct val="50000"/>
              </a:spcBef>
              <a:buClrTx/>
              <a:buSzTx/>
              <a:buFontTx/>
              <a:buNone/>
              <a:defRPr/>
            </a:pP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稳态</a:t>
            </a:r>
          </a:p>
        </p:txBody>
      </p:sp>
      <p:grpSp>
        <p:nvGrpSpPr>
          <p:cNvPr id="4" name="组合 3">
            <a:extLst>
              <a:ext uri="{FF2B5EF4-FFF2-40B4-BE49-F238E27FC236}">
                <a16:creationId xmlns:a16="http://schemas.microsoft.com/office/drawing/2014/main" id="{E6D2745C-94FF-4A84-A0BD-B86E532E2CE2}"/>
              </a:ext>
            </a:extLst>
          </p:cNvPr>
          <p:cNvGrpSpPr/>
          <p:nvPr/>
        </p:nvGrpSpPr>
        <p:grpSpPr>
          <a:xfrm>
            <a:off x="4067175" y="2633663"/>
            <a:ext cx="3529161" cy="461963"/>
            <a:chOff x="4067175" y="2633663"/>
            <a:chExt cx="3529161" cy="461963"/>
          </a:xfrm>
        </p:grpSpPr>
        <p:sp>
          <p:nvSpPr>
            <p:cNvPr id="32" name="TextBox 31"/>
            <p:cNvSpPr txBox="1">
              <a:spLocks noChangeArrowheads="1"/>
            </p:cNvSpPr>
            <p:nvPr/>
          </p:nvSpPr>
          <p:spPr bwMode="auto">
            <a:xfrm>
              <a:off x="4654550" y="2633663"/>
              <a:ext cx="2941786" cy="461963"/>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5" name="右箭头 9"/>
            <p:cNvSpPr/>
            <p:nvPr/>
          </p:nvSpPr>
          <p:spPr>
            <a:xfrm>
              <a:off x="4067175" y="2762250"/>
              <a:ext cx="642938" cy="214313"/>
            </a:xfrm>
            <a:prstGeom prst="rightArrow">
              <a:avLst/>
            </a:prstGeom>
            <a:solidFill>
              <a:srgbClr val="FFFF00"/>
            </a:solid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grpSp>
      <p:grpSp>
        <p:nvGrpSpPr>
          <p:cNvPr id="6" name="组合 5">
            <a:extLst>
              <a:ext uri="{FF2B5EF4-FFF2-40B4-BE49-F238E27FC236}">
                <a16:creationId xmlns:a16="http://schemas.microsoft.com/office/drawing/2014/main" id="{FE59BECE-4EB9-4486-B05E-5D7E1F423D88}"/>
              </a:ext>
            </a:extLst>
          </p:cNvPr>
          <p:cNvGrpSpPr/>
          <p:nvPr/>
        </p:nvGrpSpPr>
        <p:grpSpPr>
          <a:xfrm>
            <a:off x="4067175" y="3324225"/>
            <a:ext cx="3406775" cy="461963"/>
            <a:chOff x="4067175" y="3324225"/>
            <a:chExt cx="3406775" cy="461963"/>
          </a:xfrm>
        </p:grpSpPr>
        <p:sp>
          <p:nvSpPr>
            <p:cNvPr id="38" name="TextBox 37"/>
            <p:cNvSpPr txBox="1">
              <a:spLocks noChangeArrowheads="1"/>
            </p:cNvSpPr>
            <p:nvPr/>
          </p:nvSpPr>
          <p:spPr bwMode="auto">
            <a:xfrm>
              <a:off x="4654550" y="3324225"/>
              <a:ext cx="2819400" cy="461963"/>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载流子浓度</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6" name="右箭头 9"/>
            <p:cNvSpPr/>
            <p:nvPr/>
          </p:nvSpPr>
          <p:spPr>
            <a:xfrm>
              <a:off x="4067175" y="3457575"/>
              <a:ext cx="642938" cy="214313"/>
            </a:xfrm>
            <a:prstGeom prst="rightArrow">
              <a:avLst/>
            </a:prstGeom>
            <a:solidFill>
              <a:srgbClr val="FFFF00"/>
            </a:solid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grpSp>
      <p:sp>
        <p:nvSpPr>
          <p:cNvPr id="47" name="TextBox 7"/>
          <p:cNvSpPr txBox="1">
            <a:spLocks noChangeArrowheads="1"/>
          </p:cNvSpPr>
          <p:nvPr/>
        </p:nvSpPr>
        <p:spPr bwMode="auto">
          <a:xfrm>
            <a:off x="354013" y="4149725"/>
            <a:ext cx="8534400" cy="52228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q"/>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非平衡状态下</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恒定，有其它外界能量</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0" name="TextBox 7"/>
          <p:cNvSpPr txBox="1">
            <a:spLocks noChangeArrowheads="1"/>
          </p:cNvSpPr>
          <p:nvPr/>
        </p:nvSpPr>
        <p:spPr bwMode="auto">
          <a:xfrm>
            <a:off x="1628775" y="5732463"/>
            <a:ext cx="5653088" cy="893763"/>
          </a:xfrm>
          <a:prstGeom prst="rect">
            <a:avLst/>
          </a:prstGeom>
          <a:solidFill>
            <a:srgbClr val="CCECFF"/>
          </a:solidFill>
          <a:ln w="9525">
            <a:noFill/>
            <a:miter lim="800000"/>
          </a:ln>
          <a:effectLst>
            <a:outerShdw blurRad="50800" dist="38100" dir="2700000" algn="tl" rotWithShape="0">
              <a:prstClr val="black">
                <a:alpha val="40000"/>
              </a:prstClr>
            </a:outerShdw>
          </a:effectLst>
        </p:spPr>
        <p:txBody>
          <a:bodyPr>
            <a:spAutoFit/>
          </a:bodyPr>
          <a:lstStyle/>
          <a:p>
            <a:pPr marR="0" algn="ctr" defTabSz="914400" eaLnBrk="1" hangingPunct="1">
              <a:spcBef>
                <a:spcPct val="50000"/>
              </a:spcBef>
              <a:buClrTx/>
              <a:buSzTx/>
              <a:buFontTx/>
              <a:buNone/>
              <a:defRPr/>
            </a:pPr>
            <a:r>
              <a:rPr kumimoji="1" lang="zh-CN" altLang="en-US" sz="2600" kern="1200" cap="none" spc="0" normalizeH="0" baseline="0" noProof="0" dirty="0">
                <a:solidFill>
                  <a:srgbClr val="3333FF"/>
                </a:solidFill>
                <a:latin typeface="宋体" panose="02010600030101010101" pitchFamily="2" charset="-122"/>
                <a:ea typeface="宋体" panose="02010600030101010101" pitchFamily="2" charset="-122"/>
                <a:cs typeface="+mn-cs"/>
              </a:rPr>
              <a:t>讨论：</a:t>
            </a:r>
            <a:r>
              <a:rPr kumimoji="1" lang="en-US" altLang="zh-CN" sz="2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T</a:t>
            </a:r>
            <a:r>
              <a:rPr kumimoji="1" lang="zh-CN" altLang="en-US" sz="2600" kern="1200" cap="none" spc="0" normalizeH="0" baseline="0" noProof="0" dirty="0">
                <a:latin typeface="宋体" panose="02010600030101010101" pitchFamily="2" charset="-122"/>
                <a:ea typeface="宋体" panose="02010600030101010101" pitchFamily="2" charset="-122"/>
                <a:cs typeface="+mn-cs"/>
              </a:rPr>
              <a:t>恒定，有外界能量注入时，存在净产生或净复合的非平衡过程。</a:t>
            </a:r>
          </a:p>
        </p:txBody>
      </p:sp>
      <mc:AlternateContent xmlns:mc="http://schemas.openxmlformats.org/markup-compatibility/2006" xmlns:a14="http://schemas.microsoft.com/office/drawing/2010/main">
        <mc:Choice Requires="a14">
          <p:sp>
            <p:nvSpPr>
              <p:cNvPr id="5" name="对象 23"/>
              <p:cNvSpPr txBox="1"/>
              <p:nvPr/>
            </p:nvSpPr>
            <p:spPr>
              <a:xfrm>
                <a:off x="6774130" y="4857750"/>
                <a:ext cx="1666875" cy="5508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oMath>
                  </m:oMathPara>
                </a14:m>
                <a:endParaRPr lang="zh-CN" altLang="en-US" sz="2400" dirty="0">
                  <a:latin typeface="+mn-ea"/>
                  <a:ea typeface="+mn-ea"/>
                </a:endParaRPr>
              </a:p>
            </p:txBody>
          </p:sp>
        </mc:Choice>
        <mc:Fallback xmlns="">
          <p:sp>
            <p:nvSpPr>
              <p:cNvPr id="5" name="对象 23"/>
              <p:cNvSpPr txBox="1">
                <a:spLocks noRot="1" noChangeAspect="1" noMove="1" noResize="1" noEditPoints="1" noAdjustHandles="1" noChangeArrowheads="1" noChangeShapeType="1" noTextEdit="1"/>
              </p:cNvSpPr>
              <p:nvPr/>
            </p:nvSpPr>
            <p:spPr>
              <a:xfrm>
                <a:off x="6774130" y="4857750"/>
                <a:ext cx="1666875" cy="550863"/>
              </a:xfrm>
              <a:prstGeom prst="rect">
                <a:avLst/>
              </a:prstGeom>
              <a:blipFill>
                <a:blip r:embed="rId3"/>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1+#ppt_w/2"/>
                                          </p:val>
                                        </p:tav>
                                        <p:tav tm="100000">
                                          <p:val>
                                            <p:strVal val="#ppt_x"/>
                                          </p:val>
                                        </p:tav>
                                      </p:tavLst>
                                    </p:anim>
                                    <p:anim calcmode="lin" valueType="num">
                                      <p:cBhvr additive="base">
                                        <p:cTn id="5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left)">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wipe(left)">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left)">
                                      <p:cBhvr>
                                        <p:cTn id="8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30" grpId="0"/>
      <p:bldP spid="31" grpId="0"/>
      <p:bldP spid="36" grpId="0"/>
      <p:bldP spid="37" grpId="0"/>
      <p:bldP spid="41" grpId="0"/>
      <p:bldP spid="44" grpId="0"/>
      <p:bldP spid="47" grpId="0"/>
      <p:bldP spid="50" grpId="0" animBg="1"/>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复合：跃迁常识：产生和复合现象</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21" name="TextBox 20"/>
          <p:cNvSpPr txBox="1">
            <a:spLocks noChangeArrowheads="1"/>
          </p:cNvSpPr>
          <p:nvPr/>
        </p:nvSpPr>
        <p:spPr bwMode="auto">
          <a:xfrm>
            <a:off x="628650" y="2500313"/>
            <a:ext cx="8515350"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光照开始</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G</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R</a:t>
            </a:r>
            <a:r>
              <a:rPr kumimoji="1" lang="en-US" altLang="zh-CN" sz="2400" b="1" i="0" u="none" strike="noStrike" kern="1200" cap="none" spc="0" normalizeH="0" baseline="0" noProof="0" dirty="0" err="1">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p</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R</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R=G(</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达到稳态</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p</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不再变化</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p:cNvSpPr txBox="1">
            <a:spLocks noChangeArrowheads="1"/>
          </p:cNvSpPr>
          <p:nvPr/>
        </p:nvSpPr>
        <p:spPr bwMode="auto">
          <a:xfrm>
            <a:off x="644525" y="5832475"/>
            <a:ext cx="8172450"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光照停止</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G</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&lt;R</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p</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R</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复合</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热</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产生</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恢复热平衡</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p:cNvSpPr txBox="1">
            <a:spLocks noChangeArrowheads="1"/>
          </p:cNvSpPr>
          <p:nvPr/>
        </p:nvSpPr>
        <p:spPr bwMode="auto">
          <a:xfrm>
            <a:off x="658813" y="3500438"/>
            <a:ext cx="40147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产生非平衡载流子</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p</a:t>
            </a:r>
            <a:endPar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3"/>
          <p:cNvPicPr>
            <a:picLocks noChangeAspect="1"/>
          </p:cNvPicPr>
          <p:nvPr/>
        </p:nvPicPr>
        <p:blipFill>
          <a:blip r:embed="rId3"/>
          <a:stretch>
            <a:fillRect/>
          </a:stretch>
        </p:blipFill>
        <p:spPr>
          <a:xfrm>
            <a:off x="4878388" y="3141663"/>
            <a:ext cx="4271962" cy="2444750"/>
          </a:xfrm>
          <a:prstGeom prst="rect">
            <a:avLst/>
          </a:prstGeom>
          <a:noFill/>
          <a:ln w="9525">
            <a:noFill/>
          </a:ln>
        </p:spPr>
      </p:pic>
      <p:grpSp>
        <p:nvGrpSpPr>
          <p:cNvPr id="2" name="组合 23"/>
          <p:cNvGrpSpPr/>
          <p:nvPr/>
        </p:nvGrpSpPr>
        <p:grpSpPr>
          <a:xfrm>
            <a:off x="6605588" y="3387725"/>
            <a:ext cx="593725" cy="1939925"/>
            <a:chOff x="5572132" y="4143320"/>
            <a:chExt cx="703507" cy="2080529"/>
          </a:xfrm>
        </p:grpSpPr>
        <p:cxnSp>
          <p:nvCxnSpPr>
            <p:cNvPr id="27" name="直接箭头连接符 11"/>
            <p:cNvCxnSpPr/>
            <p:nvPr/>
          </p:nvCxnSpPr>
          <p:spPr>
            <a:xfrm flipH="1">
              <a:off x="6268115" y="4143320"/>
              <a:ext cx="7524" cy="2072017"/>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12"/>
            <p:cNvCxnSpPr/>
            <p:nvPr/>
          </p:nvCxnSpPr>
          <p:spPr>
            <a:xfrm flipH="1">
              <a:off x="5944577" y="4151833"/>
              <a:ext cx="3762" cy="2072016"/>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13"/>
            <p:cNvCxnSpPr/>
            <p:nvPr/>
          </p:nvCxnSpPr>
          <p:spPr>
            <a:xfrm rot="5400000">
              <a:off x="4537916" y="5177536"/>
              <a:ext cx="2070314" cy="1880"/>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32"/>
          <p:cNvGrpSpPr/>
          <p:nvPr/>
        </p:nvGrpSpPr>
        <p:grpSpPr>
          <a:xfrm rot="-60000">
            <a:off x="1264535" y="6165026"/>
            <a:ext cx="4320000" cy="600564"/>
            <a:chOff x="1234786" y="5996765"/>
            <a:chExt cx="4356099" cy="787883"/>
          </a:xfrm>
        </p:grpSpPr>
        <p:sp>
          <p:nvSpPr>
            <p:cNvPr id="49174" name="Curved Right Arrow 30"/>
            <p:cNvSpPr>
              <a:spLocks noChangeArrowheads="1"/>
            </p:cNvSpPr>
            <p:nvPr/>
          </p:nvSpPr>
          <p:spPr bwMode="auto">
            <a:xfrm rot="16200000">
              <a:off x="3034836" y="4196715"/>
              <a:ext cx="756000" cy="4356099"/>
            </a:xfrm>
            <a:prstGeom prst="curvedRightArrow">
              <a:avLst>
                <a:gd name="adj1" fmla="val 25022"/>
                <a:gd name="adj2" fmla="val 49990"/>
                <a:gd name="adj3" fmla="val 25000"/>
              </a:avLst>
            </a:prstGeom>
            <a:solidFill>
              <a:srgbClr val="2FF7C3"/>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9175" name="TextBox 31"/>
            <p:cNvSpPr txBox="1">
              <a:spLocks noChangeArrowheads="1"/>
            </p:cNvSpPr>
            <p:nvPr/>
          </p:nvSpPr>
          <p:spPr bwMode="auto">
            <a:xfrm>
              <a:off x="2234763" y="6178599"/>
              <a:ext cx="2184774" cy="606049"/>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0E04D6"/>
                  </a:solidFill>
                  <a:effectLst/>
                  <a:uLnTx/>
                  <a:uFillTx/>
                  <a:latin typeface="Times New Roman" panose="02020603050405020304" pitchFamily="18" charset="0"/>
                  <a:ea typeface="+mn-ea"/>
                  <a:cs typeface="Times New Roman" panose="02020603050405020304" pitchFamily="18" charset="0"/>
                </a:rPr>
                <a:t>存在</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净复合</a:t>
              </a:r>
              <a:endPar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sp>
        <p:nvSpPr>
          <p:cNvPr id="35" name="TextBox 34"/>
          <p:cNvSpPr txBox="1">
            <a:spLocks noChangeArrowheads="1"/>
          </p:cNvSpPr>
          <p:nvPr/>
        </p:nvSpPr>
        <p:spPr bwMode="auto">
          <a:xfrm>
            <a:off x="658813" y="4710113"/>
            <a:ext cx="40147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p</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不满足</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F-D</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统计分布</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9166" name="TextBox 25"/>
          <p:cNvSpPr txBox="1">
            <a:spLocks noChangeArrowheads="1"/>
          </p:cNvSpPr>
          <p:nvPr/>
        </p:nvSpPr>
        <p:spPr bwMode="auto">
          <a:xfrm>
            <a:off x="642938" y="1143000"/>
            <a:ext cx="321468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产生率</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复合率</a:t>
            </a:r>
          </a:p>
        </p:txBody>
      </p:sp>
      <p:sp>
        <p:nvSpPr>
          <p:cNvPr id="49167" name="TextBox 29"/>
          <p:cNvSpPr txBox="1">
            <a:spLocks noChangeArrowheads="1"/>
          </p:cNvSpPr>
          <p:nvPr/>
        </p:nvSpPr>
        <p:spPr bwMode="auto">
          <a:xfrm>
            <a:off x="3492500" y="1135063"/>
            <a:ext cx="414337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载流子浓度</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1" lang="en-US" altLang="zh-CN" sz="2400" b="1" i="0" u="none" strike="noStrike" kern="1200" cap="none" spc="0" normalizeH="0" baseline="-25000" noProof="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altLang="zh-CN" sz="2400" b="1" i="0" u="none" strike="noStrike" kern="1200" cap="none" spc="0" normalizeH="0" baseline="-25000" noProof="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不变化</a:t>
            </a:r>
            <a:endParaRPr kumimoji="1" lang="zh-CN" altLang="en-US" sz="2400" b="1" i="0" u="none" strike="noStrike" kern="1200" cap="none" spc="0" normalizeH="0" baseline="-2500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1" name="右箭头 9"/>
          <p:cNvSpPr/>
          <p:nvPr/>
        </p:nvSpPr>
        <p:spPr>
          <a:xfrm>
            <a:off x="2843213" y="1257300"/>
            <a:ext cx="642938" cy="214313"/>
          </a:xfrm>
          <a:prstGeom prst="rightArrow">
            <a:avLst/>
          </a:prstGeom>
          <a:solidFill>
            <a:srgbClr val="FFFF00"/>
          </a:solid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1935" name="Object 2"/>
              <p:cNvSpPr txBox="1"/>
              <p:nvPr/>
            </p:nvSpPr>
            <p:spPr>
              <a:xfrm>
                <a:off x="7137846" y="1109394"/>
                <a:ext cx="1679129" cy="5746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0" i="1" smtClean="0">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𝑝</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m:t>
                      </m:r>
                      <m:sSubSup>
                        <m:sSubSupPr>
                          <m:ctrlPr>
                            <a:rPr lang="en-US" altLang="zh-CN" sz="2400" b="0" i="1" smtClean="0">
                              <a:solidFill>
                                <a:srgbClr val="000000"/>
                              </a:solidFill>
                              <a:latin typeface="Cambria Math" panose="02040503050406030204" pitchFamily="18" charset="0"/>
                              <a:ea typeface="+mn-ea"/>
                            </a:rPr>
                          </m:ctrlPr>
                        </m:sSubSupPr>
                        <m:e>
                          <m:r>
                            <a:rPr lang="en-US" altLang="zh-CN" sz="2400" b="0" i="1" smtClean="0">
                              <a:solidFill>
                                <a:srgbClr val="000000"/>
                              </a:solidFill>
                              <a:latin typeface="Cambria Math" panose="02040503050406030204" pitchFamily="18" charset="0"/>
                              <a:ea typeface="+mn-ea"/>
                            </a:rPr>
                            <m:t>𝑛</m:t>
                          </m:r>
                        </m:e>
                        <m:sub>
                          <m:r>
                            <a:rPr lang="en-US" altLang="zh-CN" sz="2400" b="0" i="1" smtClean="0">
                              <a:solidFill>
                                <a:srgbClr val="000000"/>
                              </a:solidFill>
                              <a:latin typeface="Cambria Math" panose="02040503050406030204" pitchFamily="18" charset="0"/>
                              <a:ea typeface="+mn-ea"/>
                            </a:rPr>
                            <m:t>𝑖</m:t>
                          </m:r>
                        </m:sub>
                        <m:sup>
                          <m:r>
                            <a:rPr lang="en-US" altLang="zh-CN" sz="2400" b="0" i="1" smtClean="0">
                              <a:solidFill>
                                <a:srgbClr val="000000"/>
                              </a:solidFill>
                              <a:latin typeface="Cambria Math" panose="02040503050406030204" pitchFamily="18" charset="0"/>
                              <a:ea typeface="+mn-ea"/>
                            </a:rPr>
                            <m:t>2</m:t>
                          </m:r>
                        </m:sup>
                      </m:sSubSup>
                    </m:oMath>
                  </m:oMathPara>
                </a14:m>
                <a:endParaRPr lang="zh-CN" altLang="en-US" sz="2400" b="0" dirty="0">
                  <a:latin typeface="+mn-ea"/>
                  <a:ea typeface="+mn-ea"/>
                </a:endParaRPr>
              </a:p>
            </p:txBody>
          </p:sp>
        </mc:Choice>
        <mc:Fallback xmlns="">
          <p:sp>
            <p:nvSpPr>
              <p:cNvPr id="81935" name="Object 2"/>
              <p:cNvSpPr txBox="1">
                <a:spLocks noRot="1" noChangeAspect="1" noMove="1" noResize="1" noEditPoints="1" noAdjustHandles="1" noChangeArrowheads="1" noChangeShapeType="1" noTextEdit="1"/>
              </p:cNvSpPr>
              <p:nvPr/>
            </p:nvSpPr>
            <p:spPr>
              <a:xfrm>
                <a:off x="7137846" y="1109394"/>
                <a:ext cx="1679129" cy="574675"/>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81936" name="矩形 1"/>
          <p:cNvSpPr/>
          <p:nvPr/>
        </p:nvSpPr>
        <p:spPr>
          <a:xfrm>
            <a:off x="355600" y="476250"/>
            <a:ext cx="832008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q"/>
            </a:pPr>
            <a:r>
              <a:rPr lang="zh-CN" altLang="en-US" sz="2800" b="1" dirty="0">
                <a:latin typeface="Times New Roman" panose="02020603050405020304" pitchFamily="18" charset="0"/>
                <a:cs typeface="Times New Roman" panose="02020603050405020304" pitchFamily="18" charset="0"/>
              </a:rPr>
              <a:t>热平衡状态下</a:t>
            </a:r>
            <a:r>
              <a:rPr lang="en-US" altLang="zh-CN" sz="2800" b="1" dirty="0">
                <a:latin typeface="Times New Roman" panose="02020603050405020304" pitchFamily="18" charset="0"/>
                <a:cs typeface="Times New Roman" panose="02020603050405020304" pitchFamily="18" charset="0"/>
              </a:rPr>
              <a:t>(T</a:t>
            </a:r>
            <a:r>
              <a:rPr lang="zh-CN" altLang="en-US" sz="2800" b="1" dirty="0">
                <a:latin typeface="Times New Roman" panose="02020603050405020304" pitchFamily="18" charset="0"/>
                <a:cs typeface="Times New Roman" panose="02020603050405020304" pitchFamily="18" charset="0"/>
              </a:rPr>
              <a:t>恒定，且无其它外界能量</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ea typeface="Times New Roman" panose="02020603050405020304" pitchFamily="18" charset="0"/>
            </a:endParaRPr>
          </a:p>
        </p:txBody>
      </p:sp>
      <p:sp>
        <p:nvSpPr>
          <p:cNvPr id="36" name="TextBox 7"/>
          <p:cNvSpPr txBox="1">
            <a:spLocks noChangeArrowheads="1"/>
          </p:cNvSpPr>
          <p:nvPr/>
        </p:nvSpPr>
        <p:spPr bwMode="auto">
          <a:xfrm>
            <a:off x="357188" y="1844675"/>
            <a:ext cx="637540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q"/>
              <a:defRPr/>
            </a:pP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非平衡状态下</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恒定，光照</a:t>
            </a:r>
            <a:r>
              <a:rPr kumimoji="1"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对象 23"/>
              <p:cNvSpPr txBox="1"/>
              <p:nvPr/>
            </p:nvSpPr>
            <p:spPr>
              <a:xfrm>
                <a:off x="1824876" y="5223579"/>
                <a:ext cx="1679798" cy="5508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oMath>
                  </m:oMathPara>
                </a14:m>
                <a:endParaRPr lang="zh-CN" altLang="en-US" sz="2400" dirty="0">
                  <a:latin typeface="+mn-ea"/>
                  <a:ea typeface="+mn-ea"/>
                </a:endParaRPr>
              </a:p>
            </p:txBody>
          </p:sp>
        </mc:Choice>
        <mc:Fallback xmlns="">
          <p:sp>
            <p:nvSpPr>
              <p:cNvPr id="24" name="对象 23"/>
              <p:cNvSpPr txBox="1">
                <a:spLocks noRot="1" noChangeAspect="1" noMove="1" noResize="1" noEditPoints="1" noAdjustHandles="1" noChangeArrowheads="1" noChangeShapeType="1" noTextEdit="1"/>
              </p:cNvSpPr>
              <p:nvPr/>
            </p:nvSpPr>
            <p:spPr>
              <a:xfrm>
                <a:off x="1824876" y="5223579"/>
                <a:ext cx="1679798" cy="550863"/>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5" name="Group 32"/>
          <p:cNvGrpSpPr/>
          <p:nvPr/>
        </p:nvGrpSpPr>
        <p:grpSpPr>
          <a:xfrm rot="-60000">
            <a:off x="1255165" y="2830556"/>
            <a:ext cx="3888000" cy="590541"/>
            <a:chOff x="1235567" y="6003982"/>
            <a:chExt cx="4354348" cy="774733"/>
          </a:xfrm>
        </p:grpSpPr>
        <p:sp>
          <p:nvSpPr>
            <p:cNvPr id="49172" name="Curved Right Arrow 30"/>
            <p:cNvSpPr>
              <a:spLocks noChangeArrowheads="1"/>
            </p:cNvSpPr>
            <p:nvPr/>
          </p:nvSpPr>
          <p:spPr bwMode="auto">
            <a:xfrm rot="16200000">
              <a:off x="3034912" y="4204637"/>
              <a:ext cx="755658" cy="4354348"/>
            </a:xfrm>
            <a:prstGeom prst="curvedRightArrow">
              <a:avLst>
                <a:gd name="adj1" fmla="val 25022"/>
                <a:gd name="adj2" fmla="val 49990"/>
                <a:gd name="adj3" fmla="val 25000"/>
              </a:avLst>
            </a:prstGeom>
            <a:solidFill>
              <a:srgbClr val="2FF7C3"/>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9173" name="TextBox 31"/>
            <p:cNvSpPr txBox="1">
              <a:spLocks noChangeArrowheads="1"/>
            </p:cNvSpPr>
            <p:nvPr/>
          </p:nvSpPr>
          <p:spPr bwMode="auto">
            <a:xfrm>
              <a:off x="1969414" y="6172667"/>
              <a:ext cx="2682878" cy="606048"/>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0E04D6"/>
                  </a:solidFill>
                  <a:effectLst/>
                  <a:uLnTx/>
                  <a:uFillTx/>
                  <a:latin typeface="Times New Roman" panose="02020603050405020304" pitchFamily="18" charset="0"/>
                  <a:ea typeface="+mn-ea"/>
                  <a:cs typeface="Times New Roman" panose="02020603050405020304" pitchFamily="18" charset="0"/>
                </a:rPr>
                <a:t>存在</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净产生</a:t>
              </a:r>
              <a:endPar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691D060-F0DC-4D1F-B959-824D57AC3BCC}"/>
                  </a:ext>
                </a:extLst>
              </p:cNvPr>
              <p:cNvSpPr txBox="1"/>
              <p:nvPr/>
            </p:nvSpPr>
            <p:spPr>
              <a:xfrm>
                <a:off x="691635" y="4129514"/>
                <a:ext cx="36026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𝑛</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r>
                        <a:rPr lang="zh-CN" altLang="en-US"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oMath>
                  </m:oMathPara>
                </a14:m>
                <a:endParaRPr lang="zh-CN" altLang="en-US" sz="2400" b="0" dirty="0"/>
              </a:p>
            </p:txBody>
          </p:sp>
        </mc:Choice>
        <mc:Fallback xmlns="">
          <p:sp>
            <p:nvSpPr>
              <p:cNvPr id="6" name="文本框 5">
                <a:extLst>
                  <a:ext uri="{FF2B5EF4-FFF2-40B4-BE49-F238E27FC236}">
                    <a16:creationId xmlns:a16="http://schemas.microsoft.com/office/drawing/2014/main" id="{F691D060-F0DC-4D1F-B959-824D57AC3BCC}"/>
                  </a:ext>
                </a:extLst>
              </p:cNvPr>
              <p:cNvSpPr txBox="1">
                <a:spLocks noRot="1" noChangeAspect="1" noMove="1" noResize="1" noEditPoints="1" noAdjustHandles="1" noChangeArrowheads="1" noChangeShapeType="1" noTextEdit="1"/>
              </p:cNvSpPr>
              <p:nvPr/>
            </p:nvSpPr>
            <p:spPr>
              <a:xfrm>
                <a:off x="691635" y="4129514"/>
                <a:ext cx="3602607" cy="369332"/>
              </a:xfrm>
              <a:prstGeom prst="rect">
                <a:avLst/>
              </a:prstGeom>
              <a:blipFill>
                <a:blip r:embed="rId6"/>
                <a:stretch>
                  <a:fillRect l="-677" r="-169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Object 2">
                <a:extLst>
                  <a:ext uri="{FF2B5EF4-FFF2-40B4-BE49-F238E27FC236}">
                    <a16:creationId xmlns:a16="http://schemas.microsoft.com/office/drawing/2014/main" id="{57C19F4F-3152-4520-825D-5ED8C40F55D4}"/>
                  </a:ext>
                </a:extLst>
              </p:cNvPr>
              <p:cNvSpPr txBox="1"/>
              <p:nvPr/>
            </p:nvSpPr>
            <p:spPr>
              <a:xfrm>
                <a:off x="6516216" y="6238701"/>
                <a:ext cx="1679129" cy="57467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0" i="1" smtClean="0">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𝑝</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m:t>
                      </m:r>
                      <m:sSubSup>
                        <m:sSubSupPr>
                          <m:ctrlPr>
                            <a:rPr lang="en-US" altLang="zh-CN" sz="2400" b="0" i="1" smtClean="0">
                              <a:solidFill>
                                <a:srgbClr val="000000"/>
                              </a:solidFill>
                              <a:latin typeface="Cambria Math" panose="02040503050406030204" pitchFamily="18" charset="0"/>
                              <a:ea typeface="+mn-ea"/>
                            </a:rPr>
                          </m:ctrlPr>
                        </m:sSubSupPr>
                        <m:e>
                          <m:r>
                            <a:rPr lang="en-US" altLang="zh-CN" sz="2400" b="0" i="1" smtClean="0">
                              <a:solidFill>
                                <a:srgbClr val="000000"/>
                              </a:solidFill>
                              <a:latin typeface="Cambria Math" panose="02040503050406030204" pitchFamily="18" charset="0"/>
                              <a:ea typeface="+mn-ea"/>
                            </a:rPr>
                            <m:t>𝑛</m:t>
                          </m:r>
                        </m:e>
                        <m:sub>
                          <m:r>
                            <a:rPr lang="en-US" altLang="zh-CN" sz="2400" b="0" i="1" smtClean="0">
                              <a:solidFill>
                                <a:srgbClr val="000000"/>
                              </a:solidFill>
                              <a:latin typeface="Cambria Math" panose="02040503050406030204" pitchFamily="18" charset="0"/>
                              <a:ea typeface="+mn-ea"/>
                            </a:rPr>
                            <m:t>𝑖</m:t>
                          </m:r>
                        </m:sub>
                        <m:sup>
                          <m:r>
                            <a:rPr lang="en-US" altLang="zh-CN" sz="2400" b="0" i="1" smtClean="0">
                              <a:solidFill>
                                <a:srgbClr val="000000"/>
                              </a:solidFill>
                              <a:latin typeface="Cambria Math" panose="02040503050406030204" pitchFamily="18" charset="0"/>
                              <a:ea typeface="+mn-ea"/>
                            </a:rPr>
                            <m:t>2</m:t>
                          </m:r>
                        </m:sup>
                      </m:sSubSup>
                    </m:oMath>
                  </m:oMathPara>
                </a14:m>
                <a:endParaRPr lang="zh-CN" altLang="en-US" sz="2400" b="0" dirty="0">
                  <a:latin typeface="+mn-ea"/>
                  <a:ea typeface="+mn-ea"/>
                </a:endParaRPr>
              </a:p>
            </p:txBody>
          </p:sp>
        </mc:Choice>
        <mc:Fallback xmlns="">
          <p:sp>
            <p:nvSpPr>
              <p:cNvPr id="30" name="Object 2">
                <a:extLst>
                  <a:ext uri="{FF2B5EF4-FFF2-40B4-BE49-F238E27FC236}">
                    <a16:creationId xmlns:a16="http://schemas.microsoft.com/office/drawing/2014/main" id="{57C19F4F-3152-4520-825D-5ED8C40F55D4}"/>
                  </a:ext>
                </a:extLst>
              </p:cNvPr>
              <p:cNvSpPr txBox="1">
                <a:spLocks noRot="1" noChangeAspect="1" noMove="1" noResize="1" noEditPoints="1" noAdjustHandles="1" noChangeArrowheads="1" noChangeShapeType="1" noTextEdit="1"/>
              </p:cNvSpPr>
              <p:nvPr/>
            </p:nvSpPr>
            <p:spPr>
              <a:xfrm>
                <a:off x="6516216" y="6238701"/>
                <a:ext cx="1679129" cy="574675"/>
              </a:xfrm>
              <a:prstGeom prst="rect">
                <a:avLst/>
              </a:prstGeom>
              <a:blipFill>
                <a:blip r:embed="rId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up)">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35" grpId="0"/>
      <p:bldP spid="36" grpId="0"/>
      <p:bldP spid="24" grpId="0"/>
      <p:bldP spid="6"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复合：跃迁常识：产生和复合现象</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23" name="TextBox 22"/>
          <p:cNvSpPr txBox="1"/>
          <p:nvPr/>
        </p:nvSpPr>
        <p:spPr>
          <a:xfrm>
            <a:off x="214313" y="3976688"/>
            <a:ext cx="82867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宋体" panose="02010600030101010101" pitchFamily="2" charset="-122"/>
              </a:rPr>
              <a:t>非平衡状态：外界作用下偏离热平衡的状态</a:t>
            </a:r>
            <a:endParaRPr lang="en-US" altLang="zh-CN" sz="2800" b="1"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3" name="对象 23"/>
              <p:cNvSpPr txBox="1"/>
              <p:nvPr/>
            </p:nvSpPr>
            <p:spPr>
              <a:xfrm>
                <a:off x="928688" y="4675188"/>
                <a:ext cx="7558087" cy="12017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b="0" i="1">
                              <a:solidFill>
                                <a:srgbClr val="000000"/>
                              </a:solidFill>
                              <a:latin typeface="Cambria Math" panose="02040503050406030204" pitchFamily="18" charset="0"/>
                              <a:ea typeface="+mn-ea"/>
                            </a:rPr>
                          </m:ctrlPr>
                        </m:dPr>
                        <m:e>
                          <m:m>
                            <m:mPr>
                              <m:plcHide m:val="on"/>
                              <m:mcs>
                                <m:mc>
                                  <m:mcPr>
                                    <m:count m:val="1"/>
                                    <m:mcJc m:val="center"/>
                                  </m:mcPr>
                                </m:mc>
                              </m:mcs>
                              <m:ctrlPr>
                                <a:rPr lang="zh-CN" altLang="en-US" sz="2400" b="0" i="1">
                                  <a:solidFill>
                                    <a:srgbClr val="000000"/>
                                  </a:solidFill>
                                  <a:latin typeface="Cambria Math" panose="02040503050406030204" pitchFamily="18" charset="0"/>
                                  <a:ea typeface="+mn-ea"/>
                                </a:rPr>
                              </m:ctrlPr>
                            </m:mPr>
                            <m:mr>
                              <m:e>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𝑛</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m:t>
                                </m:r>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𝑛</m:t>
                                </m:r>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𝑛</m:t>
                                </m:r>
                              </m:e>
                            </m:mr>
                            <m:mr>
                              <m:e>
                                <m:sSub>
                                  <m:sSubPr>
                                    <m:ctrlPr>
                                      <a:rPr lang="zh-CN" altLang="en-US" sz="2400" b="0" i="1">
                                        <a:solidFill>
                                          <a:srgbClr val="000000"/>
                                        </a:solidFill>
                                        <a:latin typeface="Cambria Math" panose="02040503050406030204" pitchFamily="18" charset="0"/>
                                        <a:ea typeface="+mn-ea"/>
                                      </a:rPr>
                                    </m:ctrlPr>
                                  </m:sSubPr>
                                  <m:e>
                                    <m:r>
                                      <a:rPr lang="zh-CN" altLang="en-US" sz="2400" b="0" i="1">
                                        <a:solidFill>
                                          <a:srgbClr val="000000"/>
                                        </a:solidFill>
                                        <a:latin typeface="Cambria Math" panose="02040503050406030204" pitchFamily="18" charset="0"/>
                                        <a:ea typeface="+mn-ea"/>
                                      </a:rPr>
                                      <m:t>𝑝</m:t>
                                    </m:r>
                                  </m:e>
                                  <m:sub>
                                    <m:r>
                                      <a:rPr lang="zh-CN" altLang="en-US" sz="2400" b="0" i="1">
                                        <a:solidFill>
                                          <a:srgbClr val="000000"/>
                                        </a:solidFill>
                                        <a:latin typeface="Cambria Math" panose="02040503050406030204" pitchFamily="18" charset="0"/>
                                        <a:ea typeface="+mn-ea"/>
                                      </a:rPr>
                                      <m:t>0</m:t>
                                    </m:r>
                                  </m:sub>
                                </m:sSub>
                                <m:r>
                                  <a:rPr lang="zh-CN" altLang="en-US" sz="2400" b="0" i="1">
                                    <a:solidFill>
                                      <a:srgbClr val="000000"/>
                                    </a:solidFill>
                                    <a:latin typeface="Cambria Math" panose="02040503050406030204" pitchFamily="18" charset="0"/>
                                    <a:ea typeface="+mn-ea"/>
                                  </a:rPr>
                                  <m:t>+</m:t>
                                </m:r>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𝑝</m:t>
                                </m:r>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𝑝</m:t>
                                </m:r>
                              </m:e>
                            </m:mr>
                          </m:m>
                        </m:e>
                      </m:d>
                      <m:m>
                        <m:mPr>
                          <m:plcHide m:val="on"/>
                          <m:mcs>
                            <m:mc>
                              <m:mcPr>
                                <m:count m:val="2"/>
                                <m:mcJc m:val="center"/>
                              </m:mcPr>
                            </m:mc>
                          </m:mcs>
                          <m:ctrlPr>
                            <a:rPr lang="zh-CN" altLang="en-US" sz="2400" b="0" i="1">
                              <a:solidFill>
                                <a:srgbClr val="000000"/>
                              </a:solidFill>
                              <a:latin typeface="Cambria Math" panose="02040503050406030204" pitchFamily="18" charset="0"/>
                              <a:ea typeface="+mn-ea"/>
                            </a:rPr>
                          </m:ctrlPr>
                        </m:mPr>
                        <m:mr>
                          <m:e/>
                          <m:e/>
                        </m:mr>
                      </m:m>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𝑛</m:t>
                      </m:r>
                      <m:r>
                        <a:rPr lang="zh-CN" altLang="en-US" sz="2400" b="0" i="1">
                          <a:solidFill>
                            <a:srgbClr val="000000"/>
                          </a:solidFill>
                          <a:latin typeface="Cambria Math" panose="02040503050406030204" pitchFamily="18" charset="0"/>
                          <a:ea typeface="+mn-ea"/>
                        </a:rPr>
                        <m:t>,</m:t>
                      </m:r>
                      <m:r>
                        <m:rPr>
                          <m:sty m:val="p"/>
                        </m:rPr>
                        <a:rPr lang="zh-CN" altLang="en-US" sz="2400" b="0" i="0">
                          <a:solidFill>
                            <a:srgbClr val="000000"/>
                          </a:solidFill>
                          <a:latin typeface="Cambria Math" panose="02040503050406030204" pitchFamily="18" charset="0"/>
                          <a:ea typeface="+mn-ea"/>
                        </a:rPr>
                        <m:t>Δ</m:t>
                      </m:r>
                      <m:r>
                        <a:rPr lang="zh-CN" altLang="en-US" sz="2400" b="0" i="1">
                          <a:solidFill>
                            <a:srgbClr val="000000"/>
                          </a:solidFill>
                          <a:latin typeface="Cambria Math" panose="02040503050406030204" pitchFamily="18" charset="0"/>
                          <a:ea typeface="+mn-ea"/>
                        </a:rPr>
                        <m:t>𝑝</m:t>
                      </m:r>
                      <m:r>
                        <a:rPr lang="zh-CN" altLang="en-US" sz="2400" b="0" i="1">
                          <a:solidFill>
                            <a:srgbClr val="000000"/>
                          </a:solidFill>
                          <a:latin typeface="Cambria Math" panose="02040503050406030204" pitchFamily="18" charset="0"/>
                          <a:ea typeface="+mn-ea"/>
                        </a:rPr>
                        <m:t>：非平衡载流子</m:t>
                      </m:r>
                      <m:r>
                        <a:rPr lang="zh-CN" altLang="en-US" sz="2400" b="0" i="1">
                          <a:solidFill>
                            <a:srgbClr val="000000"/>
                          </a:solidFill>
                          <a:latin typeface="Cambria Math" panose="02040503050406030204" pitchFamily="18" charset="0"/>
                          <a:ea typeface="+mn-ea"/>
                        </a:rPr>
                        <m:t>(</m:t>
                      </m:r>
                      <m:r>
                        <a:rPr lang="zh-CN" altLang="en-US" sz="2400" b="0" i="1">
                          <a:solidFill>
                            <a:srgbClr val="000000"/>
                          </a:solidFill>
                          <a:latin typeface="Cambria Math" panose="02040503050406030204" pitchFamily="18" charset="0"/>
                          <a:ea typeface="+mn-ea"/>
                        </a:rPr>
                        <m:t>非子</m:t>
                      </m:r>
                      <m:r>
                        <a:rPr lang="zh-CN" altLang="en-US" sz="2400" b="0" i="1">
                          <a:solidFill>
                            <a:srgbClr val="000000"/>
                          </a:solidFill>
                          <a:latin typeface="Cambria Math" panose="02040503050406030204" pitchFamily="18" charset="0"/>
                          <a:ea typeface="+mn-ea"/>
                        </a:rPr>
                        <m:t>)</m:t>
                      </m:r>
                    </m:oMath>
                  </m:oMathPara>
                </a14:m>
                <a:endParaRPr lang="zh-CN" altLang="en-US" sz="2400" b="0" dirty="0">
                  <a:latin typeface="+mn-ea"/>
                  <a:ea typeface="+mn-ea"/>
                </a:endParaRPr>
              </a:p>
            </p:txBody>
          </p:sp>
        </mc:Choice>
        <mc:Fallback xmlns="">
          <p:sp>
            <p:nvSpPr>
              <p:cNvPr id="3" name="对象 23"/>
              <p:cNvSpPr txBox="1">
                <a:spLocks noRot="1" noChangeAspect="1" noMove="1" noResize="1" noEditPoints="1" noAdjustHandles="1" noChangeArrowheads="1" noChangeShapeType="1" noTextEdit="1"/>
              </p:cNvSpPr>
              <p:nvPr/>
            </p:nvSpPr>
            <p:spPr>
              <a:xfrm>
                <a:off x="928688" y="4675188"/>
                <a:ext cx="7558087" cy="1201737"/>
              </a:xfrm>
              <a:prstGeom prst="rect">
                <a:avLst/>
              </a:prstGeom>
              <a:blipFill>
                <a:blip r:embed="rId2"/>
                <a:stretch>
                  <a:fillRect/>
                </a:stretch>
              </a:blipFill>
              <a:ln w="38100">
                <a:noFill/>
                <a:miter/>
              </a:ln>
            </p:spPr>
            <p:txBody>
              <a:bodyPr/>
              <a:lstStyle/>
              <a:p>
                <a:r>
                  <a:rPr lang="zh-CN" altLang="en-US">
                    <a:noFill/>
                  </a:rPr>
                  <a:t> </a:t>
                </a:r>
              </a:p>
            </p:txBody>
          </p:sp>
        </mc:Fallback>
      </mc:AlternateContent>
      <p:pic>
        <p:nvPicPr>
          <p:cNvPr id="84995" name="Picture 3" descr="C:\Users\lsy\Desktop\Picture2.png"/>
          <p:cNvPicPr>
            <a:picLocks noChangeAspect="1"/>
          </p:cNvPicPr>
          <p:nvPr/>
        </p:nvPicPr>
        <p:blipFill>
          <a:blip r:embed="rId3"/>
          <a:stretch>
            <a:fillRect/>
          </a:stretch>
        </p:blipFill>
        <p:spPr>
          <a:xfrm>
            <a:off x="285750" y="857250"/>
            <a:ext cx="3094038" cy="2608263"/>
          </a:xfrm>
          <a:prstGeom prst="rect">
            <a:avLst/>
          </a:prstGeom>
          <a:noFill/>
          <a:ln w="9525">
            <a:noFill/>
          </a:ln>
        </p:spPr>
      </p:pic>
      <p:pic>
        <p:nvPicPr>
          <p:cNvPr id="84996" name="Picture 4" descr="C:\Users\lsy\Desktop\Picture1.png"/>
          <p:cNvPicPr>
            <a:picLocks noChangeAspect="1"/>
          </p:cNvPicPr>
          <p:nvPr/>
        </p:nvPicPr>
        <p:blipFill>
          <a:blip r:embed="rId4"/>
          <a:stretch>
            <a:fillRect/>
          </a:stretch>
        </p:blipFill>
        <p:spPr>
          <a:xfrm>
            <a:off x="4286250" y="868363"/>
            <a:ext cx="4357688" cy="2560637"/>
          </a:xfrm>
          <a:prstGeom prst="rect">
            <a:avLst/>
          </a:prstGeom>
          <a:noFill/>
          <a:ln w="9525">
            <a:noFill/>
          </a:ln>
        </p:spPr>
      </p:pic>
      <p:grpSp>
        <p:nvGrpSpPr>
          <p:cNvPr id="2" name="Group 45"/>
          <p:cNvGrpSpPr/>
          <p:nvPr/>
        </p:nvGrpSpPr>
        <p:grpSpPr>
          <a:xfrm>
            <a:off x="1214438" y="857250"/>
            <a:ext cx="1857375" cy="2643188"/>
            <a:chOff x="1857356" y="1142984"/>
            <a:chExt cx="1857388" cy="2643206"/>
          </a:xfrm>
        </p:grpSpPr>
        <p:grpSp>
          <p:nvGrpSpPr>
            <p:cNvPr id="82954" name="Group 41"/>
            <p:cNvGrpSpPr/>
            <p:nvPr/>
          </p:nvGrpSpPr>
          <p:grpSpPr>
            <a:xfrm>
              <a:off x="1857356" y="1285860"/>
              <a:ext cx="1157998" cy="2393340"/>
              <a:chOff x="1857356" y="1285860"/>
              <a:chExt cx="1157998" cy="2393340"/>
            </a:xfrm>
          </p:grpSpPr>
          <p:sp>
            <p:nvSpPr>
              <p:cNvPr id="82957" name="Rectangle 16"/>
              <p:cNvSpPr/>
              <p:nvPr/>
            </p:nvSpPr>
            <p:spPr>
              <a:xfrm>
                <a:off x="1857356" y="3441600"/>
                <a:ext cx="1143008" cy="237600"/>
              </a:xfrm>
              <a:prstGeom prst="rect">
                <a:avLst/>
              </a:prstGeom>
              <a:noFill/>
              <a:ln w="38100" cap="flat" cmpd="sng">
                <a:solidFill>
                  <a:srgbClr val="3333FF"/>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58" name="Flowchart: Connector 18"/>
              <p:cNvSpPr/>
              <p:nvPr/>
            </p:nvSpPr>
            <p:spPr>
              <a:xfrm>
                <a:off x="1913804" y="3485448"/>
                <a:ext cx="142876" cy="142876"/>
              </a:xfrm>
              <a:prstGeom prst="flowChartConnector">
                <a:avLst/>
              </a:prstGeom>
              <a:noFill/>
              <a:ln w="44450" cap="flat" cmpd="sng">
                <a:solidFill>
                  <a:srgbClr val="3333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59" name="Flowchart: Connector 19"/>
              <p:cNvSpPr/>
              <p:nvPr/>
            </p:nvSpPr>
            <p:spPr>
              <a:xfrm>
                <a:off x="2214546" y="3485448"/>
                <a:ext cx="142876" cy="142876"/>
              </a:xfrm>
              <a:prstGeom prst="flowChartConnector">
                <a:avLst/>
              </a:prstGeom>
              <a:noFill/>
              <a:ln w="44450" cap="flat" cmpd="sng">
                <a:solidFill>
                  <a:srgbClr val="3333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0" name="Flowchart: Connector 24"/>
              <p:cNvSpPr/>
              <p:nvPr/>
            </p:nvSpPr>
            <p:spPr>
              <a:xfrm>
                <a:off x="2515288" y="3485448"/>
                <a:ext cx="142876" cy="142876"/>
              </a:xfrm>
              <a:prstGeom prst="flowChartConnector">
                <a:avLst/>
              </a:prstGeom>
              <a:noFill/>
              <a:ln w="44450" cap="flat" cmpd="sng">
                <a:solidFill>
                  <a:srgbClr val="3333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1" name="Flowchart: Connector 25"/>
              <p:cNvSpPr/>
              <p:nvPr/>
            </p:nvSpPr>
            <p:spPr>
              <a:xfrm>
                <a:off x="2801040" y="3485448"/>
                <a:ext cx="142876" cy="142876"/>
              </a:xfrm>
              <a:prstGeom prst="flowChartConnector">
                <a:avLst/>
              </a:prstGeom>
              <a:noFill/>
              <a:ln w="44450" cap="flat" cmpd="sng">
                <a:solidFill>
                  <a:srgbClr val="3333FF"/>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2" name="Rectangle 27"/>
              <p:cNvSpPr/>
              <p:nvPr/>
            </p:nvSpPr>
            <p:spPr>
              <a:xfrm>
                <a:off x="1872346" y="1285860"/>
                <a:ext cx="1143008" cy="237600"/>
              </a:xfrm>
              <a:prstGeom prst="rect">
                <a:avLst/>
              </a:prstGeom>
              <a:noFill/>
              <a:ln w="38100" cap="flat" cmpd="sng">
                <a:solidFill>
                  <a:srgbClr val="3333FF"/>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3" name="Flowchart: Connector 28"/>
              <p:cNvSpPr/>
              <p:nvPr/>
            </p:nvSpPr>
            <p:spPr>
              <a:xfrm>
                <a:off x="1928794" y="1342308"/>
                <a:ext cx="142876" cy="142876"/>
              </a:xfrm>
              <a:prstGeom prst="flowChartConnector">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4" name="Flowchart: Connector 29"/>
              <p:cNvSpPr/>
              <p:nvPr/>
            </p:nvSpPr>
            <p:spPr>
              <a:xfrm>
                <a:off x="2229536" y="1342308"/>
                <a:ext cx="142876" cy="142876"/>
              </a:xfrm>
              <a:prstGeom prst="flowChartConnector">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5" name="Flowchart: Connector 30"/>
              <p:cNvSpPr/>
              <p:nvPr/>
            </p:nvSpPr>
            <p:spPr>
              <a:xfrm>
                <a:off x="2530278" y="1342308"/>
                <a:ext cx="142876" cy="142876"/>
              </a:xfrm>
              <a:prstGeom prst="flowChartConnector">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82966" name="Flowchart: Connector 31"/>
              <p:cNvSpPr/>
              <p:nvPr/>
            </p:nvSpPr>
            <p:spPr>
              <a:xfrm>
                <a:off x="2816030" y="1342308"/>
                <a:ext cx="142876" cy="142876"/>
              </a:xfrm>
              <a:prstGeom prst="flowChartConnector">
                <a:avLst/>
              </a:prstGeom>
              <a:solidFill>
                <a:srgbClr val="3333FF"/>
              </a:soli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cxnSp>
            <p:nvCxnSpPr>
              <p:cNvPr id="82967" name="Straight Arrow Connector 37"/>
              <p:cNvCxnSpPr/>
              <p:nvPr/>
            </p:nvCxnSpPr>
            <p:spPr>
              <a:xfrm rot="5400000" flipH="1" flipV="1">
                <a:off x="1028232" y="2471380"/>
                <a:ext cx="1944000" cy="1588"/>
              </a:xfrm>
              <a:prstGeom prst="straightConnector1">
                <a:avLst/>
              </a:prstGeom>
              <a:ln w="38100" cap="flat" cmpd="sng">
                <a:solidFill>
                  <a:srgbClr val="3333FF"/>
                </a:solidFill>
                <a:prstDash val="solid"/>
                <a:headEnd type="none" w="med" len="med"/>
                <a:tailEnd type="arrow" w="med" len="med"/>
              </a:ln>
            </p:spPr>
          </p:cxnSp>
          <p:cxnSp>
            <p:nvCxnSpPr>
              <p:cNvPr id="82968" name="Straight Arrow Connector 38"/>
              <p:cNvCxnSpPr/>
              <p:nvPr/>
            </p:nvCxnSpPr>
            <p:spPr>
              <a:xfrm rot="5400000" flipH="1" flipV="1">
                <a:off x="1315542" y="2471380"/>
                <a:ext cx="1944000" cy="1588"/>
              </a:xfrm>
              <a:prstGeom prst="straightConnector1">
                <a:avLst/>
              </a:prstGeom>
              <a:ln w="38100" cap="flat" cmpd="sng">
                <a:solidFill>
                  <a:srgbClr val="3333FF"/>
                </a:solidFill>
                <a:prstDash val="solid"/>
                <a:headEnd type="none" w="med" len="med"/>
                <a:tailEnd type="arrow" w="med" len="med"/>
              </a:ln>
            </p:spPr>
          </p:cxnSp>
          <p:cxnSp>
            <p:nvCxnSpPr>
              <p:cNvPr id="82969" name="Straight Arrow Connector 39"/>
              <p:cNvCxnSpPr/>
              <p:nvPr/>
            </p:nvCxnSpPr>
            <p:spPr>
              <a:xfrm rot="5400000" flipH="1" flipV="1">
                <a:off x="1628922" y="2471380"/>
                <a:ext cx="1944000" cy="1588"/>
              </a:xfrm>
              <a:prstGeom prst="straightConnector1">
                <a:avLst/>
              </a:prstGeom>
              <a:ln w="38100" cap="flat" cmpd="sng">
                <a:solidFill>
                  <a:srgbClr val="3333FF"/>
                </a:solidFill>
                <a:prstDash val="solid"/>
                <a:headEnd type="none" w="med" len="med"/>
                <a:tailEnd type="arrow" w="med" len="med"/>
              </a:ln>
            </p:spPr>
          </p:cxnSp>
          <p:cxnSp>
            <p:nvCxnSpPr>
              <p:cNvPr id="82970" name="Straight Arrow Connector 40"/>
              <p:cNvCxnSpPr/>
              <p:nvPr/>
            </p:nvCxnSpPr>
            <p:spPr>
              <a:xfrm rot="5400000" flipH="1" flipV="1">
                <a:off x="1899684" y="2482858"/>
                <a:ext cx="1944000" cy="1588"/>
              </a:xfrm>
              <a:prstGeom prst="straightConnector1">
                <a:avLst/>
              </a:prstGeom>
              <a:ln w="38100" cap="flat" cmpd="sng">
                <a:solidFill>
                  <a:srgbClr val="3333FF"/>
                </a:solidFill>
                <a:prstDash val="solid"/>
                <a:headEnd type="none" w="med" len="med"/>
                <a:tailEnd type="arrow" w="med" len="med"/>
              </a:ln>
            </p:spPr>
          </p:cxnSp>
        </p:grpSp>
        <p:sp>
          <p:nvSpPr>
            <p:cNvPr id="82955" name="TextBox 43"/>
            <p:cNvSpPr txBox="1"/>
            <p:nvPr/>
          </p:nvSpPr>
          <p:spPr>
            <a:xfrm>
              <a:off x="3000364" y="1142984"/>
              <a:ext cx="71438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3333FF"/>
                  </a:solidFill>
                  <a:latin typeface="Times New Roman" panose="02020603050405020304" pitchFamily="18" charset="0"/>
                  <a:ea typeface="楷体_GB2312" pitchFamily="49" charset="-122"/>
                  <a:sym typeface="Symbol" panose="05050102010706020507" pitchFamily="18" charset="2"/>
                </a:rPr>
                <a:t>n</a:t>
              </a:r>
              <a:endParaRPr lang="en-US" altLang="zh-CN" sz="2800" b="1" i="1" dirty="0">
                <a:solidFill>
                  <a:srgbClr val="3333FF"/>
                </a:solidFill>
                <a:latin typeface="Times New Roman" panose="02020603050405020304" pitchFamily="18" charset="0"/>
                <a:ea typeface="楷体_GB2312" pitchFamily="49" charset="-122"/>
              </a:endParaRPr>
            </a:p>
          </p:txBody>
        </p:sp>
        <p:sp>
          <p:nvSpPr>
            <p:cNvPr id="82956" name="TextBox 44"/>
            <p:cNvSpPr txBox="1"/>
            <p:nvPr/>
          </p:nvSpPr>
          <p:spPr>
            <a:xfrm>
              <a:off x="2973896" y="3262970"/>
              <a:ext cx="71438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800" b="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3333FF"/>
                  </a:solidFill>
                  <a:latin typeface="Times New Roman" panose="02020603050405020304" pitchFamily="18" charset="0"/>
                  <a:ea typeface="楷体_GB2312" pitchFamily="49" charset="-122"/>
                  <a:sym typeface="Symbol" panose="05050102010706020507" pitchFamily="18" charset="2"/>
                </a:rPr>
                <a:t>p</a:t>
              </a:r>
              <a:endParaRPr lang="en-US" altLang="zh-CN" sz="2800" b="1" i="1" dirty="0">
                <a:solidFill>
                  <a:srgbClr val="3333FF"/>
                </a:solidFill>
                <a:latin typeface="Times New Roman" panose="02020603050405020304" pitchFamily="18" charset="0"/>
                <a:ea typeface="楷体_GB2312" pitchFamily="49" charset="-122"/>
              </a:endParaRPr>
            </a:p>
          </p:txBody>
        </p:sp>
      </p:grpSp>
      <p:sp>
        <p:nvSpPr>
          <p:cNvPr id="33" name="TextBox 32"/>
          <p:cNvSpPr txBox="1"/>
          <p:nvPr/>
        </p:nvSpPr>
        <p:spPr>
          <a:xfrm>
            <a:off x="2214563" y="1976438"/>
            <a:ext cx="178593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3333FF"/>
                </a:solidFill>
                <a:latin typeface="Times New Roman" panose="02020603050405020304" pitchFamily="18" charset="0"/>
                <a:ea typeface="楷体_GB2312" pitchFamily="49" charset="-122"/>
                <a:sym typeface="Symbol" panose="05050102010706020507" pitchFamily="18" charset="2"/>
              </a:rPr>
              <a:t>n</a:t>
            </a:r>
            <a:r>
              <a:rPr lang="en-US" altLang="zh-CN" sz="2800" b="1" dirty="0">
                <a:solidFill>
                  <a:srgbClr val="3333FF"/>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3333FF"/>
                </a:solidFill>
                <a:latin typeface="Times New Roman" panose="02020603050405020304" pitchFamily="18" charset="0"/>
                <a:ea typeface="楷体_GB2312" pitchFamily="49" charset="-122"/>
                <a:sym typeface="Symbol" panose="05050102010706020507" pitchFamily="18" charset="2"/>
              </a:rPr>
              <a:t>p</a:t>
            </a:r>
            <a:endParaRPr lang="en-US" altLang="zh-CN" sz="2800" b="1" i="1" dirty="0">
              <a:solidFill>
                <a:srgbClr val="3333FF"/>
              </a:solidFill>
              <a:latin typeface="Times New Roman" panose="02020603050405020304" pitchFamily="18" charset="0"/>
              <a:ea typeface="楷体_GB2312" pitchFamily="49" charset="-122"/>
            </a:endParaRPr>
          </a:p>
        </p:txBody>
      </p:sp>
      <p:sp useBgFill="1">
        <p:nvSpPr>
          <p:cNvPr id="30" name="TextBox 29"/>
          <p:cNvSpPr txBox="1"/>
          <p:nvPr/>
        </p:nvSpPr>
        <p:spPr>
          <a:xfrm>
            <a:off x="4312800" y="4888800"/>
            <a:ext cx="4100513" cy="830997"/>
          </a:xfrm>
          <a:prstGeom prst="rect">
            <a:avLst/>
          </a:prstGeom>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latin typeface="Times New Roman" panose="02020603050405020304" pitchFamily="18" charset="0"/>
                <a:cs typeface="Times New Roman" panose="02020603050405020304" pitchFamily="18" charset="0"/>
              </a:rPr>
              <a:t>非平衡载流子</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非子</a:t>
            </a:r>
            <a:r>
              <a:rPr lang="en-US" altLang="zh-CN" sz="2400" dirty="0">
                <a:solidFill>
                  <a:srgbClr val="FF0000"/>
                </a:solidFill>
                <a:latin typeface="Times New Roman" panose="02020603050405020304" pitchFamily="18" charset="0"/>
                <a:cs typeface="Times New Roman" panose="02020603050405020304" pitchFamily="18" charset="0"/>
              </a:rPr>
              <a:t>)</a:t>
            </a:r>
          </a:p>
          <a:p>
            <a:pPr marL="0" lvl="0" indent="0" eaLnBrk="1" hangingPunct="1">
              <a:spcBef>
                <a:spcPct val="0"/>
              </a:spcBef>
              <a:buNone/>
            </a:pPr>
            <a:r>
              <a:rPr lang="zh-CN" altLang="en-US" sz="2400" dirty="0">
                <a:solidFill>
                  <a:srgbClr val="FF0000"/>
                </a:solidFill>
                <a:latin typeface="Times New Roman" panose="02020603050405020304" pitchFamily="18" charset="0"/>
                <a:cs typeface="Times New Roman" panose="02020603050405020304" pitchFamily="18" charset="0"/>
              </a:rPr>
              <a:t>过剩载流子</a:t>
            </a:r>
            <a:r>
              <a:rPr lang="en-US" altLang="zh-CN" sz="2400" dirty="0">
                <a:solidFill>
                  <a:srgbClr val="FF0000"/>
                </a:solidFill>
                <a:latin typeface="Times New Roman" panose="02020603050405020304" pitchFamily="18" charset="0"/>
                <a:cs typeface="Times New Roman" panose="02020603050405020304" pitchFamily="18" charset="0"/>
              </a:rPr>
              <a:t>(excess </a:t>
            </a:r>
            <a:r>
              <a:rPr lang="en-US" altLang="zh-CN" sz="2300" dirty="0">
                <a:solidFill>
                  <a:srgbClr val="FF0000"/>
                </a:solidFill>
                <a:latin typeface="Times New Roman" panose="02020603050405020304" pitchFamily="18" charset="0"/>
                <a:cs typeface="Times New Roman" panose="02020603050405020304" pitchFamily="18" charset="0"/>
              </a:rPr>
              <a:t>carries</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wipe(left)">
                                      <p:cBhvr>
                                        <p:cTn id="7" dur="500"/>
                                        <p:tgtEl>
                                          <p:spTgt spid="849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4996"/>
                                        </p:tgtEl>
                                        <p:attrNameLst>
                                          <p:attrName>style.visibility</p:attrName>
                                        </p:attrNameLst>
                                      </p:cBhvr>
                                      <p:to>
                                        <p:strVal val="visible"/>
                                      </p:to>
                                    </p:set>
                                    <p:animEffect transition="in" filter="wipe(left)">
                                      <p:cBhvr>
                                        <p:cTn id="17" dur="500"/>
                                        <p:tgtEl>
                                          <p:spTgt spid="849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style.rotation</p:attrName>
                                        </p:attrNameLst>
                                      </p:cBhvr>
                                      <p:tavLst>
                                        <p:tav tm="0">
                                          <p:val>
                                            <p:fltVal val="720"/>
                                          </p:val>
                                        </p:tav>
                                        <p:tav tm="100000">
                                          <p:val>
                                            <p:fltVal val="0"/>
                                          </p:val>
                                        </p:tav>
                                      </p:tavLst>
                                    </p:anim>
                                    <p:anim calcmode="lin" valueType="num">
                                      <p:cBhvr>
                                        <p:cTn id="34" dur="1000" fill="hold"/>
                                        <p:tgtEl>
                                          <p:spTgt spid="33"/>
                                        </p:tgtEl>
                                        <p:attrNameLst>
                                          <p:attrName>ppt_h</p:attrName>
                                        </p:attrNameLst>
                                      </p:cBhvr>
                                      <p:tavLst>
                                        <p:tav tm="0">
                                          <p:val>
                                            <p:fltVal val="0"/>
                                          </p:val>
                                        </p:tav>
                                        <p:tav tm="100000">
                                          <p:val>
                                            <p:strVal val="#ppt_h"/>
                                          </p:val>
                                        </p:tav>
                                      </p:tavLst>
                                    </p:anim>
                                    <p:anim calcmode="lin" valueType="num">
                                      <p:cBhvr>
                                        <p:cTn id="35" dur="1000" fill="hold"/>
                                        <p:tgtEl>
                                          <p:spTgt spid="33"/>
                                        </p:tgtEl>
                                        <p:attrNameLst>
                                          <p:attrName>ppt_w</p:attrName>
                                        </p:attrNameLst>
                                      </p:cBhvr>
                                      <p:tavLst>
                                        <p:tav tm="0">
                                          <p:val>
                                            <p:fltVal val="0"/>
                                          </p:val>
                                        </p:tav>
                                        <p:tav tm="100000">
                                          <p:val>
                                            <p:strVal val="#ppt_w"/>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33" grpId="0"/>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复合：跃迁常识：产生和复合现象</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48" name="Rectangle 47"/>
          <p:cNvSpPr/>
          <p:nvPr/>
        </p:nvSpPr>
        <p:spPr>
          <a:xfrm>
            <a:off x="285750" y="1988840"/>
            <a:ext cx="8501063" cy="10577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438275" lvl="0" indent="-1438275" eaLnBrk="1" hangingPunct="1">
              <a:lnSpc>
                <a:spcPct val="120000"/>
              </a:lnSpc>
              <a:spcBef>
                <a:spcPct val="50000"/>
              </a:spcBef>
              <a:buNone/>
            </a:pPr>
            <a:r>
              <a:rPr lang="zh-CN" altLang="en-US" sz="2800" b="1" dirty="0">
                <a:solidFill>
                  <a:srgbClr val="FF0000"/>
                </a:solidFill>
                <a:latin typeface="宋体" panose="02010600030101010101" pitchFamily="2" charset="-122"/>
              </a:rPr>
              <a:t>小注入</a:t>
            </a:r>
            <a:r>
              <a:rPr lang="zh-CN" altLang="en-US" sz="2800" b="1" dirty="0">
                <a:latin typeface="宋体" panose="02010600030101010101" pitchFamily="2" charset="-122"/>
              </a:rPr>
              <a:t>：注入的非平衡载流子浓度比平衡时的多数载流子浓度小的多</a:t>
            </a:r>
          </a:p>
        </p:txBody>
      </p:sp>
      <p:sp>
        <p:nvSpPr>
          <p:cNvPr id="49" name="TextBox 10"/>
          <p:cNvSpPr txBox="1"/>
          <p:nvPr/>
        </p:nvSpPr>
        <p:spPr>
          <a:xfrm>
            <a:off x="285750" y="4986338"/>
            <a:ext cx="8534400" cy="15239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buNone/>
            </a:pPr>
            <a:r>
              <a:rPr lang="zh-CN" altLang="en-US" sz="2600" b="1" dirty="0">
                <a:latin typeface="宋体" panose="02010600030101010101" pitchFamily="2" charset="-122"/>
              </a:rPr>
              <a:t>小注入条件下，非平衡载流子比平衡多子浓度小得多，但是比平衡少子浓度大得多，因此非平衡载流子通常是指</a:t>
            </a:r>
            <a:r>
              <a:rPr lang="zh-CN" altLang="en-US" sz="2600" b="1" dirty="0">
                <a:solidFill>
                  <a:srgbClr val="FF0000"/>
                </a:solidFill>
                <a:latin typeface="宋体" panose="02010600030101010101" pitchFamily="2" charset="-122"/>
              </a:rPr>
              <a:t>非平衡少子</a:t>
            </a:r>
            <a:endParaRPr lang="en-US" altLang="zh-CN" sz="2600" b="1" dirty="0">
              <a:solidFill>
                <a:srgbClr val="FF0000"/>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84997" name="Object 7"/>
              <p:cNvSpPr txBox="1"/>
              <p:nvPr/>
            </p:nvSpPr>
            <p:spPr>
              <a:xfrm>
                <a:off x="1728788" y="3429000"/>
                <a:ext cx="4715420" cy="5397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en-US" altLang="zh-CN" sz="2800" i="1">
                          <a:solidFill>
                            <a:srgbClr val="000000"/>
                          </a:solidFill>
                          <a:latin typeface="Cambria Math" panose="02040503050406030204" pitchFamily="18" charset="0"/>
                          <a:ea typeface="+mn-ea"/>
                        </a:rPr>
                        <m:t>n</m:t>
                      </m:r>
                      <m:r>
                        <m:rPr>
                          <m:nor/>
                        </m:rPr>
                        <a:rPr lang="zh-CN" altLang="en-US" sz="2800" i="0">
                          <a:solidFill>
                            <a:srgbClr val="000000"/>
                          </a:solidFill>
                          <a:latin typeface="+mn-ea"/>
                          <a:ea typeface="+mn-ea"/>
                        </a:rPr>
                        <m:t>型材料</m:t>
                      </m:r>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r>
                        <a:rPr lang="zh-CN" altLang="en-US" sz="2800" i="1">
                          <a:solidFill>
                            <a:srgbClr val="000000"/>
                          </a:solidFill>
                          <a:latin typeface="Cambria Math" panose="02040503050406030204" pitchFamily="18" charset="0"/>
                          <a:ea typeface="+mn-ea"/>
                        </a:rPr>
                        <m:t>&lt;&lt;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𝑛</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oMath>
                  </m:oMathPara>
                </a14:m>
                <a:endParaRPr lang="zh-CN" altLang="en-US" sz="2800" dirty="0">
                  <a:latin typeface="+mn-ea"/>
                  <a:ea typeface="+mn-ea"/>
                </a:endParaRPr>
              </a:p>
            </p:txBody>
          </p:sp>
        </mc:Choice>
        <mc:Fallback xmlns="">
          <p:sp>
            <p:nvSpPr>
              <p:cNvPr id="84997" name="Object 7"/>
              <p:cNvSpPr txBox="1">
                <a:spLocks noRot="1" noChangeAspect="1" noMove="1" noResize="1" noEditPoints="1" noAdjustHandles="1" noChangeArrowheads="1" noChangeShapeType="1" noTextEdit="1"/>
              </p:cNvSpPr>
              <p:nvPr/>
            </p:nvSpPr>
            <p:spPr>
              <a:xfrm>
                <a:off x="1728788" y="3429000"/>
                <a:ext cx="4715420" cy="539750"/>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998" name="Object 8"/>
              <p:cNvSpPr txBox="1"/>
              <p:nvPr/>
            </p:nvSpPr>
            <p:spPr>
              <a:xfrm>
                <a:off x="1714499" y="4097338"/>
                <a:ext cx="4895483" cy="53975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en-US" altLang="zh-CN" sz="2800" b="0" i="0" smtClean="0">
                          <a:solidFill>
                            <a:srgbClr val="000000"/>
                          </a:solidFill>
                          <a:latin typeface="Cambria Math" panose="02040503050406030204" pitchFamily="18" charset="0"/>
                          <a:ea typeface="+mn-ea"/>
                        </a:rPr>
                        <m:t>p</m:t>
                      </m:r>
                      <m:r>
                        <m:rPr>
                          <m:nor/>
                        </m:rPr>
                        <a:rPr lang="zh-CN" altLang="en-US" sz="2800" i="0">
                          <a:solidFill>
                            <a:srgbClr val="000000"/>
                          </a:solidFill>
                          <a:latin typeface="+mn-ea"/>
                          <a:ea typeface="+mn-ea"/>
                        </a:rPr>
                        <m:t>型材料</m:t>
                      </m:r>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𝑛</m:t>
                      </m:r>
                      <m:r>
                        <a:rPr lang="zh-CN" altLang="en-US" sz="2800" i="1">
                          <a:solidFill>
                            <a:srgbClr val="000000"/>
                          </a:solidFill>
                          <a:latin typeface="Cambria Math" panose="02040503050406030204" pitchFamily="18" charset="0"/>
                          <a:ea typeface="+mn-ea"/>
                        </a:rPr>
                        <m:t>&lt;&lt;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𝑝</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oMath>
                  </m:oMathPara>
                </a14:m>
                <a:endParaRPr lang="zh-CN" altLang="en-US" sz="2800" dirty="0">
                  <a:latin typeface="+mn-ea"/>
                  <a:ea typeface="+mn-ea"/>
                </a:endParaRPr>
              </a:p>
            </p:txBody>
          </p:sp>
        </mc:Choice>
        <mc:Fallback xmlns="">
          <p:sp>
            <p:nvSpPr>
              <p:cNvPr id="84998" name="Object 8"/>
              <p:cNvSpPr txBox="1">
                <a:spLocks noRot="1" noChangeAspect="1" noMove="1" noResize="1" noEditPoints="1" noAdjustHandles="1" noChangeArrowheads="1" noChangeShapeType="1" noTextEdit="1"/>
              </p:cNvSpPr>
              <p:nvPr/>
            </p:nvSpPr>
            <p:spPr>
              <a:xfrm>
                <a:off x="1714499" y="4097338"/>
                <a:ext cx="4895483" cy="539750"/>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9" name="TextBox 8"/>
          <p:cNvSpPr txBox="1"/>
          <p:nvPr/>
        </p:nvSpPr>
        <p:spPr>
          <a:xfrm>
            <a:off x="304800" y="692696"/>
            <a:ext cx="8643938" cy="10577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073150" lvl="0" indent="-1073150" eaLnBrk="1" hangingPunct="1">
              <a:lnSpc>
                <a:spcPct val="120000"/>
              </a:lnSpc>
              <a:spcBef>
                <a:spcPct val="50000"/>
              </a:spcBef>
              <a:buNone/>
            </a:pPr>
            <a:r>
              <a:rPr lang="zh-CN" altLang="en-US" sz="2800" b="1" dirty="0">
                <a:solidFill>
                  <a:srgbClr val="FF0000"/>
                </a:solidFill>
                <a:latin typeface="宋体" panose="02010600030101010101" pitchFamily="2" charset="-122"/>
              </a:rPr>
              <a:t>注入：</a:t>
            </a:r>
            <a:r>
              <a:rPr lang="zh-CN" altLang="en-US" sz="2800" b="1" dirty="0">
                <a:solidFill>
                  <a:srgbClr val="0000FF"/>
                </a:solidFill>
                <a:latin typeface="宋体" panose="02010600030101010101" pitchFamily="2" charset="-122"/>
              </a:rPr>
              <a:t>外界作用</a:t>
            </a:r>
            <a:r>
              <a:rPr lang="zh-CN" altLang="en-US" sz="2800" b="1" dirty="0">
                <a:latin typeface="宋体" panose="02010600030101010101" pitchFamily="2" charset="-122"/>
              </a:rPr>
              <a:t>使半导体产生</a:t>
            </a:r>
            <a:r>
              <a:rPr lang="zh-CN" altLang="en-US" sz="2800" b="1" dirty="0">
                <a:solidFill>
                  <a:srgbClr val="0000FF"/>
                </a:solidFill>
                <a:latin typeface="宋体" panose="02010600030101010101" pitchFamily="2" charset="-122"/>
              </a:rPr>
              <a:t>非平衡载流子</a:t>
            </a:r>
            <a:r>
              <a:rPr lang="zh-CN" altLang="en-US" sz="2800" b="1" dirty="0">
                <a:latin typeface="宋体" panose="02010600030101010101" pitchFamily="2" charset="-122"/>
              </a:rPr>
              <a:t>的过程叫非平衡载流子的注入</a:t>
            </a:r>
            <a:endParaRPr lang="en-US" altLang="zh-CN" sz="2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997"/>
                                        </p:tgtEl>
                                        <p:attrNameLst>
                                          <p:attrName>style.visibility</p:attrName>
                                        </p:attrNameLst>
                                      </p:cBhvr>
                                      <p:to>
                                        <p:strVal val="visible"/>
                                      </p:to>
                                    </p:set>
                                    <p:animEffect transition="in" filter="wipe(left)">
                                      <p:cBhvr>
                                        <p:cTn id="17" dur="500"/>
                                        <p:tgtEl>
                                          <p:spTgt spid="849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998"/>
                                        </p:tgtEl>
                                        <p:attrNameLst>
                                          <p:attrName>style.visibility</p:attrName>
                                        </p:attrNameLst>
                                      </p:cBhvr>
                                      <p:to>
                                        <p:strVal val="visible"/>
                                      </p:to>
                                    </p:set>
                                    <p:animEffect transition="in" filter="wipe(left)">
                                      <p:cBhvr>
                                        <p:cTn id="22" dur="500"/>
                                        <p:tgtEl>
                                          <p:spTgt spid="849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84997" grpId="0"/>
      <p:bldP spid="8499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复合：跃迁常识：少子寿命</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52232" name="TextBox 6"/>
          <p:cNvSpPr txBox="1">
            <a:spLocks noChangeArrowheads="1"/>
          </p:cNvSpPr>
          <p:nvPr/>
        </p:nvSpPr>
        <p:spPr bwMode="auto">
          <a:xfrm>
            <a:off x="628650" y="1071563"/>
            <a:ext cx="8515350"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光照停止</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G</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&lt;R</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p</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R</a:t>
            </a:r>
            <a:r>
              <a:rPr kumimoji="1" lang="en-US" altLang="zh-CN"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复合</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热</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产生</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恢复热平衡</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84996" name="Group 7"/>
          <p:cNvGrpSpPr/>
          <p:nvPr/>
        </p:nvGrpSpPr>
        <p:grpSpPr>
          <a:xfrm>
            <a:off x="1249358" y="1453870"/>
            <a:ext cx="4284000" cy="576262"/>
            <a:chOff x="1332637" y="6042377"/>
            <a:chExt cx="4283740" cy="755656"/>
          </a:xfrm>
        </p:grpSpPr>
        <p:sp>
          <p:nvSpPr>
            <p:cNvPr id="52236" name="Curved Right Arrow 8"/>
            <p:cNvSpPr>
              <a:spLocks noChangeArrowheads="1"/>
            </p:cNvSpPr>
            <p:nvPr/>
          </p:nvSpPr>
          <p:spPr bwMode="auto">
            <a:xfrm rot="16200000">
              <a:off x="3096679" y="4278335"/>
              <a:ext cx="755656" cy="4283740"/>
            </a:xfrm>
            <a:prstGeom prst="curvedRightArrow">
              <a:avLst>
                <a:gd name="adj1" fmla="val 25022"/>
                <a:gd name="adj2" fmla="val 49990"/>
                <a:gd name="adj3" fmla="val 25000"/>
              </a:avLst>
            </a:prstGeom>
            <a:solidFill>
              <a:srgbClr val="2FF7C3"/>
            </a:solid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2237" name="TextBox 9"/>
            <p:cNvSpPr txBox="1">
              <a:spLocks noChangeArrowheads="1"/>
            </p:cNvSpPr>
            <p:nvPr/>
          </p:nvSpPr>
          <p:spPr bwMode="auto">
            <a:xfrm>
              <a:off x="2380695" y="6171442"/>
              <a:ext cx="1770357" cy="605384"/>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algn="ctr" eaLnBrk="1" hangingPunct="1">
                <a:spcBef>
                  <a:spcPct val="50000"/>
                </a:spcBef>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存在净复合</a:t>
              </a:r>
              <a:endPar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Object 2"/>
              <p:cNvSpPr txBox="1"/>
              <p:nvPr/>
            </p:nvSpPr>
            <p:spPr>
              <a:xfrm>
                <a:off x="736600" y="2081396"/>
                <a:ext cx="6499696" cy="92045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𝜏</m:t>
                          </m:r>
                        </m:den>
                      </m:f>
                      <m:r>
                        <a:rPr lang="zh-CN" altLang="en-US" sz="2400" i="1">
                          <a:solidFill>
                            <a:srgbClr val="000000"/>
                          </a:solidFill>
                          <a:latin typeface="Cambria Math" panose="02040503050406030204" pitchFamily="18" charset="0"/>
                          <a:ea typeface="+mn-ea"/>
                        </a:rPr>
                        <m:t>：</m:t>
                      </m:r>
                      <m:r>
                        <m:rPr>
                          <m:nor/>
                        </m:rPr>
                        <a:rPr lang="zh-CN" altLang="en-US" sz="2400" b="1" i="0">
                          <a:solidFill>
                            <a:srgbClr val="000000"/>
                          </a:solidFill>
                          <a:latin typeface="+mn-ea"/>
                          <a:ea typeface="+mn-ea"/>
                        </a:rPr>
                        <m:t>单位时间内，非平衡载流子的复合几率</m:t>
                      </m:r>
                    </m:oMath>
                  </m:oMathPara>
                </a14:m>
                <a:endParaRPr lang="zh-CN" altLang="en-US" sz="2400" dirty="0">
                  <a:ea typeface="+mn-ea"/>
                  <a:cs typeface="Times New Roman" panose="02020603050405020304" pitchFamily="18" charset="0"/>
                </a:endParaRPr>
              </a:p>
            </p:txBody>
          </p:sp>
        </mc:Choice>
        <mc:Fallback xmlns="">
          <p:sp>
            <p:nvSpPr>
              <p:cNvPr id="18" name="Object 2"/>
              <p:cNvSpPr txBox="1">
                <a:spLocks noRot="1" noChangeAspect="1" noMove="1" noResize="1" noEditPoints="1" noAdjustHandles="1" noChangeArrowheads="1" noChangeShapeType="1" noTextEdit="1"/>
              </p:cNvSpPr>
              <p:nvPr/>
            </p:nvSpPr>
            <p:spPr>
              <a:xfrm>
                <a:off x="736600" y="2081396"/>
                <a:ext cx="6499696" cy="92045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2"/>
              <p:cNvSpPr txBox="1"/>
              <p:nvPr/>
            </p:nvSpPr>
            <p:spPr>
              <a:xfrm>
                <a:off x="696913" y="3037865"/>
                <a:ext cx="7259463" cy="9286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𝜏</m:t>
                          </m:r>
                        </m:den>
                      </m:f>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单位时间单位体积净复合消失的电子空穴对</m:t>
                      </m:r>
                    </m:oMath>
                  </m:oMathPara>
                </a14:m>
                <a:endParaRPr lang="zh-CN" altLang="en-US" sz="2400" dirty="0">
                  <a:ea typeface="+mn-ea"/>
                  <a:cs typeface="Times New Roman" panose="02020603050405020304" pitchFamily="18" charset="0"/>
                </a:endParaRPr>
              </a:p>
            </p:txBody>
          </p:sp>
        </mc:Choice>
        <mc:Fallback xmlns="">
          <p:sp>
            <p:nvSpPr>
              <p:cNvPr id="2" name="Object 2"/>
              <p:cNvSpPr txBox="1">
                <a:spLocks noRot="1" noChangeAspect="1" noMove="1" noResize="1" noEditPoints="1" noAdjustHandles="1" noChangeArrowheads="1" noChangeShapeType="1" noTextEdit="1"/>
              </p:cNvSpPr>
              <p:nvPr/>
            </p:nvSpPr>
            <p:spPr>
              <a:xfrm>
                <a:off x="696913" y="3037865"/>
                <a:ext cx="7259463" cy="928687"/>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49" name="Object 5"/>
              <p:cNvSpPr txBox="1"/>
              <p:nvPr/>
            </p:nvSpPr>
            <p:spPr>
              <a:xfrm>
                <a:off x="2843213" y="3940473"/>
                <a:ext cx="2514600" cy="92868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𝑑</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𝑡</m:t>
                              </m:r>
                            </m:e>
                          </m:d>
                        </m:num>
                        <m:den>
                          <m:r>
                            <a:rPr lang="zh-CN" altLang="en-US" sz="2400" i="1">
                              <a:solidFill>
                                <a:srgbClr val="000000"/>
                              </a:solidFill>
                              <a:latin typeface="Cambria Math" panose="02040503050406030204" pitchFamily="18" charset="0"/>
                              <a:ea typeface="+mn-ea"/>
                            </a:rPr>
                            <m:t>𝑑𝑡</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𝑡</m:t>
                              </m:r>
                            </m:e>
                          </m:d>
                        </m:num>
                        <m:den>
                          <m:r>
                            <a:rPr lang="zh-CN" altLang="en-US" sz="2400" i="1">
                              <a:solidFill>
                                <a:srgbClr val="000000"/>
                              </a:solidFill>
                              <a:latin typeface="Cambria Math" panose="02040503050406030204" pitchFamily="18" charset="0"/>
                              <a:ea typeface="+mn-ea"/>
                            </a:rPr>
                            <m:t>𝜏</m:t>
                          </m:r>
                        </m:den>
                      </m:f>
                    </m:oMath>
                  </m:oMathPara>
                </a14:m>
                <a:endParaRPr lang="zh-CN" altLang="en-US" sz="2400" dirty="0">
                  <a:ea typeface="+mn-ea"/>
                  <a:cs typeface="Times New Roman" panose="02020603050405020304" pitchFamily="18" charset="0"/>
                </a:endParaRPr>
              </a:p>
            </p:txBody>
          </p:sp>
        </mc:Choice>
        <mc:Fallback xmlns="">
          <p:sp>
            <p:nvSpPr>
              <p:cNvPr id="82949" name="Object 5"/>
              <p:cNvSpPr txBox="1">
                <a:spLocks noRot="1" noChangeAspect="1" noMove="1" noResize="1" noEditPoints="1" noAdjustHandles="1" noChangeArrowheads="1" noChangeShapeType="1" noTextEdit="1"/>
              </p:cNvSpPr>
              <p:nvPr/>
            </p:nvSpPr>
            <p:spPr>
              <a:xfrm>
                <a:off x="2843213" y="3940473"/>
                <a:ext cx="2514600" cy="92868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50" name="Object 5"/>
              <p:cNvSpPr txBox="1"/>
              <p:nvPr/>
            </p:nvSpPr>
            <p:spPr>
              <a:xfrm>
                <a:off x="771525" y="5053013"/>
                <a:ext cx="6015038" cy="550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=0</m:t>
                      </m:r>
                      <m:r>
                        <m:rPr>
                          <m:nor/>
                        </m:rPr>
                        <a:rPr lang="zh-CN" altLang="en-US" sz="2400" i="0">
                          <a:solidFill>
                            <a:srgbClr val="000000"/>
                          </a:solidFill>
                          <a:latin typeface="+mn-ea"/>
                          <a:ea typeface="+mn-ea"/>
                        </a:rPr>
                        <m:t>(光照刚停止)时</m:t>
                      </m:r>
                      <m:r>
                        <a:rPr lang="zh-CN" altLang="en-US" sz="2400" i="1">
                          <a:solidFill>
                            <a:srgbClr val="000000"/>
                          </a:solidFill>
                          <a:latin typeface="Cambria Math" panose="02040503050406030204" pitchFamily="18" charset="0"/>
                          <a:ea typeface="+mn-ea"/>
                        </a:rPr>
                        <m:t>，</m:t>
                      </m:r>
                      <m:r>
                        <m:rPr>
                          <m:nor/>
                        </m:rPr>
                        <a:rPr lang="zh-CN" altLang="en-US" sz="2400" i="0">
                          <a:solidFill>
                            <a:srgbClr val="000000"/>
                          </a:solidFill>
                          <a:latin typeface="+mn-ea"/>
                          <a:ea typeface="+mn-ea"/>
                        </a:rPr>
                        <m:t>令</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(0)=(</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m:t>
                          </m:r>
                        </m:e>
                        <m:sub>
                          <m:r>
                            <a:rPr lang="zh-CN" altLang="en-US" sz="2400" i="1">
                              <a:solidFill>
                                <a:srgbClr val="000000"/>
                              </a:solidFill>
                              <a:latin typeface="Cambria Math" panose="02040503050406030204" pitchFamily="18" charset="0"/>
                              <a:ea typeface="+mn-ea"/>
                            </a:rPr>
                            <m:t>0</m:t>
                          </m:r>
                        </m:sub>
                      </m:sSub>
                    </m:oMath>
                  </m:oMathPara>
                </a14:m>
                <a:endParaRPr lang="zh-CN" altLang="en-US" sz="2400" dirty="0">
                  <a:ea typeface="+mn-ea"/>
                  <a:cs typeface="Times New Roman" panose="02020603050405020304" pitchFamily="18" charset="0"/>
                </a:endParaRPr>
              </a:p>
            </p:txBody>
          </p:sp>
        </mc:Choice>
        <mc:Fallback xmlns="">
          <p:sp>
            <p:nvSpPr>
              <p:cNvPr id="82950" name="Object 5"/>
              <p:cNvSpPr txBox="1">
                <a:spLocks noRot="1" noChangeAspect="1" noMove="1" noResize="1" noEditPoints="1" noAdjustHandles="1" noChangeArrowheads="1" noChangeShapeType="1" noTextEdit="1"/>
              </p:cNvSpPr>
              <p:nvPr/>
            </p:nvSpPr>
            <p:spPr>
              <a:xfrm>
                <a:off x="771525" y="5053013"/>
                <a:ext cx="6015038" cy="550862"/>
              </a:xfrm>
              <a:prstGeom prst="rect">
                <a:avLst/>
              </a:prstGeom>
              <a:blipFill>
                <a:blip r:embed="rId5"/>
                <a:stretch>
                  <a:fillRect l="-10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21" name="Object 3"/>
              <p:cNvSpPr txBox="1"/>
              <p:nvPr/>
            </p:nvSpPr>
            <p:spPr>
              <a:xfrm>
                <a:off x="3000375" y="5705475"/>
                <a:ext cx="2959100" cy="6524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𝑡</m:t>
                          </m:r>
                        </m:e>
                      </m:d>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d>
                            <m:dPr>
                              <m:ctrlPr>
                                <a:rPr lang="zh-CN" altLang="en-US" sz="2400" i="1">
                                  <a:solidFill>
                                    <a:srgbClr val="000000"/>
                                  </a:solidFill>
                                  <a:latin typeface="Cambria Math" panose="02040503050406030204" pitchFamily="18" charset="0"/>
                                  <a:ea typeface="+mn-ea"/>
                                </a:rPr>
                              </m:ctrlPr>
                            </m:dPr>
                            <m:e>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e>
                          </m:d>
                        </m:e>
                        <m:sub>
                          <m:r>
                            <a:rPr lang="zh-CN" altLang="en-US" sz="2400" i="1">
                              <a:solidFill>
                                <a:srgbClr val="000000"/>
                              </a:solidFill>
                              <a:latin typeface="Cambria Math" panose="02040503050406030204" pitchFamily="18" charset="0"/>
                              <a:ea typeface="+mn-ea"/>
                            </a:rPr>
                            <m:t>0</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𝑡</m:t>
                              </m:r>
                            </m:num>
                            <m:den>
                              <m:r>
                                <a:rPr lang="zh-CN" altLang="en-US" sz="2400" i="1">
                                  <a:solidFill>
                                    <a:srgbClr val="000000"/>
                                  </a:solidFill>
                                  <a:latin typeface="Cambria Math" panose="02040503050406030204" pitchFamily="18" charset="0"/>
                                  <a:ea typeface="+mn-ea"/>
                                </a:rPr>
                                <m:t>𝜏</m:t>
                              </m:r>
                            </m:den>
                          </m:f>
                        </m:sup>
                      </m:sSup>
                    </m:oMath>
                  </m:oMathPara>
                </a14:m>
                <a:endParaRPr lang="zh-CN" altLang="en-US" sz="2400" dirty="0">
                  <a:ea typeface="+mn-ea"/>
                  <a:cs typeface="Times New Roman" panose="02020603050405020304" pitchFamily="18" charset="0"/>
                </a:endParaRPr>
              </a:p>
            </p:txBody>
          </p:sp>
        </mc:Choice>
        <mc:Fallback xmlns="">
          <p:sp>
            <p:nvSpPr>
              <p:cNvPr id="60421" name="Object 3"/>
              <p:cNvSpPr txBox="1">
                <a:spLocks noRot="1" noChangeAspect="1" noMove="1" noResize="1" noEditPoints="1" noAdjustHandles="1" noChangeArrowheads="1" noChangeShapeType="1" noTextEdit="1"/>
              </p:cNvSpPr>
              <p:nvPr/>
            </p:nvSpPr>
            <p:spPr>
              <a:xfrm>
                <a:off x="3000375" y="5705475"/>
                <a:ext cx="2959100" cy="652463"/>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4" name="Rectangle 13"/>
          <p:cNvSpPr>
            <a:spLocks noChangeArrowheads="1"/>
          </p:cNvSpPr>
          <p:nvPr/>
        </p:nvSpPr>
        <p:spPr bwMode="auto">
          <a:xfrm>
            <a:off x="611188" y="404813"/>
            <a:ext cx="2520950" cy="522288"/>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少子寿命：</a:t>
            </a:r>
          </a:p>
        </p:txBody>
      </p:sp>
      <p:sp>
        <p:nvSpPr>
          <p:cNvPr id="15" name="文本框 14">
            <a:extLst>
              <a:ext uri="{FF2B5EF4-FFF2-40B4-BE49-F238E27FC236}">
                <a16:creationId xmlns:a16="http://schemas.microsoft.com/office/drawing/2014/main" id="{2D62AC90-C4BC-4BFD-B660-09F71F94BF04}"/>
              </a:ext>
            </a:extLst>
          </p:cNvPr>
          <p:cNvSpPr txBox="1"/>
          <p:nvPr/>
        </p:nvSpPr>
        <p:spPr>
          <a:xfrm>
            <a:off x="3913989" y="1494723"/>
            <a:ext cx="641378" cy="523220"/>
          </a:xfrm>
          <a:prstGeom prst="rect">
            <a:avLst/>
          </a:prstGeom>
          <a:noFill/>
        </p:spPr>
        <p:txBody>
          <a:bodyPr wrap="square">
            <a:spAutoFit/>
          </a:bodyPr>
          <a:lstStyle/>
          <a:p>
            <a:r>
              <a:rPr kumimoji="1" lang="en-US" altLang="zh-CN" sz="2800" i="1" dirty="0">
                <a:solidFill>
                  <a:srgbClr val="3333FF"/>
                </a:solidFill>
                <a:ea typeface="+mn-ea"/>
                <a:cs typeface="Times New Roman" panose="02020603050405020304" pitchFamily="18" charset="0"/>
              </a:rPr>
              <a:t>τ</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2949"/>
                                        </p:tgtEl>
                                        <p:attrNameLst>
                                          <p:attrName>style.visibility</p:attrName>
                                        </p:attrNameLst>
                                      </p:cBhvr>
                                      <p:to>
                                        <p:strVal val="visible"/>
                                      </p:to>
                                    </p:set>
                                    <p:animEffect transition="in" filter="wipe(left)">
                                      <p:cBhvr>
                                        <p:cTn id="24" dur="500"/>
                                        <p:tgtEl>
                                          <p:spTgt spid="829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2950"/>
                                        </p:tgtEl>
                                        <p:attrNameLst>
                                          <p:attrName>style.visibility</p:attrName>
                                        </p:attrNameLst>
                                      </p:cBhvr>
                                      <p:to>
                                        <p:strVal val="visible"/>
                                      </p:to>
                                    </p:set>
                                    <p:animEffect transition="in" filter="wipe(left)">
                                      <p:cBhvr>
                                        <p:cTn id="29" dur="500"/>
                                        <p:tgtEl>
                                          <p:spTgt spid="8295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0421"/>
                                        </p:tgtEl>
                                        <p:attrNameLst>
                                          <p:attrName>style.visibility</p:attrName>
                                        </p:attrNameLst>
                                      </p:cBhvr>
                                      <p:to>
                                        <p:strVal val="visible"/>
                                      </p:to>
                                    </p:set>
                                    <p:animEffect transition="in" filter="wipe(left)">
                                      <p:cBhvr>
                                        <p:cTn id="34"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82949" grpId="0"/>
      <p:bldP spid="82950" grpId="0"/>
      <p:bldP spid="6042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引言：半导体技术的发展</a:t>
            </a:r>
          </a:p>
        </p:txBody>
      </p:sp>
      <p:sp>
        <p:nvSpPr>
          <p:cNvPr id="10" name="Text Box 3"/>
          <p:cNvSpPr txBox="1">
            <a:spLocks noChangeArrowheads="1"/>
          </p:cNvSpPr>
          <p:nvPr/>
        </p:nvSpPr>
        <p:spPr bwMode="auto">
          <a:xfrm>
            <a:off x="493713" y="1285875"/>
            <a:ext cx="8353425" cy="8302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1520825" marR="0" lvl="0" indent="-1520825"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1947</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年，肖克莱、巴丁、布拉顿发明了点接触</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晶体</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1956</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年获诺贝尔物理学奖），开创了</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信息时代</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 name="Text Box 3"/>
          <p:cNvSpPr txBox="1">
            <a:spLocks noChangeArrowheads="1"/>
          </p:cNvSpPr>
          <p:nvPr/>
        </p:nvSpPr>
        <p:spPr bwMode="auto">
          <a:xfrm>
            <a:off x="493713" y="2214563"/>
            <a:ext cx="8496300" cy="180022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50</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年代中，</a:t>
            </a:r>
          </a:p>
          <a:p>
            <a:pPr marL="0" marR="0" lvl="0" indent="0" algn="just"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H.Kroemer</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提出了适于高频、高速工作的</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异质结</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晶体管结构</a:t>
            </a:r>
          </a:p>
          <a:p>
            <a:pPr marL="0" marR="0" lvl="0" indent="0" algn="just"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J.Kilby</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制作出了</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第一块集成电路</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（是由</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晶体管、</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电阻</a:t>
            </a:r>
          </a:p>
          <a:p>
            <a:pPr marL="0" marR="0" lvl="0" indent="0" algn="just"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和</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a:t>
            </a:r>
            <a:r>
              <a:rPr kumimoji="1"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pn</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结</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电容所组成的相移振荡器）</a:t>
            </a:r>
          </a:p>
        </p:txBody>
      </p:sp>
      <p:sp>
        <p:nvSpPr>
          <p:cNvPr id="12" name="Text Box 3"/>
          <p:cNvSpPr txBox="1">
            <a:spLocks noChangeArrowheads="1"/>
          </p:cNvSpPr>
          <p:nvPr/>
        </p:nvSpPr>
        <p:spPr bwMode="auto">
          <a:xfrm>
            <a:off x="395288" y="4071938"/>
            <a:ext cx="8389938" cy="908050"/>
          </a:xfrm>
          <a:prstGeom prst="rect">
            <a:avLst/>
          </a:prstGeom>
          <a:noFill/>
          <a:ln w="9525">
            <a:noFill/>
            <a:miter lim="800000"/>
          </a:ln>
        </p:spPr>
        <p:txBody>
          <a:bodyPr wrap="none">
            <a:spAutoFit/>
          </a:bodyPr>
          <a:lstStyle/>
          <a:p>
            <a:pPr marR="0" algn="ctr"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1958</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年，美国德州仪器和仙童公司发明了</a:t>
            </a:r>
            <a:r>
              <a:rPr kumimoji="1" lang="en-US" altLang="zh-CN"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Si</a:t>
            </a: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平面工艺技术</a:t>
            </a:r>
          </a:p>
          <a:p>
            <a:pPr marL="360680" marR="0" indent="713105" algn="ctr"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Fairchild</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），研制了半导体集成电路（</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IC</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endParaRPr kumimoji="1" lang="zh-CN" altLang="en-US" kern="1200" cap="none" spc="0" normalizeH="0" baseline="0" noProof="0" dirty="0">
              <a:latin typeface="Times New Roman" panose="02020603050405020304" pitchFamily="18" charset="0"/>
              <a:ea typeface="+mn-ea"/>
              <a:cs typeface="Times New Roman" panose="02020603050405020304" pitchFamily="18" charset="0"/>
            </a:endParaRPr>
          </a:p>
        </p:txBody>
      </p:sp>
      <p:sp>
        <p:nvSpPr>
          <p:cNvPr id="13" name="Text Box 3"/>
          <p:cNvSpPr txBox="1">
            <a:spLocks noChangeArrowheads="1"/>
          </p:cNvSpPr>
          <p:nvPr/>
        </p:nvSpPr>
        <p:spPr bwMode="auto">
          <a:xfrm>
            <a:off x="566738" y="5000625"/>
            <a:ext cx="8648700" cy="1800225"/>
          </a:xfrm>
          <a:prstGeom prst="rect">
            <a:avLst/>
          </a:prstGeom>
          <a:noFill/>
          <a:ln w="9525">
            <a:noFill/>
            <a:miter lim="800000"/>
          </a:ln>
        </p:spPr>
        <p:txBody>
          <a:bodyPr>
            <a:spAutoFit/>
          </a:bodyPr>
          <a:lstStyle/>
          <a:p>
            <a:pPr marR="0"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70</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年代，</a:t>
            </a:r>
          </a:p>
          <a:p>
            <a:pPr marR="0"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  </a:t>
            </a:r>
            <a:r>
              <a:rPr kumimoji="1" lang="en-US" altLang="zh-CN" sz="2400" kern="1200" cap="none" spc="0" normalizeH="0" baseline="0" noProof="0" dirty="0" err="1">
                <a:latin typeface="Times New Roman" panose="02020603050405020304" pitchFamily="18" charset="0"/>
                <a:ea typeface="+mn-ea"/>
                <a:cs typeface="Times New Roman" panose="02020603050405020304" pitchFamily="18" charset="0"/>
              </a:rPr>
              <a:t>Zh.I.Alferov</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发明了能室温工作的双异质结激光器，推动了</a:t>
            </a:r>
          </a:p>
          <a:p>
            <a:pPr marR="0" indent="1438275"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  光纤通信的发展</a:t>
            </a:r>
          </a:p>
          <a:p>
            <a:pPr marR="0"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  </a:t>
            </a:r>
            <a:r>
              <a:rPr kumimoji="1" lang="en-US" altLang="zh-CN" sz="2400" kern="1200" cap="none" spc="0" normalizeH="0" baseline="0" noProof="0" dirty="0" err="1">
                <a:latin typeface="Times New Roman" panose="02020603050405020304" pitchFamily="18" charset="0"/>
                <a:ea typeface="+mn-ea"/>
                <a:cs typeface="Times New Roman" panose="02020603050405020304" pitchFamily="18" charset="0"/>
              </a:rPr>
              <a:t>K.F.Klitzing</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发现量子</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Hall</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效应。</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1985</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年获诺贝尔物理学奖</a:t>
            </a:r>
            <a:endParaRPr kumimoji="1" lang="zh-CN" altLang="en-US" kern="1200" cap="none" spc="0" normalizeH="0" baseline="0" noProof="0" dirty="0">
              <a:latin typeface="Times New Roman" panose="02020603050405020304" pitchFamily="18" charset="0"/>
              <a:ea typeface="+mn-ea"/>
              <a:cs typeface="Times New Roman" panose="02020603050405020304" pitchFamily="18" charset="0"/>
            </a:endParaRPr>
          </a:p>
        </p:txBody>
      </p:sp>
      <p:grpSp>
        <p:nvGrpSpPr>
          <p:cNvPr id="11271" name="Group 11"/>
          <p:cNvGrpSpPr/>
          <p:nvPr/>
        </p:nvGrpSpPr>
        <p:grpSpPr>
          <a:xfrm>
            <a:off x="0" y="333375"/>
            <a:ext cx="4716463" cy="863600"/>
            <a:chOff x="0" y="315913"/>
            <a:chExt cx="2428860" cy="755633"/>
          </a:xfrm>
        </p:grpSpPr>
        <p:sp>
          <p:nvSpPr>
            <p:cNvPr id="136200" name="Oval 11"/>
            <p:cNvSpPr>
              <a:spLocks noChangeArrowheads="1"/>
            </p:cNvSpPr>
            <p:nvPr/>
          </p:nvSpPr>
          <p:spPr bwMode="auto">
            <a:xfrm>
              <a:off x="0" y="315913"/>
              <a:ext cx="2428860" cy="755633"/>
            </a:xfrm>
            <a:prstGeom prst="ellipse">
              <a:avLst/>
            </a:prstGeom>
            <a:solidFill>
              <a:srgbClr val="D1FFD1"/>
            </a:solidFill>
            <a:ln w="9525">
              <a:solidFill>
                <a:srgbClr val="00FF00"/>
              </a:solidFill>
              <a:round/>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6201" name="Rectangle 12"/>
            <p:cNvSpPr>
              <a:spLocks noChangeArrowheads="1"/>
            </p:cNvSpPr>
            <p:nvPr/>
          </p:nvSpPr>
          <p:spPr bwMode="auto">
            <a:xfrm>
              <a:off x="137344" y="428425"/>
              <a:ext cx="2239195" cy="512552"/>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半导体技术的发展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复合：跃迁常识：少子寿命</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Object 3"/>
              <p:cNvSpPr txBox="1"/>
              <p:nvPr/>
            </p:nvSpPr>
            <p:spPr>
              <a:xfrm>
                <a:off x="855340" y="1846480"/>
                <a:ext cx="1628428" cy="49212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𝜏</m:t>
                      </m:r>
                      <m:r>
                        <m:rPr>
                          <m:nor/>
                        </m:rPr>
                        <a:rPr lang="zh-CN" altLang="en-US" sz="2400" i="0">
                          <a:solidFill>
                            <a:srgbClr val="000000"/>
                          </a:solidFill>
                          <a:latin typeface="+mn-ea"/>
                          <a:ea typeface="+mn-ea"/>
                        </a:rPr>
                        <m:t>时</m:t>
                      </m:r>
                      <m:r>
                        <a:rPr lang="zh-CN" altLang="en-US" sz="2400" i="1">
                          <a:solidFill>
                            <a:srgbClr val="000000"/>
                          </a:solidFill>
                          <a:latin typeface="Cambria Math" panose="02040503050406030204" pitchFamily="18" charset="0"/>
                          <a:ea typeface="+mn-ea"/>
                        </a:rPr>
                        <m:t>：</m:t>
                      </m:r>
                    </m:oMath>
                  </m:oMathPara>
                </a14:m>
                <a:endParaRPr lang="zh-CN" altLang="en-US" sz="2400" dirty="0">
                  <a:latin typeface="+mn-ea"/>
                  <a:ea typeface="+mn-ea"/>
                </a:endParaRPr>
              </a:p>
            </p:txBody>
          </p:sp>
        </mc:Choice>
        <mc:Fallback xmlns="">
          <p:sp>
            <p:nvSpPr>
              <p:cNvPr id="2" name="Object 3"/>
              <p:cNvSpPr txBox="1">
                <a:spLocks noRot="1" noChangeAspect="1" noMove="1" noResize="1" noEditPoints="1" noAdjustHandles="1" noChangeArrowheads="1" noChangeShapeType="1" noTextEdit="1"/>
              </p:cNvSpPr>
              <p:nvPr/>
            </p:nvSpPr>
            <p:spPr>
              <a:xfrm>
                <a:off x="855340" y="1846480"/>
                <a:ext cx="1628428" cy="492126"/>
              </a:xfrm>
              <a:prstGeom prst="rect">
                <a:avLst/>
              </a:prstGeom>
              <a:blipFill>
                <a:blip r:embed="rId2"/>
                <a:stretch>
                  <a:fillRect b="-246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p:nvPr/>
            </p:nvSpPr>
            <p:spPr>
              <a:xfrm>
                <a:off x="2071688" y="1643633"/>
                <a:ext cx="2284288" cy="8492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𝜏</m:t>
                          </m:r>
                        </m:e>
                      </m:d>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d>
                                <m:dPr>
                                  <m:ctrlPr>
                                    <a:rPr lang="zh-CN" altLang="en-US" sz="2400" i="1">
                                      <a:solidFill>
                                        <a:srgbClr val="000000"/>
                                      </a:solidFill>
                                      <a:latin typeface="Cambria Math" panose="02040503050406030204" pitchFamily="18" charset="0"/>
                                      <a:ea typeface="+mn-ea"/>
                                    </a:rPr>
                                  </m:ctrlPr>
                                </m:dPr>
                                <m:e>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e>
                              </m:d>
                            </m:e>
                            <m:sub>
                              <m:r>
                                <a:rPr lang="zh-CN" altLang="en-US" sz="2400" i="1">
                                  <a:solidFill>
                                    <a:srgbClr val="000000"/>
                                  </a:solidFill>
                                  <a:latin typeface="Cambria Math" panose="02040503050406030204" pitchFamily="18" charset="0"/>
                                  <a:ea typeface="+mn-ea"/>
                                </a:rPr>
                                <m:t>0</m:t>
                              </m:r>
                            </m:sub>
                          </m:sSub>
                        </m:num>
                        <m:den>
                          <m:r>
                            <m:rPr>
                              <m:sty m:val="p"/>
                            </m:rPr>
                            <a:rPr lang="zh-CN" altLang="en-US" sz="2400" i="0">
                              <a:solidFill>
                                <a:srgbClr val="000000"/>
                              </a:solidFill>
                              <a:latin typeface="Cambria Math" panose="02040503050406030204" pitchFamily="18" charset="0"/>
                              <a:ea typeface="+mn-ea"/>
                            </a:rPr>
                            <m:t>e</m:t>
                          </m:r>
                        </m:den>
                      </m:f>
                    </m:oMath>
                  </m:oMathPara>
                </a14:m>
                <a:endParaRPr lang="zh-CN" altLang="en-US" sz="2400" dirty="0">
                  <a:latin typeface="+mn-ea"/>
                  <a:ea typeface="+mn-ea"/>
                </a:endParaRPr>
              </a:p>
            </p:txBody>
          </p:sp>
        </mc:Choice>
        <mc:Fallback xmlns="">
          <p:sp>
            <p:nvSpPr>
              <p:cNvPr id="3" name="Object 3"/>
              <p:cNvSpPr txBox="1">
                <a:spLocks noRot="1" noChangeAspect="1" noMove="1" noResize="1" noEditPoints="1" noAdjustHandles="1" noChangeArrowheads="1" noChangeShapeType="1" noTextEdit="1"/>
              </p:cNvSpPr>
              <p:nvPr/>
            </p:nvSpPr>
            <p:spPr>
              <a:xfrm>
                <a:off x="2071688" y="1643633"/>
                <a:ext cx="2284288" cy="849263"/>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8" name="Rectangle 7"/>
          <p:cNvSpPr/>
          <p:nvPr/>
        </p:nvSpPr>
        <p:spPr>
          <a:xfrm>
            <a:off x="3779912" y="1824256"/>
            <a:ext cx="4143375" cy="493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6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dirty="0">
                <a:solidFill>
                  <a:srgbClr val="FF0000"/>
                </a:solidFill>
                <a:latin typeface="Times New Roman" panose="02020603050405020304" pitchFamily="18" charset="0"/>
                <a:cs typeface="Times New Roman" panose="02020603050405020304" pitchFamily="18" charset="0"/>
              </a:rPr>
              <a:t>此时认为非子全部消失</a:t>
            </a:r>
            <a:endParaRPr lang="en-US" altLang="zh-CN" sz="2600" b="1" dirty="0">
              <a:solidFill>
                <a:srgbClr val="FF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2071688" y="2945755"/>
                <a:ext cx="3263900" cy="12033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a:solidFill>
                                <a:srgbClr val="000000"/>
                              </a:solidFill>
                              <a:latin typeface="Cambria Math" panose="02040503050406030204" pitchFamily="18" charset="0"/>
                              <a:ea typeface="+mn-ea"/>
                            </a:rPr>
                          </m:ctrlPr>
                        </m:accPr>
                        <m:e>
                          <m:r>
                            <a:rPr lang="zh-CN" altLang="en-US" sz="2400" i="1">
                              <a:solidFill>
                                <a:srgbClr val="000000"/>
                              </a:solidFill>
                              <a:latin typeface="Cambria Math" panose="02040503050406030204" pitchFamily="18" charset="0"/>
                              <a:ea typeface="+mn-ea"/>
                            </a:rPr>
                            <m:t>𝑡</m:t>
                          </m:r>
                        </m:e>
                      </m:acc>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nary>
                            <m:naryPr>
                              <m:ctrlPr>
                                <a:rPr lang="zh-CN" altLang="en-US" sz="2400" i="1">
                                  <a:solidFill>
                                    <a:srgbClr val="000000"/>
                                  </a:solidFill>
                                  <a:latin typeface="Cambria Math" panose="02040503050406030204" pitchFamily="18" charset="0"/>
                                  <a:ea typeface="+mn-ea"/>
                                </a:rPr>
                              </m:ctrlPr>
                            </m:naryPr>
                            <m:sub>
                              <m:r>
                                <a:rPr lang="zh-CN" altLang="en-US" sz="2400" i="1">
                                  <a:solidFill>
                                    <a:srgbClr val="000000"/>
                                  </a:solidFill>
                                  <a:latin typeface="Cambria Math" panose="02040503050406030204" pitchFamily="18" charset="0"/>
                                  <a:ea typeface="+mn-ea"/>
                                </a:rPr>
                                <m:t>0</m:t>
                              </m:r>
                            </m:sub>
                            <m:sup>
                              <m:r>
                                <a:rPr lang="zh-CN" altLang="en-US" sz="2400" i="1">
                                  <a:solidFill>
                                    <a:srgbClr val="000000"/>
                                  </a:solidFill>
                                  <a:latin typeface="Cambria Math" panose="02040503050406030204" pitchFamily="18" charset="0"/>
                                  <a:ea typeface="+mn-ea"/>
                                </a:rPr>
                                <m:t>∞</m:t>
                              </m:r>
                            </m:sup>
                            <m:e>
                              <m:r>
                                <a:rPr lang="zh-CN" altLang="en-US" sz="2400" i="1">
                                  <a:solidFill>
                                    <a:srgbClr val="000000"/>
                                  </a:solidFill>
                                  <a:latin typeface="Cambria Math" panose="02040503050406030204" pitchFamily="18" charset="0"/>
                                  <a:ea typeface="+mn-ea"/>
                                </a:rPr>
                                <m:t>𝑡</m:t>
                              </m:r>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dt</m:t>
                              </m:r>
                            </m:e>
                          </m:nary>
                        </m:num>
                        <m:den>
                          <m:nary>
                            <m:naryPr>
                              <m:ctrlPr>
                                <a:rPr lang="zh-CN" altLang="en-US" sz="2400" i="1">
                                  <a:solidFill>
                                    <a:srgbClr val="000000"/>
                                  </a:solidFill>
                                  <a:latin typeface="Cambria Math" panose="02040503050406030204" pitchFamily="18" charset="0"/>
                                  <a:ea typeface="+mn-ea"/>
                                </a:rPr>
                              </m:ctrlPr>
                            </m:naryPr>
                            <m:sub>
                              <m:r>
                                <a:rPr lang="zh-CN" altLang="en-US" sz="2400" i="1">
                                  <a:solidFill>
                                    <a:srgbClr val="000000"/>
                                  </a:solidFill>
                                  <a:latin typeface="Cambria Math" panose="02040503050406030204" pitchFamily="18" charset="0"/>
                                  <a:ea typeface="+mn-ea"/>
                                </a:rPr>
                                <m:t>0</m:t>
                              </m:r>
                            </m:sub>
                            <m:sup>
                              <m:r>
                                <a:rPr lang="zh-CN" altLang="en-US" sz="2400" i="1">
                                  <a:solidFill>
                                    <a:srgbClr val="000000"/>
                                  </a:solidFill>
                                  <a:latin typeface="Cambria Math" panose="02040503050406030204" pitchFamily="18" charset="0"/>
                                  <a:ea typeface="+mn-ea"/>
                                </a:rPr>
                                <m:t>∞</m:t>
                              </m:r>
                            </m:sup>
                            <m:e>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m:t>
                              </m:r>
                              <m:r>
                                <m:rPr>
                                  <m:sty m:val="p"/>
                                </m:rPr>
                                <a:rPr lang="zh-CN" altLang="en-US" sz="2400" i="1">
                                  <a:solidFill>
                                    <a:srgbClr val="000000"/>
                                  </a:solidFill>
                                  <a:latin typeface="Cambria Math" panose="02040503050406030204" pitchFamily="18" charset="0"/>
                                  <a:ea typeface="+mn-ea"/>
                                </a:rPr>
                                <m:t>dt</m:t>
                              </m:r>
                            </m:e>
                          </m:nary>
                        </m:den>
                      </m:f>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𝜏</m:t>
                      </m:r>
                    </m:oMath>
                  </m:oMathPara>
                </a14:m>
                <a:endParaRPr lang="zh-CN" altLang="en-US" sz="2400" dirty="0">
                  <a:latin typeface="+mn-ea"/>
                  <a:ea typeface="+mn-ea"/>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2071688" y="2945755"/>
                <a:ext cx="3263900" cy="1203325"/>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0" name="矩形 11"/>
          <p:cNvSpPr/>
          <p:nvPr/>
        </p:nvSpPr>
        <p:spPr>
          <a:xfrm>
            <a:off x="4787403" y="3197136"/>
            <a:ext cx="3673029" cy="4921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solidFill>
                  <a:srgbClr val="FF0000"/>
                </a:solidFill>
                <a:latin typeface="宋体" panose="02010600030101010101" pitchFamily="2" charset="-122"/>
                <a:sym typeface="Symbol" panose="05050102010706020507" pitchFamily="18" charset="2"/>
              </a:rPr>
              <a:t></a:t>
            </a:r>
            <a:r>
              <a:rPr lang="zh-CN" altLang="en-US" sz="2600" b="1" dirty="0">
                <a:solidFill>
                  <a:srgbClr val="FF0000"/>
                </a:solidFill>
                <a:latin typeface="宋体" panose="02010600030101010101" pitchFamily="2" charset="-122"/>
              </a:rPr>
              <a:t>非子的平均生存时间</a:t>
            </a:r>
          </a:p>
        </p:txBody>
      </p:sp>
      <p:sp>
        <p:nvSpPr>
          <p:cNvPr id="12" name="Rectangle 11"/>
          <p:cNvSpPr/>
          <p:nvPr/>
        </p:nvSpPr>
        <p:spPr>
          <a:xfrm>
            <a:off x="214313" y="4653136"/>
            <a:ext cx="8715375" cy="148681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20000"/>
              </a:lnSpc>
              <a:spcBef>
                <a:spcPct val="50000"/>
              </a:spcBef>
              <a:buNone/>
            </a:pPr>
            <a:r>
              <a:rPr lang="zh-CN" altLang="en-US" sz="2600" b="1" dirty="0">
                <a:solidFill>
                  <a:srgbClr val="FF0000"/>
                </a:solidFill>
                <a:latin typeface="Times New Roman" panose="02020603050405020304" pitchFamily="18" charset="0"/>
                <a:cs typeface="Times New Roman" panose="02020603050405020304" pitchFamily="18" charset="0"/>
              </a:rPr>
              <a:t>非平衡载流子的寿命</a:t>
            </a:r>
            <a:r>
              <a:rPr lang="en-US" altLang="zh-CN" sz="2600" b="1" i="1" dirty="0">
                <a:solidFill>
                  <a:srgbClr val="FF0000"/>
                </a:solidFill>
                <a:latin typeface="Times New Roman" panose="02020603050405020304" pitchFamily="18" charset="0"/>
                <a:cs typeface="Times New Roman" panose="02020603050405020304" pitchFamily="18" charset="0"/>
              </a:rPr>
              <a:t>τ</a:t>
            </a:r>
            <a:r>
              <a:rPr lang="zh-CN" altLang="en-US" sz="2600" b="1" dirty="0">
                <a:solidFill>
                  <a:srgbClr val="FF0000"/>
                </a:solidFill>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外界条件撤除</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如光照停止</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，经过一段时间后，系统才会恢复到原来的热平衡状态。有的非子生存时间长、有的短。</a:t>
            </a:r>
            <a:r>
              <a:rPr lang="zh-CN" altLang="en-US" sz="2600" b="1" dirty="0">
                <a:solidFill>
                  <a:srgbClr val="3333FF"/>
                </a:solidFill>
                <a:latin typeface="Times New Roman" panose="02020603050405020304" pitchFamily="18" charset="0"/>
                <a:cs typeface="Times New Roman" panose="02020603050405020304" pitchFamily="18" charset="0"/>
              </a:rPr>
              <a:t>非平衡载流子的平均生存时间。</a:t>
            </a:r>
            <a:endParaRPr lang="en-US" altLang="zh-CN" sz="2600" b="1" dirty="0">
              <a:solidFill>
                <a:srgbClr val="3333FF"/>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86025" name="Object 3"/>
              <p:cNvSpPr txBox="1"/>
              <p:nvPr/>
            </p:nvSpPr>
            <p:spPr>
              <a:xfrm>
                <a:off x="2928938" y="561975"/>
                <a:ext cx="2959100" cy="6524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d>
                        <m:dPr>
                          <m:ctrlPr>
                            <a:rPr lang="zh-CN" altLang="en-US" sz="2400" i="1">
                              <a:solidFill>
                                <a:srgbClr val="000000"/>
                              </a:solidFill>
                              <a:latin typeface="Cambria Math" panose="02040503050406030204" pitchFamily="18" charset="0"/>
                              <a:ea typeface="+mn-ea"/>
                            </a:rPr>
                          </m:ctrlPr>
                        </m:dPr>
                        <m:e>
                          <m:r>
                            <a:rPr lang="zh-CN" altLang="en-US" sz="2400" i="1">
                              <a:solidFill>
                                <a:srgbClr val="000000"/>
                              </a:solidFill>
                              <a:latin typeface="Cambria Math" panose="02040503050406030204" pitchFamily="18" charset="0"/>
                              <a:ea typeface="+mn-ea"/>
                            </a:rPr>
                            <m:t>𝑡</m:t>
                          </m:r>
                        </m:e>
                      </m:d>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d>
                            <m:dPr>
                              <m:ctrlPr>
                                <a:rPr lang="zh-CN" altLang="en-US" sz="2400" i="1">
                                  <a:solidFill>
                                    <a:srgbClr val="000000"/>
                                  </a:solidFill>
                                  <a:latin typeface="Cambria Math" panose="02040503050406030204" pitchFamily="18" charset="0"/>
                                  <a:ea typeface="+mn-ea"/>
                                </a:rPr>
                              </m:ctrlPr>
                            </m:dPr>
                            <m:e>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e>
                          </m:d>
                        </m:e>
                        <m:sub>
                          <m:r>
                            <a:rPr lang="zh-CN" altLang="en-US" sz="2400" i="1">
                              <a:solidFill>
                                <a:srgbClr val="000000"/>
                              </a:solidFill>
                              <a:latin typeface="Cambria Math" panose="02040503050406030204" pitchFamily="18" charset="0"/>
                              <a:ea typeface="+mn-ea"/>
                            </a:rPr>
                            <m:t>0</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𝑡</m:t>
                              </m:r>
                            </m:num>
                            <m:den>
                              <m:r>
                                <a:rPr lang="zh-CN" altLang="en-US" sz="2400" i="1">
                                  <a:solidFill>
                                    <a:srgbClr val="000000"/>
                                  </a:solidFill>
                                  <a:latin typeface="Cambria Math" panose="02040503050406030204" pitchFamily="18" charset="0"/>
                                  <a:ea typeface="+mn-ea"/>
                                </a:rPr>
                                <m:t>𝜏</m:t>
                              </m:r>
                            </m:den>
                          </m:f>
                        </m:sup>
                      </m:sSup>
                    </m:oMath>
                  </m:oMathPara>
                </a14:m>
                <a:endParaRPr lang="zh-CN" altLang="en-US" sz="2400" dirty="0">
                  <a:latin typeface="+mn-ea"/>
                  <a:ea typeface="+mn-ea"/>
                </a:endParaRPr>
              </a:p>
            </p:txBody>
          </p:sp>
        </mc:Choice>
        <mc:Fallback xmlns="">
          <p:sp>
            <p:nvSpPr>
              <p:cNvPr id="86025" name="Object 3"/>
              <p:cNvSpPr txBox="1">
                <a:spLocks noRot="1" noChangeAspect="1" noMove="1" noResize="1" noEditPoints="1" noAdjustHandles="1" noChangeArrowheads="1" noChangeShapeType="1" noTextEdit="1"/>
              </p:cNvSpPr>
              <p:nvPr/>
            </p:nvSpPr>
            <p:spPr>
              <a:xfrm>
                <a:off x="2928938" y="561975"/>
                <a:ext cx="2959100" cy="652463"/>
              </a:xfrm>
              <a:prstGeom prst="rect">
                <a:avLst/>
              </a:prstGeom>
              <a:blipFill>
                <a:blip r:embed="rId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1" grpId="0"/>
      <p:bldP spid="10"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复合：跃迁常识：准费米能级</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3" name="Text Box 5"/>
          <p:cNvSpPr txBox="1"/>
          <p:nvPr/>
        </p:nvSpPr>
        <p:spPr>
          <a:xfrm>
            <a:off x="657225" y="1556792"/>
            <a:ext cx="8461375" cy="282930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0680" lvl="0" indent="-360680" eaLnBrk="1" hangingPunct="1">
              <a:lnSpc>
                <a:spcPct val="120000"/>
              </a:lnSpc>
              <a:spcBef>
                <a:spcPct val="50000"/>
              </a:spcBef>
              <a:buFont typeface="Wingdings" panose="05000000000000000000" pitchFamily="2" charset="2"/>
              <a:buChar char="q"/>
            </a:pPr>
            <a:r>
              <a:rPr lang="zh-CN" altLang="en-US" sz="2600" b="1" dirty="0">
                <a:latin typeface="宋体" panose="02010600030101010101" pitchFamily="2" charset="-122"/>
              </a:rPr>
              <a:t>热平衡状态下，半导体中有统一的费米能级</a:t>
            </a:r>
          </a:p>
          <a:p>
            <a:pPr marL="360680" lvl="0" indent="-360680" eaLnBrk="1" hangingPunct="1">
              <a:lnSpc>
                <a:spcPct val="120000"/>
              </a:lnSpc>
              <a:spcBef>
                <a:spcPct val="50000"/>
              </a:spcBef>
              <a:buFont typeface="Wingdings" panose="05000000000000000000" pitchFamily="2" charset="2"/>
              <a:buChar char="q"/>
            </a:pPr>
            <a:r>
              <a:rPr lang="zh-CN" altLang="en-US" sz="2600" b="1" dirty="0">
                <a:latin typeface="宋体" panose="02010600030101010101" pitchFamily="2" charset="-122"/>
              </a:rPr>
              <a:t>当半导体的热平衡状态被打破时，新的热平衡状态可   通过</a:t>
            </a:r>
            <a:r>
              <a:rPr lang="zh-CN" altLang="en-US" sz="2600" b="1" dirty="0">
                <a:solidFill>
                  <a:srgbClr val="3333FF"/>
                </a:solidFill>
                <a:latin typeface="宋体" panose="02010600030101010101" pitchFamily="2" charset="-122"/>
              </a:rPr>
              <a:t>热跃迁</a:t>
            </a:r>
            <a:r>
              <a:rPr lang="zh-CN" altLang="en-US" sz="2600" b="1" dirty="0">
                <a:latin typeface="宋体" panose="02010600030101010101" pitchFamily="2" charset="-122"/>
              </a:rPr>
              <a:t>实现，但导带和价带间的热跃迁较稀少</a:t>
            </a:r>
          </a:p>
          <a:p>
            <a:pPr marL="360680" lvl="0" indent="-360680" eaLnBrk="1" hangingPunct="1">
              <a:lnSpc>
                <a:spcPct val="120000"/>
              </a:lnSpc>
              <a:spcBef>
                <a:spcPct val="50000"/>
              </a:spcBef>
              <a:buFont typeface="Wingdings" panose="05000000000000000000" pitchFamily="2" charset="2"/>
              <a:buChar char="q"/>
            </a:pPr>
            <a:r>
              <a:rPr lang="zh-CN" altLang="en-US" sz="2600" b="1" dirty="0">
                <a:latin typeface="宋体" panose="02010600030101010101" pitchFamily="2" charset="-122"/>
              </a:rPr>
              <a:t>导带和价带各自处于平衡态，因此存在导带费米能级   和价带费米能级，称其为</a:t>
            </a:r>
            <a:r>
              <a:rPr lang="zh-CN" altLang="en-US" sz="2600" b="1" dirty="0">
                <a:solidFill>
                  <a:srgbClr val="FF0000"/>
                </a:solidFill>
                <a:latin typeface="宋体" panose="02010600030101010101" pitchFamily="2" charset="-122"/>
              </a:rPr>
              <a:t>准费米能级</a:t>
            </a:r>
            <a:endParaRPr lang="zh-CN" altLang="en-US" sz="2600" b="1"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87043" name="Object 6"/>
              <p:cNvSpPr txBox="1"/>
              <p:nvPr/>
            </p:nvSpPr>
            <p:spPr>
              <a:xfrm>
                <a:off x="1955354" y="4509120"/>
                <a:ext cx="5784998" cy="1872208"/>
              </a:xfrm>
              <a:prstGeom prst="rect">
                <a:avLst/>
              </a:prstGeom>
              <a:noFill/>
              <a:ln w="38100">
                <a:noFill/>
                <a:miter/>
              </a:ln>
            </p:spPr>
            <p:txBody>
              <a:bodyPr>
                <a:noAutofit/>
              </a:bodyPr>
              <a:lstStyle/>
              <a:p>
                <a:pPr>
                  <a:lnSpc>
                    <a:spcPct val="200000"/>
                  </a:lnSpc>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ea typeface="+mn-ea"/>
                        </a:rPr>
                        <m:t>𝑛</m:t>
                      </m:r>
                      <m:r>
                        <a:rPr lang="zh-CN" altLang="en-US" sz="2400" i="1" smtClean="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𝐹</m:t>
                                      </m:r>
                                      <m:r>
                                        <a:rPr lang="en-US" altLang="zh-CN" sz="2400" b="0" i="1" smtClean="0">
                                          <a:solidFill>
                                            <a:srgbClr val="000000"/>
                                          </a:solidFill>
                                          <a:latin typeface="Cambria Math" panose="02040503050406030204" pitchFamily="18" charset="0"/>
                                        </a:rPr>
                                        <m:t>𝑛</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𝐹</m:t>
                                      </m:r>
                                      <m:r>
                                        <a:rPr lang="en-US" altLang="zh-CN" sz="2400" b="0" i="1" smtClean="0">
                                          <a:solidFill>
                                            <a:srgbClr val="000000"/>
                                          </a:solidFill>
                                          <a:latin typeface="Cambria Math" panose="02040503050406030204" pitchFamily="18" charset="0"/>
                                        </a:rPr>
                                        <m:t>𝑛</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oMath>
                    <m:oMath xmlns:m="http://schemas.openxmlformats.org/officeDocument/2006/math">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𝐹𝑝</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𝑣</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𝐹𝑝</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𝑖</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oMath>
                  </m:oMathPara>
                </a14:m>
                <a:endParaRPr lang="zh-CN" altLang="en-US" sz="2400" dirty="0">
                  <a:ea typeface="+mn-ea"/>
                  <a:cs typeface="Times New Roman" panose="02020603050405020304" pitchFamily="18" charset="0"/>
                </a:endParaRPr>
              </a:p>
            </p:txBody>
          </p:sp>
        </mc:Choice>
        <mc:Fallback xmlns="">
          <p:sp>
            <p:nvSpPr>
              <p:cNvPr id="87043" name="Object 6"/>
              <p:cNvSpPr txBox="1">
                <a:spLocks noRot="1" noChangeAspect="1" noMove="1" noResize="1" noEditPoints="1" noAdjustHandles="1" noChangeArrowheads="1" noChangeShapeType="1" noTextEdit="1"/>
              </p:cNvSpPr>
              <p:nvPr/>
            </p:nvSpPr>
            <p:spPr>
              <a:xfrm>
                <a:off x="1955354" y="4509120"/>
                <a:ext cx="5784998" cy="1872208"/>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6" name="Rectangle 5"/>
          <p:cNvSpPr>
            <a:spLocks noChangeArrowheads="1"/>
          </p:cNvSpPr>
          <p:nvPr/>
        </p:nvSpPr>
        <p:spPr bwMode="auto">
          <a:xfrm>
            <a:off x="611188" y="746125"/>
            <a:ext cx="2881313" cy="522288"/>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准费米能级：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3"/>
                                        </p:tgtEl>
                                        <p:attrNameLst>
                                          <p:attrName>style.visibility</p:attrName>
                                        </p:attrNameLst>
                                      </p:cBhvr>
                                      <p:to>
                                        <p:strVal val="visible"/>
                                      </p:to>
                                    </p:set>
                                    <p:animEffect transition="in" filter="wipe(left)">
                                      <p:cBhvr>
                                        <p:cTn id="12"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704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复合：跃迁常识：准费米能级</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 name="Picture 4"/>
          <p:cNvPicPr>
            <a:picLocks noChangeAspect="1"/>
          </p:cNvPicPr>
          <p:nvPr/>
        </p:nvPicPr>
        <p:blipFill>
          <a:blip r:embed="rId2"/>
          <a:stretch>
            <a:fillRect/>
          </a:stretch>
        </p:blipFill>
        <p:spPr>
          <a:xfrm>
            <a:off x="3249613" y="428625"/>
            <a:ext cx="5894387" cy="4656138"/>
          </a:xfrm>
          <a:prstGeom prst="rect">
            <a:avLst/>
          </a:prstGeom>
          <a:noFill/>
          <a:ln w="9525">
            <a:noFill/>
          </a:ln>
        </p:spPr>
      </p:pic>
      <mc:AlternateContent xmlns:mc="http://schemas.openxmlformats.org/markup-compatibility/2006" xmlns:a14="http://schemas.microsoft.com/office/drawing/2010/main">
        <mc:Choice Requires="a14">
          <p:sp>
            <p:nvSpPr>
              <p:cNvPr id="89090" name="Object 6"/>
              <p:cNvSpPr txBox="1"/>
              <p:nvPr/>
            </p:nvSpPr>
            <p:spPr>
              <a:xfrm>
                <a:off x="415032" y="4216820"/>
                <a:ext cx="2716807" cy="868364"/>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𝑛𝑝</m:t>
                      </m:r>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𝐹𝑝</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89090" name="Object 6"/>
              <p:cNvSpPr txBox="1">
                <a:spLocks noRot="1" noChangeAspect="1" noMove="1" noResize="1" noEditPoints="1" noAdjustHandles="1" noChangeArrowheads="1" noChangeShapeType="1" noTextEdit="1"/>
              </p:cNvSpPr>
              <p:nvPr/>
            </p:nvSpPr>
            <p:spPr>
              <a:xfrm>
                <a:off x="415032" y="4216820"/>
                <a:ext cx="2716807" cy="868364"/>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069" name="Object 6"/>
              <p:cNvSpPr txBox="1"/>
              <p:nvPr/>
            </p:nvSpPr>
            <p:spPr>
              <a:xfrm>
                <a:off x="416174" y="691853"/>
                <a:ext cx="2715666" cy="1657027"/>
              </a:xfrm>
              <a:prstGeom prst="rect">
                <a:avLst/>
              </a:prstGeom>
              <a:noFill/>
              <a:ln w="38100">
                <a:noFill/>
                <a:miter/>
              </a:ln>
            </p:spPr>
            <p:txBody>
              <a:bodyPr>
                <a:normAutofit/>
              </a:bodyPr>
              <a:lstStyle/>
              <a:p>
                <a:pPr>
                  <a:lnSpc>
                    <a:spcPct val="125000"/>
                  </a:lnSpc>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1">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𝐹𝑛</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 xmlns:m="http://schemas.openxmlformats.org/officeDocument/2006/math">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1">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𝐹𝑝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ea typeface="+mn-ea"/>
                  <a:cs typeface="Times New Roman" panose="02020603050405020304" pitchFamily="18" charset="0"/>
                </a:endParaRPr>
              </a:p>
            </p:txBody>
          </p:sp>
        </mc:Choice>
        <mc:Fallback xmlns="">
          <p:sp>
            <p:nvSpPr>
              <p:cNvPr id="88069" name="Object 6"/>
              <p:cNvSpPr txBox="1">
                <a:spLocks noRot="1" noChangeAspect="1" noMove="1" noResize="1" noEditPoints="1" noAdjustHandles="1" noChangeArrowheads="1" noChangeShapeType="1" noTextEdit="1"/>
              </p:cNvSpPr>
              <p:nvPr/>
            </p:nvSpPr>
            <p:spPr>
              <a:xfrm>
                <a:off x="416174" y="691853"/>
                <a:ext cx="2715666" cy="1657027"/>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7"/>
              <p:cNvSpPr txBox="1"/>
              <p:nvPr/>
            </p:nvSpPr>
            <p:spPr>
              <a:xfrm>
                <a:off x="71438" y="2723748"/>
                <a:ext cx="3429000" cy="106529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𝑛</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𝐸</m:t>
                        </m:r>
                      </m:e>
                      <m:sub>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𝐹𝑛</m:t>
                        </m:r>
                      </m:sub>
                    </m:sSub>
                  </m:oMath>
                </a14:m>
                <a:r>
                  <a:rPr lang="zh-CN" altLang="en-US" sz="2400" b="1" dirty="0">
                    <a:solidFill>
                      <a:srgbClr val="FF0000"/>
                    </a:solidFill>
                    <a:latin typeface="Times New Roman" panose="02020603050405020304" pitchFamily="18" charset="0"/>
                    <a:cs typeface="Times New Roman" panose="02020603050405020304" pitchFamily="18" charset="0"/>
                  </a:rPr>
                  <a:t>偏向导带底</a:t>
                </a:r>
                <a:endParaRPr lang="en-US" altLang="zh-CN" sz="2400" b="1" dirty="0">
                  <a:solidFill>
                    <a:srgbClr val="FF0000"/>
                  </a:solidFill>
                  <a:latin typeface="Times New Roman" panose="02020603050405020304" pitchFamily="18" charset="0"/>
                  <a:cs typeface="Times New Roman" panose="02020603050405020304" pitchFamily="18" charset="0"/>
                </a:endParaRPr>
              </a:p>
              <a:p>
                <a:pPr marL="0" lvl="0" indent="0" eaLnBrk="1" hangingPunct="1">
                  <a:spcBef>
                    <a:spcPct val="50000"/>
                  </a:spcBef>
                  <a:buNone/>
                </a:pP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𝑝</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𝐸</m:t>
                        </m:r>
                      </m:e>
                      <m:sub>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𝐹𝑝</m:t>
                        </m:r>
                      </m:sub>
                    </m:sSub>
                  </m:oMath>
                </a14:m>
                <a:r>
                  <a:rPr lang="zh-CN" altLang="en-US" sz="2400" b="1" dirty="0">
                    <a:solidFill>
                      <a:srgbClr val="FF0000"/>
                    </a:solidFill>
                    <a:latin typeface="Times New Roman" panose="02020603050405020304" pitchFamily="18" charset="0"/>
                    <a:cs typeface="Times New Roman" panose="02020603050405020304" pitchFamily="18" charset="0"/>
                  </a:rPr>
                  <a:t>偏向价带顶</a:t>
                </a:r>
                <a:endParaRPr lang="zh-CN" altLang="en-US" sz="2400" b="1" dirty="0">
                  <a:latin typeface="Times New Roman" panose="02020603050405020304" pitchFamily="18" charset="0"/>
                  <a:ea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a:xfrm>
                <a:off x="71438" y="2723748"/>
                <a:ext cx="3429000" cy="1065292"/>
              </a:xfrm>
              <a:prstGeom prst="rect">
                <a:avLst/>
              </a:prstGeom>
              <a:blipFill>
                <a:blip r:embed="rId5"/>
                <a:stretch>
                  <a:fillRect l="-534" t="-6286" b="-6857"/>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092" name="Object 6"/>
              <p:cNvSpPr txBox="1"/>
              <p:nvPr/>
            </p:nvSpPr>
            <p:spPr>
              <a:xfrm>
                <a:off x="485775" y="5573838"/>
                <a:ext cx="8118475" cy="510326"/>
              </a:xfrm>
              <a:prstGeom prst="rect">
                <a:avLst/>
              </a:prstGeom>
              <a:solidFill>
                <a:srgbClr val="FFCCCC"/>
              </a:solidFill>
              <a:ln w="38100">
                <a:noFill/>
                <a:miter/>
              </a:ln>
            </p:spPr>
            <p:txBody>
              <a:bodyPr>
                <a:normAutofit fontScale="85000" lnSpcReduction="10000"/>
              </a:bodyPr>
              <a:lstStyle/>
              <a:p>
                <a14:m>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𝐹𝑛</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𝐹𝑝</m:t>
                        </m:r>
                      </m:sub>
                    </m:sSub>
                    <m:r>
                      <a:rPr lang="zh-CN" altLang="en-US" i="1">
                        <a:solidFill>
                          <a:srgbClr val="000000"/>
                        </a:solidFill>
                        <a:latin typeface="Cambria Math" panose="02040503050406030204" pitchFamily="18" charset="0"/>
                        <a:ea typeface="+mn-ea"/>
                      </a:rPr>
                      <m:t>：</m:t>
                    </m:r>
                  </m:oMath>
                </a14:m>
                <a:r>
                  <a:rPr lang="zh-CN" altLang="en-US" dirty="0">
                    <a:ea typeface="+mn-ea"/>
                    <a:cs typeface="Times New Roman" panose="02020603050405020304" pitchFamily="18" charset="0"/>
                  </a:rPr>
                  <a:t>直接反映了半导体偏离平衡态的程度</a:t>
                </a:r>
              </a:p>
            </p:txBody>
          </p:sp>
        </mc:Choice>
        <mc:Fallback xmlns="">
          <p:sp>
            <p:nvSpPr>
              <p:cNvPr id="89092" name="Object 6"/>
              <p:cNvSpPr txBox="1">
                <a:spLocks noRot="1" noChangeAspect="1" noMove="1" noResize="1" noEditPoints="1" noAdjustHandles="1" noChangeArrowheads="1" noChangeShapeType="1" noTextEdit="1"/>
              </p:cNvSpPr>
              <p:nvPr/>
            </p:nvSpPr>
            <p:spPr>
              <a:xfrm>
                <a:off x="485775" y="5573838"/>
                <a:ext cx="8118475" cy="510326"/>
              </a:xfrm>
              <a:prstGeom prst="rect">
                <a:avLst/>
              </a:prstGeom>
              <a:blipFill>
                <a:blip r:embed="rId6"/>
                <a:stretch>
                  <a:fillRect t="-20238" b="-20238"/>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9090"/>
                                        </p:tgtEl>
                                        <p:attrNameLst>
                                          <p:attrName>style.visibility</p:attrName>
                                        </p:attrNameLst>
                                      </p:cBhvr>
                                      <p:to>
                                        <p:strVal val="visible"/>
                                      </p:to>
                                    </p:set>
                                    <p:animEffect transition="in" filter="wipe(left)">
                                      <p:cBhvr>
                                        <p:cTn id="18" dur="500"/>
                                        <p:tgtEl>
                                          <p:spTgt spid="8909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9092"/>
                                        </p:tgtEl>
                                        <p:attrNameLst>
                                          <p:attrName>style.visibility</p:attrName>
                                        </p:attrNameLst>
                                      </p:cBhvr>
                                      <p:to>
                                        <p:strVal val="visible"/>
                                      </p:to>
                                    </p:set>
                                    <p:animEffect transition="in" filter="wipe(left)">
                                      <p:cBhvr>
                                        <p:cTn id="23" dur="500"/>
                                        <p:tgtEl>
                                          <p:spTgt spid="8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6" grpId="0"/>
      <p:bldP spid="8909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复合：跃迁常识：跃迁分类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30" name="Rectangle 29"/>
          <p:cNvSpPr>
            <a:spLocks noChangeArrowheads="1"/>
          </p:cNvSpPr>
          <p:nvPr/>
        </p:nvSpPr>
        <p:spPr bwMode="auto">
          <a:xfrm>
            <a:off x="611188" y="549275"/>
            <a:ext cx="2665413" cy="522288"/>
          </a:xfrm>
          <a:prstGeom prst="rect">
            <a:avLst/>
          </a:prstGeom>
          <a:solidFill>
            <a:srgbClr val="FFCCFF"/>
          </a:solidFill>
          <a:ln w="9525">
            <a:noFill/>
            <a:miter lim="800000"/>
          </a:ln>
          <a:effectLst>
            <a:outerShdw blurRad="50800" dist="38100" dir="2700000" algn="tl" rotWithShape="0">
              <a:prstClr val="black">
                <a:alpha val="40000"/>
              </a:prstClr>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跃迁分类：</a:t>
            </a:r>
          </a:p>
        </p:txBody>
      </p:sp>
      <p:sp>
        <p:nvSpPr>
          <p:cNvPr id="36" name="矩形 4"/>
          <p:cNvSpPr/>
          <p:nvPr/>
        </p:nvSpPr>
        <p:spPr>
          <a:xfrm>
            <a:off x="901700" y="2160588"/>
            <a:ext cx="2806700" cy="493713"/>
          </a:xfrm>
          <a:prstGeom prst="rect">
            <a:avLst/>
          </a:prstGeom>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能量跃迁</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改变</a:t>
            </a:r>
            <a:endParaRPr kumimoji="1"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0" name="左大括号 7"/>
          <p:cNvSpPr/>
          <p:nvPr/>
        </p:nvSpPr>
        <p:spPr>
          <a:xfrm>
            <a:off x="3635375" y="2060575"/>
            <a:ext cx="288925" cy="72072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2" name="文本框 9"/>
          <p:cNvSpPr txBox="1"/>
          <p:nvPr/>
        </p:nvSpPr>
        <p:spPr>
          <a:xfrm>
            <a:off x="3851275" y="1803400"/>
            <a:ext cx="3673475" cy="492125"/>
          </a:xfrm>
          <a:prstGeom prst="rect">
            <a:avLst/>
          </a:prstGeom>
          <a:noFill/>
        </p:spPr>
        <p:txBody>
          <a:bodyPr>
            <a:spAutoFit/>
          </a:bodyPr>
          <a:lstStyle/>
          <a:p>
            <a:pPr marR="0" defTabSz="914400" eaLnBrk="1" hangingPunct="1">
              <a:spcBef>
                <a:spcPct val="50000"/>
              </a:spcBef>
              <a:buClrTx/>
              <a:buSzTx/>
              <a:buFontTx/>
              <a:buNone/>
              <a:defRPr/>
            </a:pPr>
            <a:r>
              <a:rPr kumimoji="1" lang="en-US" altLang="zh-CN" sz="2600" kern="1200" cap="none" spc="0" normalizeH="0" baseline="0" noProof="0" dirty="0">
                <a:latin typeface="Times New Roman" panose="02020603050405020304" pitchFamily="18" charset="0"/>
                <a:ea typeface="+mn-ea"/>
                <a:cs typeface="Times New Roman" panose="02020603050405020304" pitchFamily="18" charset="0"/>
              </a:rPr>
              <a:t>k</a:t>
            </a:r>
            <a:r>
              <a:rPr kumimoji="1" lang="zh-CN" altLang="en-US" sz="2600" kern="1200" cap="none" spc="0" normalizeH="0" baseline="0" noProof="0" dirty="0">
                <a:latin typeface="Times New Roman" panose="02020603050405020304" pitchFamily="18" charset="0"/>
                <a:ea typeface="+mn-ea"/>
                <a:cs typeface="Times New Roman" panose="02020603050405020304" pitchFamily="18" charset="0"/>
              </a:rPr>
              <a:t>不变     垂直跃迁</a:t>
            </a:r>
          </a:p>
        </p:txBody>
      </p:sp>
      <p:sp>
        <p:nvSpPr>
          <p:cNvPr id="44" name="矩形 11"/>
          <p:cNvSpPr/>
          <p:nvPr/>
        </p:nvSpPr>
        <p:spPr>
          <a:xfrm>
            <a:off x="979488" y="3357563"/>
            <a:ext cx="6905625" cy="1692275"/>
          </a:xfrm>
          <a:prstGeom prst="rect">
            <a:avLst/>
          </a:prstGeom>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ü"/>
              <a:defRPr/>
            </a:pP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带内跃迁：在同</a:t>
            </a: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一个能带内跃迁</a:t>
            </a:r>
            <a:endParaRPr kumimoji="1" lang="en-US"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ü"/>
              <a:defRPr/>
            </a:pP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带间跃迁：</a:t>
            </a: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在</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不同</a:t>
            </a: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能带之间跃迁</a:t>
            </a:r>
            <a:endParaRPr kumimoji="1" lang="en-US"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ü"/>
              <a:defRPr/>
            </a:pP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发射：电子从能带跃迁到</a:t>
            </a: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真空能级</a:t>
            </a:r>
            <a:endParaRPr kumimoji="1"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a:xfrm>
            <a:off x="900113" y="1268413"/>
            <a:ext cx="4392613" cy="492125"/>
          </a:xfrm>
          <a:prstGeom prst="rect">
            <a:avLst/>
          </a:prstGeom>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动量跃迁</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不变</a:t>
            </a:r>
            <a:r>
              <a:rPr kumimoji="1" lang="en-US" altLang="zh-CN"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a:t>
            </a:r>
            <a:r>
              <a:rPr kumimoji="1" lang="zh-CN" altLang="en-US" sz="2600" b="1" i="0" u="none" strike="noStrike" kern="1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改变</a:t>
            </a:r>
            <a:endPar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49" name="Picture 4"/>
          <p:cNvPicPr>
            <a:picLocks noChangeAspect="1"/>
          </p:cNvPicPr>
          <p:nvPr/>
        </p:nvPicPr>
        <p:blipFill>
          <a:blip r:embed="rId2"/>
          <a:stretch>
            <a:fillRect/>
          </a:stretch>
        </p:blipFill>
        <p:spPr>
          <a:xfrm>
            <a:off x="6732588" y="2970213"/>
            <a:ext cx="2411412" cy="3887787"/>
          </a:xfrm>
          <a:prstGeom prst="rect">
            <a:avLst/>
          </a:prstGeom>
          <a:noFill/>
          <a:ln w="9525">
            <a:noFill/>
          </a:ln>
        </p:spPr>
      </p:pic>
      <p:sp>
        <p:nvSpPr>
          <p:cNvPr id="48" name="文本框 9"/>
          <p:cNvSpPr txBox="1"/>
          <p:nvPr/>
        </p:nvSpPr>
        <p:spPr>
          <a:xfrm>
            <a:off x="3851275" y="2519363"/>
            <a:ext cx="3673475" cy="492125"/>
          </a:xfrm>
          <a:prstGeom prst="rect">
            <a:avLst/>
          </a:prstGeom>
          <a:noFill/>
        </p:spPr>
        <p:txBody>
          <a:bodyPr>
            <a:spAutoFit/>
          </a:bodyPr>
          <a:lstStyle/>
          <a:p>
            <a:pPr marR="0" defTabSz="914400" eaLnBrk="1" hangingPunct="1">
              <a:spcBef>
                <a:spcPct val="50000"/>
              </a:spcBef>
              <a:buClrTx/>
              <a:buSzTx/>
              <a:buFontTx/>
              <a:buNone/>
              <a:defRPr/>
            </a:pPr>
            <a:r>
              <a:rPr kumimoji="1" lang="en-US" altLang="zh-CN" sz="2600" kern="1200" cap="none" spc="0" normalizeH="0" baseline="0" noProof="0" dirty="0">
                <a:latin typeface="Times New Roman" panose="02020603050405020304" pitchFamily="18" charset="0"/>
                <a:ea typeface="+mn-ea"/>
                <a:cs typeface="Times New Roman" panose="02020603050405020304" pitchFamily="18" charset="0"/>
              </a:rPr>
              <a:t>k</a:t>
            </a:r>
            <a:r>
              <a:rPr kumimoji="1" lang="zh-CN" altLang="en-US" sz="2600" kern="1200" cap="none" spc="0" normalizeH="0" baseline="0" noProof="0" dirty="0">
                <a:latin typeface="Times New Roman" panose="02020603050405020304" pitchFamily="18" charset="0"/>
                <a:ea typeface="+mn-ea"/>
                <a:cs typeface="Times New Roman" panose="02020603050405020304" pitchFamily="18" charset="0"/>
              </a:rPr>
              <a:t>改变     非垂直跃迁</a:t>
            </a:r>
          </a:p>
        </p:txBody>
      </p:sp>
      <p:cxnSp>
        <p:nvCxnSpPr>
          <p:cNvPr id="51" name="Straight Arrow Connector 50"/>
          <p:cNvCxnSpPr/>
          <p:nvPr/>
        </p:nvCxnSpPr>
        <p:spPr>
          <a:xfrm rot="240000" flipH="1" flipV="1">
            <a:off x="7116763" y="4335463"/>
            <a:ext cx="1008062" cy="71437"/>
          </a:xfrm>
          <a:prstGeom prst="straightConnector1">
            <a:avLst/>
          </a:prstGeom>
          <a:ln w="38100" cap="flat" cmpd="sng">
            <a:solidFill>
              <a:srgbClr val="FF0000"/>
            </a:solidFill>
            <a:prstDash val="solid"/>
            <a:headEnd type="none" w="med" len="med"/>
            <a:tailEnd type="arrow" w="med" len="med"/>
          </a:ln>
        </p:spPr>
      </p:cxnSp>
      <p:cxnSp>
        <p:nvCxnSpPr>
          <p:cNvPr id="53" name="Straight Arrow Connector 52"/>
          <p:cNvCxnSpPr/>
          <p:nvPr/>
        </p:nvCxnSpPr>
        <p:spPr>
          <a:xfrm rot="300000" flipH="1">
            <a:off x="7596188" y="4005263"/>
            <a:ext cx="647700" cy="71437"/>
          </a:xfrm>
          <a:prstGeom prst="straightConnector1">
            <a:avLst/>
          </a:prstGeom>
          <a:ln w="38100" cap="flat" cmpd="sng">
            <a:solidFill>
              <a:srgbClr val="3333FF"/>
            </a:solidFill>
            <a:prstDash val="solid"/>
            <a:headEnd type="none" w="med" len="med"/>
            <a:tailEnd type="arrow" w="med" len="med"/>
          </a:ln>
        </p:spPr>
      </p:cxnSp>
      <p:cxnSp>
        <p:nvCxnSpPr>
          <p:cNvPr id="55" name="Straight Arrow Connector 54"/>
          <p:cNvCxnSpPr/>
          <p:nvPr/>
        </p:nvCxnSpPr>
        <p:spPr>
          <a:xfrm rot="-60000" flipV="1">
            <a:off x="8101013" y="4437063"/>
            <a:ext cx="0" cy="863600"/>
          </a:xfrm>
          <a:prstGeom prst="straightConnector1">
            <a:avLst/>
          </a:prstGeom>
          <a:ln w="38100" cap="flat" cmpd="sng">
            <a:solidFill>
              <a:srgbClr val="3333FF"/>
            </a:solidFill>
            <a:prstDash val="solid"/>
            <a:headEnd type="none" w="med" len="med"/>
            <a:tailEnd type="arrow" w="med" len="med"/>
          </a:ln>
        </p:spPr>
      </p:cxnSp>
      <p:cxnSp>
        <p:nvCxnSpPr>
          <p:cNvPr id="58" name="Straight Arrow Connector 57"/>
          <p:cNvCxnSpPr/>
          <p:nvPr/>
        </p:nvCxnSpPr>
        <p:spPr>
          <a:xfrm rot="-360000" flipV="1">
            <a:off x="8054975" y="4248150"/>
            <a:ext cx="792163" cy="1008063"/>
          </a:xfrm>
          <a:prstGeom prst="straightConnector1">
            <a:avLst/>
          </a:prstGeom>
          <a:ln w="38100" cap="flat" cmpd="sng">
            <a:solidFill>
              <a:srgbClr val="3333FF"/>
            </a:solidFill>
            <a:prstDash val="solid"/>
            <a:headEnd type="none" w="med" len="me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right)">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500" fill="hold"/>
                                        <p:tgtEl>
                                          <p:spTgt spid="55"/>
                                        </p:tgtEl>
                                        <p:attrNameLst>
                                          <p:attrName>stroke.color</p:attrName>
                                        </p:attrNameLst>
                                      </p:cBhvr>
                                      <p:to>
                                        <a:srgbClr val="FF5050"/>
                                      </p:to>
                                    </p:animClr>
                                    <p:set>
                                      <p:cBhvr>
                                        <p:cTn id="61" dur="500" fill="hold"/>
                                        <p:tgtEl>
                                          <p:spTgt spid="55"/>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58"/>
                                        </p:tgtEl>
                                        <p:attrNameLst>
                                          <p:attrName>stroke.color</p:attrName>
                                        </p:attrNameLst>
                                      </p:cBhvr>
                                      <p:to>
                                        <a:srgbClr val="FF5050"/>
                                      </p:to>
                                    </p:animClr>
                                    <p:set>
                                      <p:cBhvr>
                                        <p:cTn id="64" dur="500" fill="hold"/>
                                        <p:tgtEl>
                                          <p:spTgt spid="5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42" grpId="0"/>
      <p:bldP spid="44" grpId="0"/>
      <p:bldP spid="46" grpId="0"/>
      <p:bldP spid="4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1"/>
          <p:cNvSpPr txBox="1">
            <a:spLocks noChangeArrowheads="1"/>
          </p:cNvSpPr>
          <p:nvPr/>
        </p:nvSpPr>
        <p:spPr bwMode="auto">
          <a:xfrm>
            <a:off x="1557338" y="1274763"/>
            <a:ext cx="374967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非辐射</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(Radiative )</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跃迁</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2" name="Group 28"/>
          <p:cNvGrpSpPr/>
          <p:nvPr/>
        </p:nvGrpSpPr>
        <p:grpSpPr>
          <a:xfrm>
            <a:off x="712788" y="1477963"/>
            <a:ext cx="876300" cy="1500187"/>
            <a:chOff x="37564" y="1890856"/>
            <a:chExt cx="876192" cy="1500198"/>
          </a:xfrm>
        </p:grpSpPr>
        <p:sp>
          <p:nvSpPr>
            <p:cNvPr id="56340" name="TextBox 29"/>
            <p:cNvSpPr txBox="1">
              <a:spLocks noChangeArrowheads="1"/>
            </p:cNvSpPr>
            <p:nvPr/>
          </p:nvSpPr>
          <p:spPr bwMode="auto">
            <a:xfrm>
              <a:off x="37564" y="1890856"/>
              <a:ext cx="676192" cy="1500198"/>
            </a:xfrm>
            <a:prstGeom prst="rect">
              <a:avLst/>
            </a:prstGeom>
            <a:noFill/>
            <a:ln>
              <a:noFill/>
            </a:ln>
          </p:spPr>
          <p:txBody>
            <a:bodyPr vert="eaVert">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跃迁</a:t>
              </a: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6341" name="Left Brace 30"/>
            <p:cNvSpPr/>
            <p:nvPr/>
          </p:nvSpPr>
          <p:spPr bwMode="auto">
            <a:xfrm>
              <a:off x="628041" y="1922606"/>
              <a:ext cx="285715" cy="1447811"/>
            </a:xfrm>
            <a:prstGeom prst="leftBrace">
              <a:avLst>
                <a:gd name="adj1" fmla="val 8338"/>
                <a:gd name="adj2" fmla="val 50000"/>
              </a:avLst>
            </a:prstGeom>
            <a:noFill/>
            <a:ln w="53975" algn="ctr">
              <a:solidFill>
                <a:srgbClr val="FFFF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24" name="Text Box 22"/>
          <p:cNvSpPr txBox="1">
            <a:spLocks noChangeArrowheads="1"/>
          </p:cNvSpPr>
          <p:nvPr/>
        </p:nvSpPr>
        <p:spPr bwMode="auto">
          <a:xfrm>
            <a:off x="3162300" y="3213100"/>
            <a:ext cx="223202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自发跃迁</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7"/>
          <p:cNvGrpSpPr/>
          <p:nvPr/>
        </p:nvGrpSpPr>
        <p:grpSpPr>
          <a:xfrm>
            <a:off x="1547813" y="2435225"/>
            <a:ext cx="1800225" cy="1008063"/>
            <a:chOff x="899368" y="5420483"/>
            <a:chExt cx="1800424" cy="775336"/>
          </a:xfrm>
        </p:grpSpPr>
        <p:sp>
          <p:nvSpPr>
            <p:cNvPr id="56338" name="Text Box 22"/>
            <p:cNvSpPr txBox="1">
              <a:spLocks noChangeArrowheads="1"/>
            </p:cNvSpPr>
            <p:nvPr/>
          </p:nvSpPr>
          <p:spPr bwMode="auto">
            <a:xfrm>
              <a:off x="899368" y="5624391"/>
              <a:ext cx="1800424" cy="35409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辐射跃迁</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56339" name="Left Brace 30"/>
            <p:cNvSpPr/>
            <p:nvPr/>
          </p:nvSpPr>
          <p:spPr bwMode="auto">
            <a:xfrm>
              <a:off x="2282233" y="5420483"/>
              <a:ext cx="306422" cy="775336"/>
            </a:xfrm>
            <a:prstGeom prst="leftBrace">
              <a:avLst>
                <a:gd name="adj1" fmla="val 8334"/>
                <a:gd name="adj2" fmla="val 50000"/>
              </a:avLst>
            </a:prstGeom>
            <a:noFill/>
            <a:ln w="53975" algn="ctr">
              <a:solidFill>
                <a:srgbClr val="FFFF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29" name="Text Box 22"/>
          <p:cNvSpPr txBox="1">
            <a:spLocks noChangeArrowheads="1"/>
          </p:cNvSpPr>
          <p:nvPr/>
        </p:nvSpPr>
        <p:spPr bwMode="auto">
          <a:xfrm>
            <a:off x="4659313" y="1268413"/>
            <a:ext cx="2232025" cy="461963"/>
          </a:xfrm>
          <a:prstGeom prst="rect">
            <a:avLst/>
          </a:prstGeom>
          <a:noFill/>
          <a:ln w="9525">
            <a:noFill/>
            <a:miter lim="800000"/>
          </a:ln>
        </p:spPr>
        <p:txBody>
          <a:bodyPr>
            <a:spAutoFit/>
          </a:bodyPr>
          <a:lstStyle/>
          <a:p>
            <a:pPr marR="0" defTabSz="914400" eaLnBrk="1" hangingPunct="1">
              <a:spcBef>
                <a:spcPct val="50000"/>
              </a:spcBef>
              <a:buClrTx/>
              <a:buSzTx/>
              <a:buFontTx/>
              <a:buNone/>
              <a:defRPr/>
            </a:pPr>
            <a:r>
              <a:rPr kumimoji="1" lang="zh-CN" altLang="en-US" sz="2400" kern="1200" cap="none" spc="0" normalizeH="0" baseline="0" noProof="0" dirty="0">
                <a:solidFill>
                  <a:schemeClr val="tx2"/>
                </a:solidFill>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俄歇</a:t>
            </a:r>
            <a:r>
              <a:rPr kumimoji="1" lang="zh-CN" altLang="en-US" sz="2400" kern="1200" cap="none" spc="0" normalizeH="0" baseline="0" noProof="0" dirty="0">
                <a:solidFill>
                  <a:schemeClr val="tx2"/>
                </a:solidFill>
                <a:latin typeface="Times New Roman" panose="02020603050405020304" pitchFamily="18" charset="0"/>
                <a:ea typeface="+mn-ea"/>
                <a:cs typeface="Times New Roman" panose="02020603050405020304" pitchFamily="18" charset="0"/>
              </a:rPr>
              <a:t>复合</a:t>
            </a:r>
            <a:endParaRPr kumimoji="1" lang="en-US" altLang="zh-CN" sz="2400" kern="1200" cap="none" spc="0" normalizeH="0" baseline="0" noProof="0" dirty="0">
              <a:solidFill>
                <a:schemeClr val="tx2"/>
              </a:solidFill>
              <a:latin typeface="Times New Roman" panose="02020603050405020304" pitchFamily="18" charset="0"/>
              <a:ea typeface="+mn-ea"/>
              <a:cs typeface="Times New Roman" panose="02020603050405020304" pitchFamily="18" charset="0"/>
            </a:endParaRPr>
          </a:p>
        </p:txBody>
      </p:sp>
      <p:sp>
        <p:nvSpPr>
          <p:cNvPr id="28"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复合：跃迁常识：跃迁分类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56329" name="TextBox 20"/>
          <p:cNvSpPr txBox="1">
            <a:spLocks noChangeArrowheads="1"/>
          </p:cNvSpPr>
          <p:nvPr/>
        </p:nvSpPr>
        <p:spPr bwMode="auto">
          <a:xfrm>
            <a:off x="762000" y="549275"/>
            <a:ext cx="3810000" cy="49212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600" b="1" i="0" u="none" strike="noStrike" kern="1200" cap="none" spc="0" normalizeH="0" baseline="0" noProof="0">
                <a:ln>
                  <a:noFill/>
                </a:ln>
                <a:solidFill>
                  <a:srgbClr val="FF0066"/>
                </a:solidFill>
                <a:effectLst/>
                <a:uLnTx/>
                <a:uFillTx/>
                <a:latin typeface="Times New Roman" panose="02020603050405020304" pitchFamily="18" charset="0"/>
                <a:ea typeface="+mn-ea"/>
                <a:cs typeface="Times New Roman" panose="02020603050405020304" pitchFamily="18" charset="0"/>
              </a:rPr>
              <a:t>从释放能量的方法分</a:t>
            </a:r>
            <a:r>
              <a:rPr kumimoji="1" lang="en-US" altLang="zh-CN" sz="2600" b="1" i="0" u="none" strike="noStrike" kern="1200" cap="none" spc="0" normalizeH="0" baseline="0" noProof="0">
                <a:ln>
                  <a:noFill/>
                </a:ln>
                <a:solidFill>
                  <a:srgbClr val="FF0066"/>
                </a:solidFill>
                <a:effectLst/>
                <a:uLnTx/>
                <a:uFillTx/>
                <a:latin typeface="Times New Roman" panose="02020603050405020304" pitchFamily="18" charset="0"/>
                <a:ea typeface="+mn-ea"/>
                <a:cs typeface="Times New Roman" panose="02020603050405020304" pitchFamily="18" charset="0"/>
              </a:rPr>
              <a:t>:</a:t>
            </a:r>
          </a:p>
        </p:txBody>
      </p:sp>
      <p:pic>
        <p:nvPicPr>
          <p:cNvPr id="33" name="Picture 4"/>
          <p:cNvPicPr>
            <a:picLocks noChangeAspect="1"/>
          </p:cNvPicPr>
          <p:nvPr/>
        </p:nvPicPr>
        <p:blipFill>
          <a:blip r:embed="rId2"/>
          <a:stretch>
            <a:fillRect/>
          </a:stretch>
        </p:blipFill>
        <p:spPr>
          <a:xfrm>
            <a:off x="6659563" y="333375"/>
            <a:ext cx="2341562" cy="2159000"/>
          </a:xfrm>
          <a:prstGeom prst="rect">
            <a:avLst/>
          </a:prstGeom>
          <a:noFill/>
          <a:ln w="9525">
            <a:noFill/>
          </a:ln>
        </p:spPr>
      </p:pic>
      <p:graphicFrame>
        <p:nvGraphicFramePr>
          <p:cNvPr id="182274" name="Object 2"/>
          <p:cNvGraphicFramePr>
            <a:graphicFrameLocks noChangeAspect="1"/>
          </p:cNvGraphicFramePr>
          <p:nvPr/>
        </p:nvGraphicFramePr>
        <p:xfrm>
          <a:off x="509588" y="3840163"/>
          <a:ext cx="8172450" cy="2943225"/>
        </p:xfrm>
        <a:graphic>
          <a:graphicData uri="http://schemas.openxmlformats.org/presentationml/2006/ole">
            <mc:AlternateContent xmlns:mc="http://schemas.openxmlformats.org/markup-compatibility/2006">
              <mc:Choice xmlns:v="urn:schemas-microsoft-com:vml" Requires="v">
                <p:oleObj r:id="rId3" imgW="6084570" imgH="2201545" progId="">
                  <p:embed/>
                </p:oleObj>
              </mc:Choice>
              <mc:Fallback>
                <p:oleObj r:id="rId3" imgW="6084570" imgH="2201545" progId="">
                  <p:embed/>
                  <p:pic>
                    <p:nvPicPr>
                      <p:cNvPr id="0" name="图片 3324"/>
                      <p:cNvPicPr/>
                      <p:nvPr/>
                    </p:nvPicPr>
                    <p:blipFill>
                      <a:blip r:embed="rId4"/>
                      <a:stretch>
                        <a:fillRect/>
                      </a:stretch>
                    </p:blipFill>
                    <p:spPr>
                      <a:xfrm>
                        <a:off x="509588" y="3840163"/>
                        <a:ext cx="8172450" cy="2943225"/>
                      </a:xfrm>
                      <a:prstGeom prst="rect">
                        <a:avLst/>
                      </a:prstGeom>
                      <a:noFill/>
                      <a:ln w="38100">
                        <a:noFill/>
                        <a:miter/>
                      </a:ln>
                    </p:spPr>
                  </p:pic>
                </p:oleObj>
              </mc:Fallback>
            </mc:AlternateContent>
          </a:graphicData>
        </a:graphic>
      </p:graphicFrame>
      <p:grpSp>
        <p:nvGrpSpPr>
          <p:cNvPr id="4" name="Group 37"/>
          <p:cNvGrpSpPr/>
          <p:nvPr/>
        </p:nvGrpSpPr>
        <p:grpSpPr>
          <a:xfrm>
            <a:off x="3176588" y="2120900"/>
            <a:ext cx="1887537" cy="647700"/>
            <a:chOff x="3116626" y="2957866"/>
            <a:chExt cx="1887422" cy="647798"/>
          </a:xfrm>
        </p:grpSpPr>
        <p:sp>
          <p:nvSpPr>
            <p:cNvPr id="56336" name="Text Box 22"/>
            <p:cNvSpPr txBox="1">
              <a:spLocks noChangeArrowheads="1"/>
            </p:cNvSpPr>
            <p:nvPr/>
          </p:nvSpPr>
          <p:spPr bwMode="auto">
            <a:xfrm>
              <a:off x="3116626" y="3042017"/>
              <a:ext cx="1887422" cy="462032"/>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受激跃迁</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56337" name="Left Brace 30"/>
            <p:cNvSpPr/>
            <p:nvPr/>
          </p:nvSpPr>
          <p:spPr bwMode="auto">
            <a:xfrm>
              <a:off x="4515128" y="2957866"/>
              <a:ext cx="285733" cy="647798"/>
            </a:xfrm>
            <a:prstGeom prst="leftBrace">
              <a:avLst>
                <a:gd name="adj1" fmla="val 8327"/>
                <a:gd name="adj2" fmla="val 50000"/>
              </a:avLst>
            </a:prstGeom>
            <a:noFill/>
            <a:ln w="53975" algn="ctr">
              <a:solidFill>
                <a:srgbClr val="FFFF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35" name="Text Box 22"/>
          <p:cNvSpPr txBox="1">
            <a:spLocks noChangeArrowheads="1"/>
          </p:cNvSpPr>
          <p:nvPr/>
        </p:nvSpPr>
        <p:spPr bwMode="auto">
          <a:xfrm>
            <a:off x="4832350" y="1887538"/>
            <a:ext cx="211613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吸收：产生</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36" name="Text Box 22"/>
          <p:cNvSpPr txBox="1">
            <a:spLocks noChangeArrowheads="1"/>
          </p:cNvSpPr>
          <p:nvPr/>
        </p:nvSpPr>
        <p:spPr bwMode="auto">
          <a:xfrm>
            <a:off x="4832350" y="2535238"/>
            <a:ext cx="233203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辐射：复合</a:t>
            </a:r>
            <a:endPar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39" name="Text Box 22"/>
          <p:cNvSpPr txBox="1">
            <a:spLocks noChangeArrowheads="1"/>
          </p:cNvSpPr>
          <p:nvPr/>
        </p:nvSpPr>
        <p:spPr bwMode="auto">
          <a:xfrm>
            <a:off x="4427538" y="3213100"/>
            <a:ext cx="2233613"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自发复合</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0" name="Oval 39"/>
          <p:cNvSpPr>
            <a:spLocks noChangeArrowheads="1"/>
          </p:cNvSpPr>
          <p:nvPr/>
        </p:nvSpPr>
        <p:spPr bwMode="auto">
          <a:xfrm>
            <a:off x="4700588" y="3032125"/>
            <a:ext cx="1498600" cy="820738"/>
          </a:xfrm>
          <a:prstGeom prst="ellipse">
            <a:avLst/>
          </a:prstGeom>
          <a:noFill/>
          <a:ln w="38100" algn="ctr">
            <a:solidFill>
              <a:srgbClr val="C00000"/>
            </a:solidFill>
            <a:round/>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2274"/>
                                        </p:tgtEl>
                                        <p:attrNameLst>
                                          <p:attrName>style.visibility</p:attrName>
                                        </p:attrNameLst>
                                      </p:cBhvr>
                                      <p:to>
                                        <p:strVal val="visible"/>
                                      </p:to>
                                    </p:set>
                                    <p:anim calcmode="lin" valueType="num">
                                      <p:cBhvr additive="base">
                                        <p:cTn id="38" dur="500" fill="hold"/>
                                        <p:tgtEl>
                                          <p:spTgt spid="182274"/>
                                        </p:tgtEl>
                                        <p:attrNameLst>
                                          <p:attrName>ppt_x</p:attrName>
                                        </p:attrNameLst>
                                      </p:cBhvr>
                                      <p:tavLst>
                                        <p:tav tm="0">
                                          <p:val>
                                            <p:strVal val="#ppt_x"/>
                                          </p:val>
                                        </p:tav>
                                        <p:tav tm="100000">
                                          <p:val>
                                            <p:strVal val="#ppt_x"/>
                                          </p:val>
                                        </p:tav>
                                      </p:tavLst>
                                    </p:anim>
                                    <p:anim calcmode="lin" valueType="num">
                                      <p:cBhvr additive="base">
                                        <p:cTn id="39" dur="500" fill="hold"/>
                                        <p:tgtEl>
                                          <p:spTgt spid="18227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wipe(left)">
                                      <p:cBhvr>
                                        <p:cTn id="59" dur="500"/>
                                        <p:tgtEl>
                                          <p:spTgt spid="39">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1000" fill="hold"/>
                                        <p:tgtEl>
                                          <p:spTgt spid="39">
                                            <p:txEl>
                                              <p:pRg st="0" end="0"/>
                                            </p:txEl>
                                          </p:spTgt>
                                        </p:tgtEl>
                                        <p:attrNameLst>
                                          <p:attrName>style.color</p:attrName>
                                        </p:attrNameLst>
                                      </p:cBhvr>
                                      <p:to>
                                        <a:srgbClr val="CC0000"/>
                                      </p:to>
                                    </p:animClr>
                                  </p:childTnLst>
                                </p:cTn>
                              </p:par>
                              <p:par>
                                <p:cTn id="64" presetID="2" presetClass="entr" presetSubtype="2"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1000" fill="hold"/>
                                        <p:tgtEl>
                                          <p:spTgt spid="40"/>
                                        </p:tgtEl>
                                        <p:attrNameLst>
                                          <p:attrName>ppt_x</p:attrName>
                                        </p:attrNameLst>
                                      </p:cBhvr>
                                      <p:tavLst>
                                        <p:tav tm="0">
                                          <p:val>
                                            <p:strVal val="1+#ppt_w/2"/>
                                          </p:val>
                                        </p:tav>
                                        <p:tav tm="100000">
                                          <p:val>
                                            <p:strVal val="#ppt_x"/>
                                          </p:val>
                                        </p:tav>
                                      </p:tavLst>
                                    </p:anim>
                                    <p:anim calcmode="lin" valueType="num">
                                      <p:cBhvr additive="base">
                                        <p:cTn id="67"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9" grpId="0"/>
      <p:bldP spid="35" grpId="0"/>
      <p:bldP spid="36" grpId="0"/>
      <p:bldP spid="39" grpId="0" build="allAtOnce"/>
      <p:bldP spid="4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复合：跃迁常识：跃迁分类</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21" name="Text Box 6"/>
          <p:cNvSpPr txBox="1">
            <a:spLocks noChangeArrowheads="1"/>
          </p:cNvSpPr>
          <p:nvPr/>
        </p:nvSpPr>
        <p:spPr bwMode="auto">
          <a:xfrm>
            <a:off x="1570038" y="1484313"/>
            <a:ext cx="6327775" cy="460375"/>
          </a:xfrm>
          <a:prstGeom prst="rect">
            <a:avLst/>
          </a:prstGeom>
          <a:noFill/>
          <a:ln>
            <a:noFill/>
          </a:ln>
        </p:spPr>
        <p:txBody>
          <a:bodyPr>
            <a:spAutoFit/>
          </a:bodyPr>
          <a:lstStyle>
            <a:lvl1pPr marL="5021580" indent="-5021580"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5021580" marR="0" lvl="0" indent="-502158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直接复合：导带电子与价带空穴直接复合。</a:t>
            </a:r>
            <a:endPar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2" name="Text Box 7"/>
          <p:cNvSpPr txBox="1">
            <a:spLocks noChangeArrowheads="1"/>
          </p:cNvSpPr>
          <p:nvPr/>
        </p:nvSpPr>
        <p:spPr bwMode="auto">
          <a:xfrm>
            <a:off x="1576388" y="2359025"/>
            <a:ext cx="7820025" cy="461963"/>
          </a:xfrm>
          <a:prstGeom prst="rect">
            <a:avLst/>
          </a:prstGeom>
          <a:noFill/>
          <a:ln>
            <a:noFill/>
          </a:ln>
        </p:spPr>
        <p:txBody>
          <a:bodyPr>
            <a:spAutoFit/>
          </a:bodyPr>
          <a:lstStyle>
            <a:lvl1pPr marL="4932680" indent="-4932680"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4932680" marR="0" lvl="0" indent="-493268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间接复合：通过禁带中杂质或缺陷能级作为中间过渡。</a:t>
            </a:r>
          </a:p>
        </p:txBody>
      </p:sp>
      <p:sp>
        <p:nvSpPr>
          <p:cNvPr id="23" name="Text Box 11"/>
          <p:cNvSpPr txBox="1">
            <a:spLocks noChangeArrowheads="1"/>
          </p:cNvSpPr>
          <p:nvPr/>
        </p:nvSpPr>
        <p:spPr bwMode="auto">
          <a:xfrm>
            <a:off x="1598613" y="3213100"/>
            <a:ext cx="6727825" cy="460375"/>
          </a:xfrm>
          <a:prstGeom prst="rect">
            <a:avLst/>
          </a:prstGeom>
          <a:noFill/>
          <a:ln>
            <a:noFill/>
          </a:ln>
        </p:spPr>
        <p:txBody>
          <a:bodyPr>
            <a:spAutoFit/>
          </a:bodyPr>
          <a:lstStyle>
            <a:lvl1pPr marL="4841875" indent="-4841875"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4841875" marR="0" lvl="0" indent="-4841875"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表面复合：在半导体表面发生的复合过程。</a:t>
            </a:r>
          </a:p>
        </p:txBody>
      </p:sp>
      <p:grpSp>
        <p:nvGrpSpPr>
          <p:cNvPr id="2" name="Group 25"/>
          <p:cNvGrpSpPr/>
          <p:nvPr/>
        </p:nvGrpSpPr>
        <p:grpSpPr>
          <a:xfrm>
            <a:off x="719138" y="1690688"/>
            <a:ext cx="892175" cy="1800225"/>
            <a:chOff x="37813" y="1563522"/>
            <a:chExt cx="890849" cy="1800294"/>
          </a:xfrm>
        </p:grpSpPr>
        <p:sp>
          <p:nvSpPr>
            <p:cNvPr id="157708" name="TextBox 21"/>
            <p:cNvSpPr txBox="1">
              <a:spLocks noChangeArrowheads="1"/>
            </p:cNvSpPr>
            <p:nvPr/>
          </p:nvSpPr>
          <p:spPr bwMode="auto">
            <a:xfrm>
              <a:off x="37813" y="1706402"/>
              <a:ext cx="676855" cy="1500244"/>
            </a:xfrm>
            <a:prstGeom prst="rect">
              <a:avLst/>
            </a:prstGeom>
            <a:noFill/>
            <a:ln>
              <a:noFill/>
            </a:ln>
          </p:spPr>
          <p:txBody>
            <a:bodyPr vert="eaVert">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复合</a:t>
              </a:r>
              <a:endPar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57709" name="Left Brace 24"/>
            <p:cNvSpPr/>
            <p:nvPr/>
          </p:nvSpPr>
          <p:spPr bwMode="auto">
            <a:xfrm>
              <a:off x="643337" y="1563522"/>
              <a:ext cx="285325" cy="1800294"/>
            </a:xfrm>
            <a:prstGeom prst="leftBrace">
              <a:avLst>
                <a:gd name="adj1" fmla="val 8345"/>
                <a:gd name="adj2" fmla="val 50000"/>
              </a:avLst>
            </a:prstGeom>
            <a:noFill/>
            <a:ln w="53975" algn="ctr">
              <a:solidFill>
                <a:srgbClr val="FFFF00"/>
              </a:solidFill>
              <a:round/>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157703" name="TextBox 20"/>
          <p:cNvSpPr txBox="1">
            <a:spLocks noChangeArrowheads="1"/>
          </p:cNvSpPr>
          <p:nvPr/>
        </p:nvSpPr>
        <p:spPr bwMode="auto">
          <a:xfrm>
            <a:off x="762000" y="661988"/>
            <a:ext cx="2730500" cy="46355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3399"/>
                </a:solidFill>
                <a:effectLst/>
                <a:uLnTx/>
                <a:uFillTx/>
                <a:latin typeface="Times New Roman" panose="02020603050405020304" pitchFamily="18" charset="0"/>
                <a:ea typeface="+mn-ea"/>
                <a:cs typeface="Times New Roman" panose="02020603050405020304" pitchFamily="18" charset="0"/>
              </a:rPr>
              <a:t>从微观机制分：</a:t>
            </a:r>
          </a:p>
        </p:txBody>
      </p:sp>
      <p:grpSp>
        <p:nvGrpSpPr>
          <p:cNvPr id="3" name="组合 41"/>
          <p:cNvGrpSpPr/>
          <p:nvPr/>
        </p:nvGrpSpPr>
        <p:grpSpPr>
          <a:xfrm>
            <a:off x="4932363" y="4076700"/>
            <a:ext cx="3240087" cy="2493963"/>
            <a:chOff x="467544" y="2708920"/>
            <a:chExt cx="2480677" cy="1944216"/>
          </a:xfrm>
        </p:grpSpPr>
        <p:pic>
          <p:nvPicPr>
            <p:cNvPr id="91146" name="Picture 3"/>
            <p:cNvPicPr>
              <a:picLocks noChangeAspect="1"/>
            </p:cNvPicPr>
            <p:nvPr/>
          </p:nvPicPr>
          <p:blipFill>
            <a:blip r:embed="rId2"/>
            <a:stretch>
              <a:fillRect/>
            </a:stretch>
          </p:blipFill>
          <p:spPr>
            <a:xfrm>
              <a:off x="467544" y="2708920"/>
              <a:ext cx="2480677" cy="1944216"/>
            </a:xfrm>
            <a:prstGeom prst="rect">
              <a:avLst/>
            </a:prstGeom>
            <a:noFill/>
            <a:ln w="9525">
              <a:noFill/>
            </a:ln>
          </p:spPr>
        </p:pic>
        <p:cxnSp>
          <p:nvCxnSpPr>
            <p:cNvPr id="40" name="直接箭头连接符 28"/>
            <p:cNvCxnSpPr/>
            <p:nvPr/>
          </p:nvCxnSpPr>
          <p:spPr>
            <a:xfrm>
              <a:off x="827309" y="2925494"/>
              <a:ext cx="0" cy="15110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41" name="Picture 6" descr="半-15"/>
          <p:cNvPicPr>
            <a:picLocks noChangeAspect="1"/>
          </p:cNvPicPr>
          <p:nvPr/>
        </p:nvPicPr>
        <p:blipFill>
          <a:blip r:embed="rId3"/>
          <a:stretch>
            <a:fillRect/>
          </a:stretch>
        </p:blipFill>
        <p:spPr>
          <a:xfrm>
            <a:off x="1187450" y="4035425"/>
            <a:ext cx="3157538" cy="26495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92163" name="Rectangle 16"/>
          <p:cNvSpPr/>
          <p:nvPr/>
        </p:nvSpPr>
        <p:spPr>
          <a:xfrm>
            <a:off x="0" y="2211388"/>
            <a:ext cx="8382000" cy="12954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zh-CN" b="1" dirty="0">
              <a:solidFill>
                <a:schemeClr val="tx2"/>
              </a:solidFill>
              <a:latin typeface="Times New Roman" panose="02020603050405020304" pitchFamily="18" charset="0"/>
              <a:ea typeface="楷体_GB2312" pitchFamily="49" charset="-122"/>
            </a:endParaRPr>
          </a:p>
        </p:txBody>
      </p:sp>
      <p:sp>
        <p:nvSpPr>
          <p:cNvPr id="9" name="Text Box 21"/>
          <p:cNvSpPr txBox="1"/>
          <p:nvPr/>
        </p:nvSpPr>
        <p:spPr>
          <a:xfrm>
            <a:off x="285750" y="3838575"/>
            <a:ext cx="51435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chemeClr val="tx2"/>
                </a:solidFill>
                <a:latin typeface="宋体" panose="02010600030101010101" pitchFamily="2" charset="-122"/>
              </a:rPr>
              <a:t>非平衡载流子的直接净复合：</a:t>
            </a:r>
          </a:p>
        </p:txBody>
      </p:sp>
      <mc:AlternateContent xmlns:mc="http://schemas.openxmlformats.org/markup-compatibility/2006" xmlns:a14="http://schemas.microsoft.com/office/drawing/2010/main">
        <mc:Choice Requires="a14">
          <p:sp>
            <p:nvSpPr>
              <p:cNvPr id="10" name="Object 2"/>
              <p:cNvSpPr txBox="1"/>
              <p:nvPr/>
            </p:nvSpPr>
            <p:spPr>
              <a:xfrm>
                <a:off x="795338" y="4941888"/>
                <a:ext cx="6942137" cy="70167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𝑈</m:t>
                          </m:r>
                        </m:e>
                        <m:sub>
                          <m:r>
                            <a:rPr lang="zh-CN" altLang="en-US" sz="2800" i="1">
                              <a:solidFill>
                                <a:srgbClr val="000000"/>
                              </a:solidFill>
                              <a:latin typeface="Cambria Math" panose="02040503050406030204" pitchFamily="18" charset="0"/>
                              <a:ea typeface="+mn-ea"/>
                            </a:rPr>
                            <m:t>𝑑</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𝑅</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𝐺</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𝑟𝑛𝑝</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𝑛𝑝</m:t>
                      </m:r>
                      <m:r>
                        <a:rPr lang="zh-CN" altLang="en-US" sz="2800" i="1">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𝑖</m:t>
                          </m:r>
                        </m:sub>
                        <m:sup>
                          <m:r>
                            <a:rPr lang="zh-CN" altLang="en-US" sz="2800" i="1">
                              <a:solidFill>
                                <a:srgbClr val="000000"/>
                              </a:solidFill>
                              <a:latin typeface="Cambria Math" panose="02040503050406030204" pitchFamily="18" charset="0"/>
                              <a:ea typeface="+mn-ea"/>
                            </a:rPr>
                            <m:t>2</m:t>
                          </m:r>
                        </m:sup>
                      </m:sSubSup>
                      <m:r>
                        <a:rPr lang="zh-CN" altLang="en-US" sz="2800" i="1">
                          <a:solidFill>
                            <a:srgbClr val="000000"/>
                          </a:solidFill>
                          <a:latin typeface="Cambria Math" panose="02040503050406030204" pitchFamily="18" charset="0"/>
                          <a:ea typeface="+mn-ea"/>
                        </a:rPr>
                        <m:t>)</m:t>
                      </m:r>
                    </m:oMath>
                  </m:oMathPara>
                </a14:m>
                <a:endParaRPr lang="zh-CN" altLang="en-US" sz="2800" dirty="0">
                  <a:latin typeface="+mn-ea"/>
                  <a:ea typeface="+mn-ea"/>
                </a:endParaRPr>
              </a:p>
            </p:txBody>
          </p:sp>
        </mc:Choice>
        <mc:Fallback xmlns="">
          <p:sp>
            <p:nvSpPr>
              <p:cNvPr id="10" name="Object 2"/>
              <p:cNvSpPr txBox="1">
                <a:spLocks noRot="1" noChangeAspect="1" noMove="1" noResize="1" noEditPoints="1" noAdjustHandles="1" noChangeArrowheads="1" noChangeShapeType="1" noTextEdit="1"/>
              </p:cNvSpPr>
              <p:nvPr/>
            </p:nvSpPr>
            <p:spPr>
              <a:xfrm>
                <a:off x="795338" y="4941888"/>
                <a:ext cx="6942137" cy="701675"/>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11" name="Text Box 23"/>
          <p:cNvSpPr txBox="1"/>
          <p:nvPr/>
        </p:nvSpPr>
        <p:spPr>
          <a:xfrm>
            <a:off x="285750" y="1643063"/>
            <a:ext cx="46434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chemeClr val="tx2"/>
                </a:solidFill>
                <a:latin typeface="宋体" panose="02010600030101010101" pitchFamily="2" charset="-122"/>
              </a:rPr>
              <a:t>净复合率</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复合率</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产生率</a:t>
            </a:r>
          </a:p>
        </p:txBody>
      </p:sp>
      <p:pic>
        <p:nvPicPr>
          <p:cNvPr id="7" name="Picture 3" descr="半-15"/>
          <p:cNvPicPr>
            <a:picLocks noChangeAspect="1"/>
          </p:cNvPicPr>
          <p:nvPr/>
        </p:nvPicPr>
        <p:blipFill>
          <a:blip r:embed="rId3"/>
          <a:stretch>
            <a:fillRect/>
          </a:stretch>
        </p:blipFill>
        <p:spPr>
          <a:xfrm>
            <a:off x="5148263" y="1643063"/>
            <a:ext cx="3357562" cy="2816225"/>
          </a:xfrm>
          <a:prstGeom prst="rect">
            <a:avLst/>
          </a:prstGeom>
          <a:noFill/>
          <a:ln w="9525">
            <a:noFill/>
          </a:ln>
        </p:spPr>
      </p:pic>
      <p:sp>
        <p:nvSpPr>
          <p:cNvPr id="13" name="Rectangle 25"/>
          <p:cNvSpPr/>
          <p:nvPr/>
        </p:nvSpPr>
        <p:spPr>
          <a:xfrm>
            <a:off x="7667625" y="2898775"/>
            <a:ext cx="420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solidFill>
                  <a:srgbClr val="FF0000"/>
                </a:solidFill>
                <a:latin typeface="Times New Roman" panose="02020603050405020304" pitchFamily="18" charset="0"/>
                <a:ea typeface="楷体_GB2312" pitchFamily="49" charset="-122"/>
              </a:rPr>
              <a:t>G</a:t>
            </a:r>
          </a:p>
        </p:txBody>
      </p:sp>
      <p:sp>
        <p:nvSpPr>
          <p:cNvPr id="14" name="Rectangle 26"/>
          <p:cNvSpPr/>
          <p:nvPr/>
        </p:nvSpPr>
        <p:spPr>
          <a:xfrm>
            <a:off x="5364163" y="2928938"/>
            <a:ext cx="40481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solidFill>
                  <a:srgbClr val="FF0000"/>
                </a:solidFill>
                <a:latin typeface="Times New Roman" panose="02020603050405020304" pitchFamily="18" charset="0"/>
                <a:ea typeface="楷体_GB2312" pitchFamily="49" charset="-122"/>
              </a:rPr>
              <a:t>R</a:t>
            </a:r>
          </a:p>
        </p:txBody>
      </p:sp>
      <p:sp>
        <p:nvSpPr>
          <p:cNvPr id="15" name="Oval 27"/>
          <p:cNvSpPr/>
          <p:nvPr/>
        </p:nvSpPr>
        <p:spPr>
          <a:xfrm>
            <a:off x="5724128" y="4849197"/>
            <a:ext cx="1584000" cy="822325"/>
          </a:xfrm>
          <a:prstGeom prst="ellipse">
            <a:avLst/>
          </a:prstGeom>
          <a:solidFill>
            <a:schemeClr val="accent1">
              <a:alpha val="0"/>
            </a:schemeClr>
          </a:solidFill>
          <a:ln w="9525" cap="flat" cmpd="sng">
            <a:solidFill>
              <a:srgbClr val="FF6600"/>
            </a:solidFill>
            <a:prstDash val="lgDash"/>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zh-CN" altLang="en-US" b="1" dirty="0">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17" name="Text Box 15"/>
              <p:cNvSpPr txBox="1"/>
              <p:nvPr/>
            </p:nvSpPr>
            <p:spPr>
              <a:xfrm>
                <a:off x="5572200" y="5930116"/>
                <a:ext cx="25161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𝑟</m:t>
                    </m:r>
                  </m:oMath>
                </a14:m>
                <a:r>
                  <a:rPr lang="zh-CN" altLang="en-US" sz="280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复合系数</a:t>
                </a:r>
                <a:endParaRPr lang="en-US" altLang="zh-CN" sz="2800" b="1" dirty="0">
                  <a:latin typeface="Times New Roman" panose="02020603050405020304" pitchFamily="18" charset="0"/>
                  <a:cs typeface="Times New Roman" panose="02020603050405020304" pitchFamily="18" charset="0"/>
                </a:endParaRPr>
              </a:p>
            </p:txBody>
          </p:sp>
        </mc:Choice>
        <mc:Fallback xmlns="">
          <p:sp>
            <p:nvSpPr>
              <p:cNvPr id="17" name="Text Box 15"/>
              <p:cNvSpPr txBox="1">
                <a:spLocks noRot="1" noChangeAspect="1" noMove="1" noResize="1" noEditPoints="1" noAdjustHandles="1" noChangeArrowheads="1" noChangeShapeType="1" noTextEdit="1"/>
              </p:cNvSpPr>
              <p:nvPr/>
            </p:nvSpPr>
            <p:spPr>
              <a:xfrm>
                <a:off x="5572200" y="5930116"/>
                <a:ext cx="2516114" cy="523220"/>
              </a:xfrm>
              <a:prstGeom prst="rect">
                <a:avLst/>
              </a:prstGeom>
              <a:blipFill>
                <a:blip r:embed="rId4"/>
                <a:stretch>
                  <a:fillRect t="-16279" b="-27907"/>
                </a:stretch>
              </a:blipFill>
              <a:ln w="9525">
                <a:noFill/>
              </a:ln>
            </p:spPr>
            <p:txBody>
              <a:bodyPr/>
              <a:lstStyle/>
              <a:p>
                <a:r>
                  <a:rPr lang="zh-CN" altLang="en-US">
                    <a:noFill/>
                  </a:rPr>
                  <a:t> </a:t>
                </a:r>
              </a:p>
            </p:txBody>
          </p:sp>
        </mc:Fallback>
      </mc:AlternateContent>
      <p:grpSp>
        <p:nvGrpSpPr>
          <p:cNvPr id="92173" name="Group 17"/>
          <p:cNvGrpSpPr/>
          <p:nvPr/>
        </p:nvGrpSpPr>
        <p:grpSpPr>
          <a:xfrm>
            <a:off x="0" y="315913"/>
            <a:ext cx="7215188" cy="755650"/>
            <a:chOff x="0" y="315913"/>
            <a:chExt cx="7500958" cy="755650"/>
          </a:xfrm>
        </p:grpSpPr>
        <p:sp>
          <p:nvSpPr>
            <p:cNvPr id="92174" name="Oval 15"/>
            <p:cNvSpPr/>
            <p:nvPr/>
          </p:nvSpPr>
          <p:spPr>
            <a:xfrm>
              <a:off x="0" y="315913"/>
              <a:ext cx="7500958" cy="755650"/>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57359" name="Rectangle 17"/>
            <p:cNvSpPr>
              <a:spLocks noChangeArrowheads="1"/>
            </p:cNvSpPr>
            <p:nvPr/>
          </p:nvSpPr>
          <p:spPr bwMode="auto">
            <a:xfrm>
              <a:off x="430749" y="379413"/>
              <a:ext cx="6999243" cy="584200"/>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直接复合</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(direct recombination)</a:t>
              </a:r>
              <a:endPar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430B6F1-0DD7-435B-A991-47ABB1D848BD}"/>
                  </a:ext>
                </a:extLst>
              </p:cNvPr>
              <p:cNvSpPr txBox="1"/>
              <p:nvPr/>
            </p:nvSpPr>
            <p:spPr>
              <a:xfrm>
                <a:off x="1331640" y="2638073"/>
                <a:ext cx="2090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mn-ea"/>
                        </a:rPr>
                        <m:t>𝑈</m:t>
                      </m:r>
                      <m:r>
                        <a:rPr lang="en-US" altLang="zh-CN"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𝑅</m:t>
                      </m:r>
                      <m:r>
                        <a:rPr lang="en-US" altLang="zh-CN"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𝐺</m:t>
                      </m:r>
                    </m:oMath>
                  </m:oMathPara>
                </a14:m>
                <a:endParaRPr lang="zh-CN" altLang="en-US" sz="2800" b="0" dirty="0">
                  <a:latin typeface="+mn-ea"/>
                  <a:ea typeface="+mn-ea"/>
                </a:endParaRPr>
              </a:p>
            </p:txBody>
          </p:sp>
        </mc:Choice>
        <mc:Fallback xmlns="">
          <p:sp>
            <p:nvSpPr>
              <p:cNvPr id="2" name="文本框 1">
                <a:extLst>
                  <a:ext uri="{FF2B5EF4-FFF2-40B4-BE49-F238E27FC236}">
                    <a16:creationId xmlns:a16="http://schemas.microsoft.com/office/drawing/2014/main" id="{1430B6F1-0DD7-435B-A991-47ABB1D848BD}"/>
                  </a:ext>
                </a:extLst>
              </p:cNvPr>
              <p:cNvSpPr txBox="1">
                <a:spLocks noRot="1" noChangeAspect="1" noMove="1" noResize="1" noEditPoints="1" noAdjustHandles="1" noChangeArrowheads="1" noChangeShapeType="1" noTextEdit="1"/>
              </p:cNvSpPr>
              <p:nvPr/>
            </p:nvSpPr>
            <p:spPr>
              <a:xfrm>
                <a:off x="1331640" y="2638073"/>
                <a:ext cx="2090086" cy="430887"/>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strVal val="#ppt_w+.3"/>
                                          </p:val>
                                        </p:tav>
                                        <p:tav tm="100000">
                                          <p:val>
                                            <p:strVal val="#ppt_w"/>
                                          </p:val>
                                        </p:tav>
                                      </p:tavLst>
                                    </p:anim>
                                    <p:anim calcmode="lin" valueType="num">
                                      <p:cBhvr>
                                        <p:cTn id="19" dur="1000" fill="hold"/>
                                        <p:tgtEl>
                                          <p:spTgt spid="14"/>
                                        </p:tgtEl>
                                        <p:attrNameLst>
                                          <p:attrName>ppt_h</p:attrName>
                                        </p:attrNameLst>
                                      </p:cBhvr>
                                      <p:tavLst>
                                        <p:tav tm="0">
                                          <p:val>
                                            <p:strVal val="#ppt_h"/>
                                          </p:val>
                                        </p:tav>
                                        <p:tav tm="100000">
                                          <p:val>
                                            <p:strVal val="#ppt_h"/>
                                          </p:val>
                                        </p:tav>
                                      </p:tavLst>
                                    </p:anim>
                                    <p:animEffect transition="in" filter="fad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0" presetClass="entr" presetSubtype="0" decel="10000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strVal val="#ppt_w+.3"/>
                                          </p:val>
                                        </p:tav>
                                        <p:tav tm="100000">
                                          <p:val>
                                            <p:strVal val="#ppt_w"/>
                                          </p:val>
                                        </p:tav>
                                      </p:tavLst>
                                    </p:anim>
                                    <p:anim calcmode="lin" valueType="num">
                                      <p:cBhvr>
                                        <p:cTn id="26" dur="1000" fill="hold"/>
                                        <p:tgtEl>
                                          <p:spTgt spid="13"/>
                                        </p:tgtEl>
                                        <p:attrNameLst>
                                          <p:attrName>ppt_h</p:attrName>
                                        </p:attrNameLst>
                                      </p:cBhvr>
                                      <p:tavLst>
                                        <p:tav tm="0">
                                          <p:val>
                                            <p:strVal val="#ppt_h"/>
                                          </p:val>
                                        </p:tav>
                                        <p:tav tm="100000">
                                          <p:val>
                                            <p:strVal val="#ppt_h"/>
                                          </p:val>
                                        </p:tav>
                                      </p:tavLst>
                                    </p:anim>
                                    <p:animEffect transition="in" filter="fade">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3"/>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Effect transition="in" filter="fade">
                                      <p:cBhvr>
                                        <p:cTn id="49" dur="10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animBg="1"/>
      <p:bldP spid="17" grpId="0"/>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4" name="Text Box 7"/>
          <p:cNvSpPr txBox="1">
            <a:spLocks noChangeArrowheads="1"/>
          </p:cNvSpPr>
          <p:nvPr/>
        </p:nvSpPr>
        <p:spPr bwMode="auto">
          <a:xfrm>
            <a:off x="285750" y="3538538"/>
            <a:ext cx="2928938" cy="461963"/>
          </a:xfrm>
          <a:prstGeom prst="rect">
            <a:avLst/>
          </a:prstGeom>
          <a:ln>
            <a:noFill/>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非平衡载流子寿命：</a:t>
            </a:r>
          </a:p>
        </p:txBody>
      </p:sp>
      <mc:AlternateContent xmlns:mc="http://schemas.openxmlformats.org/markup-compatibility/2006" xmlns:a14="http://schemas.microsoft.com/office/drawing/2010/main">
        <mc:Choice Requires="a14">
          <p:sp>
            <p:nvSpPr>
              <p:cNvPr id="5" name="Object 3"/>
              <p:cNvSpPr txBox="1"/>
              <p:nvPr/>
            </p:nvSpPr>
            <p:spPr>
              <a:xfrm>
                <a:off x="3286125" y="3275850"/>
                <a:ext cx="4713511" cy="11287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ea typeface="+mn-ea"/>
                        </a:rPr>
                        <m:t>𝜏</m:t>
                      </m:r>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num>
                        <m:den>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𝑈</m:t>
                              </m:r>
                            </m:e>
                            <m:sub>
                              <m:r>
                                <a:rPr lang="zh-CN" altLang="en-US" sz="2800" i="1">
                                  <a:solidFill>
                                    <a:srgbClr val="000000"/>
                                  </a:solidFill>
                                  <a:latin typeface="Cambria Math" panose="02040503050406030204" pitchFamily="18" charset="0"/>
                                  <a:ea typeface="+mn-ea"/>
                                </a:rPr>
                                <m:t>𝑑</m:t>
                              </m:r>
                            </m:sub>
                          </m:sSub>
                        </m:den>
                      </m:f>
                      <m:r>
                        <a:rPr lang="zh-CN" altLang="en-US" sz="2800" i="1">
                          <a:solidFill>
                            <a:srgbClr val="000000"/>
                          </a:solidFill>
                          <a:latin typeface="Cambria Math" panose="02040503050406030204" pitchFamily="18" charset="0"/>
                          <a:ea typeface="+mn-ea"/>
                        </a:rPr>
                        <m:t>=</m:t>
                      </m:r>
                      <m:f>
                        <m:fPr>
                          <m:ctrlPr>
                            <a:rPr lang="zh-CN" altLang="en-US" sz="2800" i="1">
                              <a:solidFill>
                                <a:srgbClr val="000000"/>
                              </a:solidFill>
                              <a:latin typeface="Cambria Math" panose="02040503050406030204" pitchFamily="18" charset="0"/>
                              <a:ea typeface="+mn-ea"/>
                            </a:rPr>
                          </m:ctrlPr>
                        </m:fPr>
                        <m:num>
                          <m:r>
                            <a:rPr lang="zh-CN" altLang="en-US" sz="2800" i="1">
                              <a:solidFill>
                                <a:srgbClr val="000000"/>
                              </a:solidFill>
                              <a:latin typeface="Cambria Math" panose="02040503050406030204" pitchFamily="18" charset="0"/>
                              <a:ea typeface="+mn-ea"/>
                            </a:rPr>
                            <m:t>1</m:t>
                          </m:r>
                        </m:num>
                        <m:den>
                          <m:r>
                            <a:rPr lang="zh-CN" altLang="en-US" sz="2800" i="1">
                              <a:solidFill>
                                <a:srgbClr val="000000"/>
                              </a:solidFill>
                              <a:latin typeface="Cambria Math" panose="02040503050406030204" pitchFamily="18" charset="0"/>
                              <a:ea typeface="+mn-ea"/>
                            </a:rPr>
                            <m:t>𝑟</m:t>
                          </m:r>
                          <m:d>
                            <m:dPr>
                              <m:begChr m:val="["/>
                              <m:endChr m:val="]"/>
                              <m:ctrlPr>
                                <a:rPr lang="zh-CN" altLang="en-US" sz="2800" i="1">
                                  <a:solidFill>
                                    <a:srgbClr val="000000"/>
                                  </a:solidFill>
                                  <a:latin typeface="Cambria Math" panose="02040503050406030204" pitchFamily="18" charset="0"/>
                                  <a:ea typeface="+mn-ea"/>
                                </a:rPr>
                              </m:ctrlPr>
                            </m:dPr>
                            <m:e>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e>
                          </m:d>
                        </m:den>
                      </m:f>
                    </m:oMath>
                  </m:oMathPara>
                </a14:m>
                <a:endParaRPr lang="zh-CN" altLang="en-US" sz="2800" dirty="0">
                  <a:latin typeface="+mn-ea"/>
                  <a:ea typeface="+mn-ea"/>
                </a:endParaRPr>
              </a:p>
            </p:txBody>
          </p:sp>
        </mc:Choice>
        <mc:Fallback xmlns="">
          <p:sp>
            <p:nvSpPr>
              <p:cNvPr id="5" name="Object 3"/>
              <p:cNvSpPr txBox="1">
                <a:spLocks noRot="1" noChangeAspect="1" noMove="1" noResize="1" noEditPoints="1" noAdjustHandles="1" noChangeArrowheads="1" noChangeShapeType="1" noTextEdit="1"/>
              </p:cNvSpPr>
              <p:nvPr/>
            </p:nvSpPr>
            <p:spPr>
              <a:xfrm>
                <a:off x="3286125" y="3275850"/>
                <a:ext cx="4713511" cy="1128713"/>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6" name="Text Box 9"/>
          <p:cNvSpPr txBox="1"/>
          <p:nvPr/>
        </p:nvSpPr>
        <p:spPr>
          <a:xfrm>
            <a:off x="3543340" y="4583113"/>
            <a:ext cx="135731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400" b="1" dirty="0">
                <a:solidFill>
                  <a:srgbClr val="FF0000"/>
                </a:solidFill>
                <a:latin typeface="+mn-ea"/>
              </a:rPr>
              <a:t>小注入</a:t>
            </a:r>
          </a:p>
        </p:txBody>
      </p:sp>
      <mc:AlternateContent xmlns:mc="http://schemas.openxmlformats.org/markup-compatibility/2006" xmlns:a14="http://schemas.microsoft.com/office/drawing/2010/main">
        <mc:Choice Requires="a14">
          <p:sp>
            <p:nvSpPr>
              <p:cNvPr id="93192" name="Object 5"/>
              <p:cNvSpPr txBox="1"/>
              <p:nvPr/>
            </p:nvSpPr>
            <p:spPr>
              <a:xfrm>
                <a:off x="1166986" y="419100"/>
                <a:ext cx="6958533" cy="61604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𝑈</m:t>
                          </m:r>
                        </m:e>
                        <m:sub>
                          <m:r>
                            <a:rPr lang="zh-CN" altLang="en-US" sz="2800" i="1">
                              <a:solidFill>
                                <a:srgbClr val="000000"/>
                              </a:solidFill>
                              <a:latin typeface="Cambria Math" panose="02040503050406030204" pitchFamily="18" charset="0"/>
                              <a:ea typeface="+mn-ea"/>
                            </a:rPr>
                            <m:t>𝑑</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𝑅</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𝐺</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𝑟𝑛𝑝</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m:t>
                      </m:r>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𝑛𝑝</m:t>
                      </m:r>
                      <m:r>
                        <a:rPr lang="zh-CN" altLang="en-US" sz="2800" i="1">
                          <a:solidFill>
                            <a:srgbClr val="000000"/>
                          </a:solidFill>
                          <a:latin typeface="Cambria Math" panose="02040503050406030204" pitchFamily="18" charset="0"/>
                          <a:ea typeface="+mn-ea"/>
                        </a:rPr>
                        <m:t>−</m:t>
                      </m:r>
                      <m:sSubSup>
                        <m:sSubSupPr>
                          <m:ctrlPr>
                            <a:rPr lang="zh-CN" altLang="en-US" sz="2800" i="1">
                              <a:solidFill>
                                <a:srgbClr val="000000"/>
                              </a:solidFill>
                              <a:latin typeface="Cambria Math" panose="02040503050406030204" pitchFamily="18" charset="0"/>
                              <a:ea typeface="+mn-ea"/>
                            </a:rPr>
                          </m:ctrlPr>
                        </m:sSubSup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𝑖</m:t>
                          </m:r>
                        </m:sub>
                        <m:sup>
                          <m:r>
                            <a:rPr lang="zh-CN" altLang="en-US" sz="2800" i="1">
                              <a:solidFill>
                                <a:srgbClr val="000000"/>
                              </a:solidFill>
                              <a:latin typeface="Cambria Math" panose="02040503050406030204" pitchFamily="18" charset="0"/>
                              <a:ea typeface="+mn-ea"/>
                            </a:rPr>
                            <m:t>2</m:t>
                          </m:r>
                        </m:sup>
                      </m:sSubSup>
                      <m:r>
                        <a:rPr lang="zh-CN" altLang="en-US" sz="2800" i="1">
                          <a:solidFill>
                            <a:srgbClr val="000000"/>
                          </a:solidFill>
                          <a:latin typeface="Cambria Math" panose="02040503050406030204" pitchFamily="18" charset="0"/>
                          <a:ea typeface="+mn-ea"/>
                        </a:rPr>
                        <m:t>)</m:t>
                      </m:r>
                    </m:oMath>
                  </m:oMathPara>
                </a14:m>
                <a:endParaRPr lang="zh-CN" altLang="en-US" sz="2800" dirty="0">
                  <a:latin typeface="+mn-ea"/>
                  <a:ea typeface="+mn-ea"/>
                </a:endParaRPr>
              </a:p>
            </p:txBody>
          </p:sp>
        </mc:Choice>
        <mc:Fallback xmlns="">
          <p:sp>
            <p:nvSpPr>
              <p:cNvPr id="93192" name="Object 5"/>
              <p:cNvSpPr txBox="1">
                <a:spLocks noRot="1" noChangeAspect="1" noMove="1" noResize="1" noEditPoints="1" noAdjustHandles="1" noChangeArrowheads="1" noChangeShapeType="1" noTextEdit="1"/>
              </p:cNvSpPr>
              <p:nvPr/>
            </p:nvSpPr>
            <p:spPr>
              <a:xfrm>
                <a:off x="1166986" y="419100"/>
                <a:ext cx="6958533" cy="61604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6"/>
              <p:cNvSpPr txBox="1"/>
              <p:nvPr/>
            </p:nvSpPr>
            <p:spPr>
              <a:xfrm>
                <a:off x="2382054" y="1223130"/>
                <a:ext cx="2189946" cy="99778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oMath>
                    <m:oMath xmlns:m="http://schemas.openxmlformats.org/officeDocument/2006/math">
                      <m:r>
                        <a:rPr lang="zh-CN" altLang="en-US" sz="2600" i="1">
                          <a:solidFill>
                            <a:srgbClr val="000000"/>
                          </a:solidFill>
                          <a:latin typeface="Cambria Math" panose="02040503050406030204" pitchFamily="18" charset="0"/>
                          <a:ea typeface="+mn-ea"/>
                        </a:rPr>
                        <m:t>𝑝</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0</m:t>
                          </m:r>
                        </m:sub>
                      </m:sSub>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𝑝</m:t>
                      </m:r>
                    </m:oMath>
                  </m:oMathPara>
                </a14:m>
                <a:endParaRPr lang="zh-CN" altLang="en-US" sz="2600" dirty="0">
                  <a:latin typeface="+mn-ea"/>
                  <a:ea typeface="+mn-ea"/>
                </a:endParaRPr>
              </a:p>
            </p:txBody>
          </p:sp>
        </mc:Choice>
        <mc:Fallback xmlns="">
          <p:sp>
            <p:nvSpPr>
              <p:cNvPr id="11" name="Object 6"/>
              <p:cNvSpPr txBox="1">
                <a:spLocks noRot="1" noChangeAspect="1" noMove="1" noResize="1" noEditPoints="1" noAdjustHandles="1" noChangeArrowheads="1" noChangeShapeType="1" noTextEdit="1"/>
              </p:cNvSpPr>
              <p:nvPr/>
            </p:nvSpPr>
            <p:spPr>
              <a:xfrm>
                <a:off x="2382054" y="1223130"/>
                <a:ext cx="2189946" cy="997782"/>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7"/>
              <p:cNvSpPr txBox="1"/>
              <p:nvPr/>
            </p:nvSpPr>
            <p:spPr>
              <a:xfrm>
                <a:off x="4470697" y="1451065"/>
                <a:ext cx="1541463" cy="5064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r>
                        <m:rPr>
                          <m:sty m:val="p"/>
                        </m:rPr>
                        <a:rPr lang="zh-CN" altLang="en-US" sz="2600" i="1">
                          <a:solidFill>
                            <a:srgbClr val="000000"/>
                          </a:solidFill>
                          <a:latin typeface="Cambria Math" panose="02040503050406030204" pitchFamily="18" charset="0"/>
                          <a:ea typeface="+mn-ea"/>
                        </a:rPr>
                        <m:t>Δ</m:t>
                      </m:r>
                      <m:r>
                        <a:rPr lang="zh-CN" altLang="en-US" sz="2600" i="1">
                          <a:solidFill>
                            <a:srgbClr val="000000"/>
                          </a:solidFill>
                          <a:latin typeface="Cambria Math" panose="02040503050406030204" pitchFamily="18" charset="0"/>
                          <a:ea typeface="+mn-ea"/>
                        </a:rPr>
                        <m:t>𝑝</m:t>
                      </m:r>
                    </m:oMath>
                  </m:oMathPara>
                </a14:m>
                <a:endParaRPr lang="zh-CN" altLang="en-US" sz="2600" dirty="0">
                  <a:latin typeface="+mn-ea"/>
                  <a:ea typeface="+mn-ea"/>
                </a:endParaRPr>
              </a:p>
            </p:txBody>
          </p:sp>
        </mc:Choice>
        <mc:Fallback xmlns="">
          <p:sp>
            <p:nvSpPr>
              <p:cNvPr id="13" name="Object 7"/>
              <p:cNvSpPr txBox="1">
                <a:spLocks noRot="1" noChangeAspect="1" noMove="1" noResize="1" noEditPoints="1" noAdjustHandles="1" noChangeArrowheads="1" noChangeShapeType="1" noTextEdit="1"/>
              </p:cNvSpPr>
              <p:nvPr/>
            </p:nvSpPr>
            <p:spPr>
              <a:xfrm>
                <a:off x="4470697" y="1451065"/>
                <a:ext cx="1541463" cy="506412"/>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22F9DE87-5DBC-4785-B4BE-61BF652A2B84}"/>
              </a:ext>
            </a:extLst>
          </p:cNvPr>
          <p:cNvGrpSpPr/>
          <p:nvPr/>
        </p:nvGrpSpPr>
        <p:grpSpPr>
          <a:xfrm>
            <a:off x="2090737" y="985838"/>
            <a:ext cx="4713511" cy="2022473"/>
            <a:chOff x="2090737" y="985838"/>
            <a:chExt cx="4713511" cy="2022473"/>
          </a:xfrm>
        </p:grpSpPr>
        <mc:AlternateContent xmlns:mc="http://schemas.openxmlformats.org/markup-compatibility/2006" xmlns:a14="http://schemas.microsoft.com/office/drawing/2010/main">
          <mc:Choice Requires="a14">
            <p:sp>
              <p:nvSpPr>
                <p:cNvPr id="3" name="Object 2"/>
                <p:cNvSpPr txBox="1"/>
                <p:nvPr/>
              </p:nvSpPr>
              <p:spPr>
                <a:xfrm>
                  <a:off x="2090737" y="2425700"/>
                  <a:ext cx="4713511" cy="582611"/>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𝑈</m:t>
                            </m:r>
                          </m:e>
                          <m:sub>
                            <m:r>
                              <a:rPr lang="zh-CN" altLang="en-US" sz="2800" i="1">
                                <a:solidFill>
                                  <a:srgbClr val="000000"/>
                                </a:solidFill>
                                <a:latin typeface="Cambria Math" panose="02040503050406030204" pitchFamily="18" charset="0"/>
                                <a:ea typeface="+mn-ea"/>
                              </a:rPr>
                              <m:t>𝑑</m:t>
                            </m:r>
                          </m:sub>
                        </m:sSub>
                        <m:r>
                          <a:rPr lang="zh-CN" altLang="en-US" sz="2800" i="1">
                            <a:solidFill>
                              <a:srgbClr val="000000"/>
                            </a:solidFill>
                            <a:latin typeface="Cambria Math" panose="02040503050406030204" pitchFamily="18" charset="0"/>
                            <a:ea typeface="+mn-ea"/>
                          </a:rPr>
                          <m:t>=</m:t>
                        </m:r>
                        <m:r>
                          <a:rPr lang="zh-CN" altLang="en-US" sz="2800" i="1">
                            <a:solidFill>
                              <a:srgbClr val="000000"/>
                            </a:solidFill>
                            <a:latin typeface="Cambria Math" panose="02040503050406030204" pitchFamily="18" charset="0"/>
                            <a:ea typeface="+mn-ea"/>
                          </a:rPr>
                          <m:t>𝑟</m:t>
                        </m:r>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𝑛</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𝑝</m:t>
                            </m:r>
                          </m:e>
                          <m:sub>
                            <m:r>
                              <a:rPr lang="zh-CN" altLang="en-US" sz="2800" i="1">
                                <a:solidFill>
                                  <a:srgbClr val="000000"/>
                                </a:solidFill>
                                <a:latin typeface="Cambria Math" panose="02040503050406030204" pitchFamily="18" charset="0"/>
                                <a:ea typeface="+mn-ea"/>
                              </a:rPr>
                              <m:t>0</m:t>
                            </m:r>
                          </m:sub>
                        </m:sSub>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r>
                          <a:rPr lang="zh-CN" altLang="en-US" sz="2800" i="1">
                            <a:solidFill>
                              <a:srgbClr val="000000"/>
                            </a:solidFill>
                            <a:latin typeface="Cambria Math" panose="02040503050406030204" pitchFamily="18" charset="0"/>
                            <a:ea typeface="+mn-ea"/>
                          </a:rPr>
                          <m:t>𝑝</m:t>
                        </m:r>
                        <m:r>
                          <a:rPr lang="zh-CN" altLang="en-US" sz="2800" i="1">
                            <a:solidFill>
                              <a:srgbClr val="000000"/>
                            </a:solidFill>
                            <a:latin typeface="Cambria Math" panose="02040503050406030204" pitchFamily="18" charset="0"/>
                            <a:ea typeface="+mn-ea"/>
                          </a:rPr>
                          <m:t>+</m:t>
                        </m:r>
                        <m:r>
                          <m:rPr>
                            <m:sty m:val="p"/>
                          </m:rPr>
                          <a:rPr lang="zh-CN" altLang="en-US" sz="2800" i="1">
                            <a:solidFill>
                              <a:srgbClr val="000000"/>
                            </a:solidFill>
                            <a:latin typeface="Cambria Math" panose="02040503050406030204" pitchFamily="18" charset="0"/>
                            <a:ea typeface="+mn-ea"/>
                          </a:rPr>
                          <m:t>Δ</m:t>
                        </m:r>
                        <m:sSup>
                          <m:sSupPr>
                            <m:ctrlPr>
                              <a:rPr lang="zh-CN" altLang="en-US" sz="2800" i="1">
                                <a:solidFill>
                                  <a:srgbClr val="000000"/>
                                </a:solidFill>
                                <a:latin typeface="Cambria Math" panose="02040503050406030204" pitchFamily="18" charset="0"/>
                                <a:ea typeface="+mn-ea"/>
                              </a:rPr>
                            </m:ctrlPr>
                          </m:sSupPr>
                          <m:e>
                            <m:r>
                              <a:rPr lang="zh-CN" altLang="en-US" sz="2800" i="1">
                                <a:solidFill>
                                  <a:srgbClr val="000000"/>
                                </a:solidFill>
                                <a:latin typeface="Cambria Math" panose="02040503050406030204" pitchFamily="18" charset="0"/>
                                <a:ea typeface="+mn-ea"/>
                              </a:rPr>
                              <m:t>𝑝</m:t>
                            </m:r>
                          </m:e>
                          <m:sup>
                            <m:r>
                              <a:rPr lang="zh-CN" altLang="en-US" sz="2800" i="1">
                                <a:solidFill>
                                  <a:srgbClr val="000000"/>
                                </a:solidFill>
                                <a:latin typeface="Cambria Math" panose="02040503050406030204" pitchFamily="18" charset="0"/>
                                <a:ea typeface="+mn-ea"/>
                              </a:rPr>
                              <m:t>2</m:t>
                            </m:r>
                          </m:sup>
                        </m:sSup>
                        <m:r>
                          <a:rPr lang="zh-CN" altLang="en-US" sz="2800" i="1">
                            <a:solidFill>
                              <a:srgbClr val="000000"/>
                            </a:solidFill>
                            <a:latin typeface="Cambria Math" panose="02040503050406030204" pitchFamily="18" charset="0"/>
                            <a:ea typeface="+mn-ea"/>
                          </a:rPr>
                          <m:t>]</m:t>
                        </m:r>
                      </m:oMath>
                    </m:oMathPara>
                  </a14:m>
                  <a:endParaRPr lang="zh-CN" altLang="en-US" sz="2800" dirty="0">
                    <a:latin typeface="+mn-ea"/>
                    <a:ea typeface="+mn-ea"/>
                  </a:endParaRPr>
                </a:p>
              </p:txBody>
            </p:sp>
          </mc:Choice>
          <mc:Fallback xmlns="">
            <p:sp>
              <p:nvSpPr>
                <p:cNvPr id="3" name="Object 2"/>
                <p:cNvSpPr txBox="1">
                  <a:spLocks noRot="1" noChangeAspect="1" noMove="1" noResize="1" noEditPoints="1" noAdjustHandles="1" noChangeArrowheads="1" noChangeShapeType="1" noTextEdit="1"/>
                </p:cNvSpPr>
                <p:nvPr/>
              </p:nvSpPr>
              <p:spPr>
                <a:xfrm>
                  <a:off x="2090737" y="2425700"/>
                  <a:ext cx="4713511" cy="582611"/>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14" name="下箭头 16"/>
            <p:cNvSpPr/>
            <p:nvPr/>
          </p:nvSpPr>
          <p:spPr>
            <a:xfrm>
              <a:off x="4286250" y="985838"/>
              <a:ext cx="214313" cy="1512888"/>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sp>
        <p:nvSpPr>
          <p:cNvPr id="17" name="Text Box 9"/>
          <p:cNvSpPr txBox="1"/>
          <p:nvPr/>
        </p:nvSpPr>
        <p:spPr>
          <a:xfrm>
            <a:off x="7063164" y="4583113"/>
            <a:ext cx="150018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mn-ea"/>
              </a:rPr>
              <a:t>大注入</a:t>
            </a:r>
          </a:p>
        </p:txBody>
      </p:sp>
      <mc:AlternateContent xmlns:mc="http://schemas.openxmlformats.org/markup-compatibility/2006" xmlns:a14="http://schemas.microsoft.com/office/drawing/2010/main">
        <mc:Choice Requires="a14">
          <p:sp>
            <p:nvSpPr>
              <p:cNvPr id="19" name="Object 10"/>
              <p:cNvSpPr txBox="1"/>
              <p:nvPr/>
            </p:nvSpPr>
            <p:spPr>
              <a:xfrm>
                <a:off x="7061770" y="5011738"/>
                <a:ext cx="2190750" cy="5000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ea typeface="+mn-ea"/>
                        </a:rPr>
                        <m:t>Δ</m:t>
                      </m:r>
                      <m:r>
                        <a:rPr lang="zh-CN" altLang="en-US" sz="2000" i="1">
                          <a:solidFill>
                            <a:srgbClr val="000000"/>
                          </a:solidFill>
                          <a:latin typeface="Cambria Math" panose="02040503050406030204" pitchFamily="18" charset="0"/>
                          <a:ea typeface="+mn-ea"/>
                        </a:rPr>
                        <m:t>𝑝</m:t>
                      </m:r>
                      <m:r>
                        <a:rPr lang="zh-CN" altLang="en-US" sz="2000" i="1">
                          <a:solidFill>
                            <a:srgbClr val="000000"/>
                          </a:solidFill>
                          <a:latin typeface="Cambria Math" panose="02040503050406030204" pitchFamily="18" charset="0"/>
                          <a:ea typeface="+mn-ea"/>
                        </a:rPr>
                        <m:t>&gt;&gt;(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0">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0">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oMath>
                  </m:oMathPara>
                </a14:m>
                <a:endParaRPr lang="zh-CN" altLang="en-US" sz="2000" dirty="0">
                  <a:latin typeface="+mn-ea"/>
                  <a:ea typeface="+mn-ea"/>
                </a:endParaRPr>
              </a:p>
            </p:txBody>
          </p:sp>
        </mc:Choice>
        <mc:Fallback xmlns="">
          <p:sp>
            <p:nvSpPr>
              <p:cNvPr id="19" name="Object 10"/>
              <p:cNvSpPr txBox="1">
                <a:spLocks noRot="1" noChangeAspect="1" noMove="1" noResize="1" noEditPoints="1" noAdjustHandles="1" noChangeArrowheads="1" noChangeShapeType="1" noTextEdit="1"/>
              </p:cNvSpPr>
              <p:nvPr/>
            </p:nvSpPr>
            <p:spPr>
              <a:xfrm>
                <a:off x="7061770" y="5011738"/>
                <a:ext cx="2190750" cy="500062"/>
              </a:xfrm>
              <a:prstGeom prst="rect">
                <a:avLst/>
              </a:prstGeom>
              <a:blipFill>
                <a:blip r:embed="rId9"/>
                <a:stretch>
                  <a:fillRect l="-111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12"/>
              <p:cNvSpPr txBox="1"/>
              <p:nvPr/>
            </p:nvSpPr>
            <p:spPr>
              <a:xfrm>
                <a:off x="2854082" y="5022850"/>
                <a:ext cx="2286000" cy="5000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ea typeface="+mn-ea"/>
                        </a:rPr>
                        <m:t>Δ</m:t>
                      </m:r>
                      <m:r>
                        <a:rPr lang="zh-CN" altLang="en-US" sz="2000" i="1">
                          <a:solidFill>
                            <a:srgbClr val="000000"/>
                          </a:solidFill>
                          <a:latin typeface="Cambria Math" panose="02040503050406030204" pitchFamily="18" charset="0"/>
                          <a:ea typeface="+mn-ea"/>
                        </a:rPr>
                        <m:t>𝑝</m:t>
                      </m:r>
                      <m:r>
                        <a:rPr lang="zh-CN" altLang="en-US" sz="2000" i="1">
                          <a:solidFill>
                            <a:srgbClr val="000000"/>
                          </a:solidFill>
                          <a:latin typeface="Cambria Math" panose="02040503050406030204" pitchFamily="18" charset="0"/>
                          <a:ea typeface="+mn-ea"/>
                        </a:rPr>
                        <m:t>&lt;&lt;(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0">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0">
                              <a:solidFill>
                                <a:srgbClr val="000000"/>
                              </a:solidFill>
                              <a:latin typeface="Cambria Math" panose="02040503050406030204" pitchFamily="18" charset="0"/>
                              <a:ea typeface="+mn-ea"/>
                            </a:rPr>
                            <m:t>0</m:t>
                          </m:r>
                        </m:sub>
                      </m:sSub>
                      <m:r>
                        <a:rPr lang="zh-CN" altLang="en-US" sz="2000" i="1">
                          <a:solidFill>
                            <a:srgbClr val="000000"/>
                          </a:solidFill>
                          <a:latin typeface="Cambria Math" panose="02040503050406030204" pitchFamily="18" charset="0"/>
                          <a:ea typeface="+mn-ea"/>
                        </a:rPr>
                        <m:t>）</m:t>
                      </m:r>
                    </m:oMath>
                  </m:oMathPara>
                </a14:m>
                <a:endParaRPr lang="zh-CN" altLang="en-US" sz="2000" dirty="0">
                  <a:latin typeface="+mn-ea"/>
                  <a:ea typeface="+mn-ea"/>
                </a:endParaRPr>
              </a:p>
            </p:txBody>
          </p:sp>
        </mc:Choice>
        <mc:Fallback xmlns="">
          <p:sp>
            <p:nvSpPr>
              <p:cNvPr id="20" name="Object 12"/>
              <p:cNvSpPr txBox="1">
                <a:spLocks noRot="1" noChangeAspect="1" noMove="1" noResize="1" noEditPoints="1" noAdjustHandles="1" noChangeArrowheads="1" noChangeShapeType="1" noTextEdit="1"/>
              </p:cNvSpPr>
              <p:nvPr/>
            </p:nvSpPr>
            <p:spPr>
              <a:xfrm>
                <a:off x="2854082" y="5022850"/>
                <a:ext cx="2286000" cy="500063"/>
              </a:xfrm>
              <a:prstGeom prst="rect">
                <a:avLst/>
              </a:prstGeom>
              <a:blipFill>
                <a:blip r:embed="rId10"/>
                <a:stretch>
                  <a:fillRect l="-1067"/>
                </a:stretch>
              </a:blipFill>
              <a:ln w="38100">
                <a:noFill/>
                <a:miter/>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AB85759-A41E-479A-9FAD-90EEB8B5677D}"/>
              </a:ext>
            </a:extLst>
          </p:cNvPr>
          <p:cNvGrpSpPr/>
          <p:nvPr/>
        </p:nvGrpSpPr>
        <p:grpSpPr>
          <a:xfrm>
            <a:off x="3650891" y="4347414"/>
            <a:ext cx="2286000" cy="2297858"/>
            <a:chOff x="3650891" y="4347414"/>
            <a:chExt cx="2286000" cy="2297858"/>
          </a:xfrm>
        </p:grpSpPr>
        <mc:AlternateContent xmlns:mc="http://schemas.openxmlformats.org/markup-compatibility/2006" xmlns:a14="http://schemas.microsoft.com/office/drawing/2010/main">
          <mc:Choice Requires="a14">
            <p:sp>
              <p:nvSpPr>
                <p:cNvPr id="7" name="Object 4"/>
                <p:cNvSpPr txBox="1"/>
                <p:nvPr/>
              </p:nvSpPr>
              <p:spPr>
                <a:xfrm>
                  <a:off x="3650891" y="5668964"/>
                  <a:ext cx="2286000" cy="97630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𝑟</m:t>
                            </m:r>
                            <m:d>
                              <m:dPr>
                                <m:begChr m:val="["/>
                                <m:endChr m:val="]"/>
                                <m:ctrlPr>
                                  <a:rPr lang="zh-CN" altLang="en-US" sz="2400" i="1">
                                    <a:solidFill>
                                      <a:srgbClr val="000000"/>
                                    </a:solidFill>
                                    <a:latin typeface="Cambria Math" panose="02040503050406030204" pitchFamily="18" charset="0"/>
                                    <a:ea typeface="+mn-ea"/>
                                  </a:rPr>
                                </m:ctrlPr>
                              </m:dPr>
                              <m:e>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e>
                            </m:d>
                          </m:den>
                        </m:f>
                      </m:oMath>
                    </m:oMathPara>
                  </a14:m>
                  <a:endParaRPr lang="zh-CN" altLang="en-US" sz="2400" dirty="0">
                    <a:latin typeface="+mn-ea"/>
                    <a:ea typeface="+mn-ea"/>
                  </a:endParaRPr>
                </a:p>
              </p:txBody>
            </p:sp>
          </mc:Choice>
          <mc:Fallback xmlns="">
            <p:sp>
              <p:nvSpPr>
                <p:cNvPr id="7" name="Object 4"/>
                <p:cNvSpPr txBox="1">
                  <a:spLocks noRot="1" noChangeAspect="1" noMove="1" noResize="1" noEditPoints="1" noAdjustHandles="1" noChangeArrowheads="1" noChangeShapeType="1" noTextEdit="1"/>
                </p:cNvSpPr>
                <p:nvPr/>
              </p:nvSpPr>
              <p:spPr>
                <a:xfrm>
                  <a:off x="3650891" y="5668964"/>
                  <a:ext cx="2286000" cy="976308"/>
                </a:xfrm>
                <a:prstGeom prst="rect">
                  <a:avLst/>
                </a:prstGeom>
                <a:blipFill>
                  <a:blip r:embed="rId11"/>
                  <a:stretch>
                    <a:fillRect/>
                  </a:stretch>
                </a:blipFill>
                <a:ln w="38100">
                  <a:noFill/>
                  <a:miter/>
                </a:ln>
              </p:spPr>
              <p:txBody>
                <a:bodyPr/>
                <a:lstStyle/>
                <a:p>
                  <a:r>
                    <a:rPr lang="zh-CN" altLang="en-US">
                      <a:noFill/>
                    </a:rPr>
                    <a:t> </a:t>
                  </a:r>
                </a:p>
              </p:txBody>
            </p:sp>
          </mc:Fallback>
        </mc:AlternateContent>
        <p:sp>
          <p:nvSpPr>
            <p:cNvPr id="22" name="下箭头 16"/>
            <p:cNvSpPr/>
            <p:nvPr/>
          </p:nvSpPr>
          <p:spPr>
            <a:xfrm>
              <a:off x="4854396" y="4347414"/>
              <a:ext cx="214313" cy="1368425"/>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9" name="组合 8">
            <a:extLst>
              <a:ext uri="{FF2B5EF4-FFF2-40B4-BE49-F238E27FC236}">
                <a16:creationId xmlns:a16="http://schemas.microsoft.com/office/drawing/2014/main" id="{CB00F82A-114C-4369-95E1-3EA18831A3A6}"/>
              </a:ext>
            </a:extLst>
          </p:cNvPr>
          <p:cNvGrpSpPr/>
          <p:nvPr/>
        </p:nvGrpSpPr>
        <p:grpSpPr>
          <a:xfrm>
            <a:off x="6134011" y="4357688"/>
            <a:ext cx="1500188" cy="2287584"/>
            <a:chOff x="6134011" y="4357688"/>
            <a:chExt cx="1500188" cy="2287584"/>
          </a:xfrm>
        </p:grpSpPr>
        <mc:AlternateContent xmlns:mc="http://schemas.openxmlformats.org/markup-compatibility/2006" xmlns:a14="http://schemas.microsoft.com/office/drawing/2010/main">
          <mc:Choice Requires="a14">
            <p:sp>
              <p:nvSpPr>
                <p:cNvPr id="45060" name="Object 4"/>
                <p:cNvSpPr txBox="1"/>
                <p:nvPr/>
              </p:nvSpPr>
              <p:spPr>
                <a:xfrm>
                  <a:off x="6134011" y="5680076"/>
                  <a:ext cx="1500188" cy="96519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r>
                              <a:rPr lang="zh-CN" altLang="en-US" sz="2400" i="1">
                                <a:solidFill>
                                  <a:srgbClr val="000000"/>
                                </a:solidFill>
                                <a:latin typeface="Cambria Math" panose="02040503050406030204" pitchFamily="18" charset="0"/>
                                <a:ea typeface="+mn-ea"/>
                              </a:rPr>
                              <m:t>𝑟</m:t>
                            </m:r>
                            <m:r>
                              <m:rPr>
                                <m:sty m:val="p"/>
                              </m:rPr>
                              <a:rPr lang="zh-CN" altLang="en-US" sz="2400" i="1">
                                <a:solidFill>
                                  <a:srgbClr val="000000"/>
                                </a:solidFill>
                                <a:latin typeface="Cambria Math" panose="02040503050406030204" pitchFamily="18" charset="0"/>
                                <a:ea typeface="+mn-ea"/>
                              </a:rPr>
                              <m:t>Δ</m:t>
                            </m:r>
                            <m:r>
                              <m:rPr>
                                <m:sty m:val="p"/>
                              </m:rPr>
                              <a:rPr lang="zh-CN" altLang="en-US" sz="2400" i="0">
                                <a:solidFill>
                                  <a:srgbClr val="000000"/>
                                </a:solidFill>
                                <a:latin typeface="Cambria Math" panose="02040503050406030204" pitchFamily="18" charset="0"/>
                                <a:ea typeface="+mn-ea"/>
                              </a:rPr>
                              <m:t>p</m:t>
                            </m:r>
                          </m:den>
                        </m:f>
                      </m:oMath>
                    </m:oMathPara>
                  </a14:m>
                  <a:endParaRPr lang="zh-CN" altLang="en-US" sz="2400" dirty="0">
                    <a:latin typeface="+mn-ea"/>
                    <a:ea typeface="+mn-ea"/>
                  </a:endParaRPr>
                </a:p>
              </p:txBody>
            </p:sp>
          </mc:Choice>
          <mc:Fallback xmlns="">
            <p:sp>
              <p:nvSpPr>
                <p:cNvPr id="45060" name="Object 4"/>
                <p:cNvSpPr txBox="1">
                  <a:spLocks noRot="1" noChangeAspect="1" noMove="1" noResize="1" noEditPoints="1" noAdjustHandles="1" noChangeArrowheads="1" noChangeShapeType="1" noTextEdit="1"/>
                </p:cNvSpPr>
                <p:nvPr/>
              </p:nvSpPr>
              <p:spPr>
                <a:xfrm>
                  <a:off x="6134011" y="5680076"/>
                  <a:ext cx="1500188" cy="965196"/>
                </a:xfrm>
                <a:prstGeom prst="rect">
                  <a:avLst/>
                </a:prstGeom>
                <a:blipFill>
                  <a:blip r:embed="rId12"/>
                  <a:stretch>
                    <a:fillRect/>
                  </a:stretch>
                </a:blipFill>
                <a:ln w="38100">
                  <a:noFill/>
                  <a:miter/>
                </a:ln>
              </p:spPr>
              <p:txBody>
                <a:bodyPr/>
                <a:lstStyle/>
                <a:p>
                  <a:r>
                    <a:rPr lang="zh-CN" altLang="en-US">
                      <a:noFill/>
                    </a:rPr>
                    <a:t> </a:t>
                  </a:r>
                </a:p>
              </p:txBody>
            </p:sp>
          </mc:Fallback>
        </mc:AlternateContent>
        <p:sp>
          <p:nvSpPr>
            <p:cNvPr id="23" name="下箭头 16"/>
            <p:cNvSpPr/>
            <p:nvPr/>
          </p:nvSpPr>
          <p:spPr>
            <a:xfrm>
              <a:off x="6918325" y="4357688"/>
              <a:ext cx="214313" cy="1368425"/>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p:bldP spid="13" grpId="0"/>
      <p:bldP spid="17" grpId="0"/>
      <p:bldP spid="19" grpId="0"/>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Box 7"/>
          <p:cNvSpPr txBox="1"/>
          <p:nvPr/>
        </p:nvSpPr>
        <p:spPr>
          <a:xfrm>
            <a:off x="214313" y="357188"/>
            <a:ext cx="8643937"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50000"/>
              </a:spcBef>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对于由直接复合过程所决定的半导体，在下述条件，是否有载流子的净复合或净产生</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:(1)</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在载流子完全耗尽</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即</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p</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都远小于</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i </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时</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的半导体区域；</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在</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p</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的半导体区域，此处</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&gt;&gt;</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i</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(3)</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在只有少数载流子被耗尽</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例如，</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型半导体中的空穴浓度</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p</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n</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远小于热平衡时的</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p</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baseline="-25000" dirty="0">
                <a:latin typeface="Times New Roman" panose="02020603050405020304" pitchFamily="18" charset="0"/>
                <a:cs typeface="Times New Roman" panose="02020603050405020304" pitchFamily="18" charset="0"/>
                <a:sym typeface="Wingdings" panose="05000000000000000000" pitchFamily="2" charset="2"/>
              </a:rPr>
              <a:t>0</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，而</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n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 n</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baseline="-25000" dirty="0">
                <a:latin typeface="Times New Roman" panose="02020603050405020304" pitchFamily="18" charset="0"/>
                <a:cs typeface="Times New Roman" panose="02020603050405020304" pitchFamily="18" charset="0"/>
                <a:sym typeface="Wingdings" panose="05000000000000000000" pitchFamily="2" charset="2"/>
              </a:rPr>
              <a:t>0</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的半导体区域。</a:t>
            </a:r>
            <a:endParaRPr lang="en-US" altLang="zh-CN" sz="2400" b="1" dirty="0">
              <a:latin typeface="Times New Roman" panose="02020603050405020304" pitchFamily="18" charset="0"/>
              <a:ea typeface="Times New Roman" panose="02020603050405020304" pitchFamily="18" charset="0"/>
            </a:endParaRPr>
          </a:p>
        </p:txBody>
      </p:sp>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aphicFrame>
        <p:nvGraphicFramePr>
          <p:cNvPr id="92164" name="Object 3"/>
          <p:cNvGraphicFramePr>
            <a:graphicFrameLocks noChangeAspect="1"/>
          </p:cNvGraphicFramePr>
          <p:nvPr/>
        </p:nvGraphicFramePr>
        <p:xfrm>
          <a:off x="285750" y="5045075"/>
          <a:ext cx="4656138" cy="1798638"/>
        </p:xfrm>
        <a:graphic>
          <a:graphicData uri="http://schemas.openxmlformats.org/presentationml/2006/ole">
            <mc:AlternateContent xmlns:mc="http://schemas.openxmlformats.org/markup-compatibility/2006">
              <mc:Choice xmlns:v="urn:schemas-microsoft-com:vml" Requires="v">
                <p:oleObj r:id="rId2" imgW="3971925" imgH="1533525" progId="Paint.Picture">
                  <p:embed/>
                </p:oleObj>
              </mc:Choice>
              <mc:Fallback>
                <p:oleObj r:id="rId2" imgW="3971925" imgH="1533525" progId="Paint.Picture">
                  <p:embed/>
                  <p:pic>
                    <p:nvPicPr>
                      <p:cNvPr id="0" name="图片 3372"/>
                      <p:cNvPicPr/>
                      <p:nvPr/>
                    </p:nvPicPr>
                    <p:blipFill>
                      <a:blip r:embed="rId3">
                        <a:clrChange>
                          <a:clrFrom>
                            <a:srgbClr val="FFFFFF"/>
                          </a:clrFrom>
                          <a:clrTo>
                            <a:srgbClr val="FFFFFF">
                              <a:alpha val="0"/>
                            </a:srgbClr>
                          </a:clrTo>
                        </a:clrChange>
                      </a:blip>
                      <a:stretch>
                        <a:fillRect/>
                      </a:stretch>
                    </p:blipFill>
                    <p:spPr>
                      <a:xfrm>
                        <a:off x="285750" y="5045075"/>
                        <a:ext cx="4656138" cy="1798638"/>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195590" name="Object 5"/>
              <p:cNvSpPr txBox="1"/>
              <p:nvPr/>
            </p:nvSpPr>
            <p:spPr>
              <a:xfrm>
                <a:off x="1835696" y="2244725"/>
                <a:ext cx="5960120" cy="5000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𝑑</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𝑅</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𝐺</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𝑟𝑛𝑝</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𝑟</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𝑟</m:t>
                      </m:r>
                      <m:r>
                        <a:rPr lang="zh-CN" altLang="en-US" sz="2400" i="1">
                          <a:solidFill>
                            <a:srgbClr val="000000"/>
                          </a:solidFill>
                          <a:latin typeface="Cambria Math" panose="02040503050406030204" pitchFamily="18" charset="0"/>
                          <a:ea typeface="+mn-ea"/>
                        </a:rPr>
                        <m:t>(</m:t>
                      </m:r>
                      <m:r>
                        <a:rPr lang="zh-CN" altLang="en-US" sz="2400" i="1" smtClean="0">
                          <a:solidFill>
                            <a:srgbClr val="FF0000"/>
                          </a:solidFill>
                          <a:latin typeface="Cambria Math" panose="02040503050406030204" pitchFamily="18" charset="0"/>
                          <a:ea typeface="+mn-ea"/>
                        </a:rPr>
                        <m:t>𝑛𝑝</m:t>
                      </m:r>
                      <m:r>
                        <a:rPr lang="zh-CN" altLang="en-US" sz="2400" i="1" smtClean="0">
                          <a:solidFill>
                            <a:srgbClr val="FF0000"/>
                          </a:solidFill>
                          <a:latin typeface="Cambria Math" panose="02040503050406030204" pitchFamily="18" charset="0"/>
                          <a:ea typeface="+mn-ea"/>
                        </a:rPr>
                        <m:t>−</m:t>
                      </m:r>
                      <m:sSubSup>
                        <m:sSubSupPr>
                          <m:ctrlPr>
                            <a:rPr lang="zh-CN" altLang="en-US" sz="2400" i="1">
                              <a:solidFill>
                                <a:srgbClr val="FF0000"/>
                              </a:solidFill>
                              <a:latin typeface="Cambria Math" panose="02040503050406030204" pitchFamily="18" charset="0"/>
                              <a:ea typeface="+mn-ea"/>
                            </a:rPr>
                          </m:ctrlPr>
                        </m:sSubSupPr>
                        <m:e>
                          <m:r>
                            <a:rPr lang="zh-CN" altLang="en-US" sz="2400" i="1">
                              <a:solidFill>
                                <a:srgbClr val="FF0000"/>
                              </a:solidFill>
                              <a:latin typeface="Cambria Math" panose="02040503050406030204" pitchFamily="18" charset="0"/>
                              <a:ea typeface="+mn-ea"/>
                            </a:rPr>
                            <m:t>𝑛</m:t>
                          </m:r>
                        </m:e>
                        <m:sub>
                          <m:r>
                            <a:rPr lang="zh-CN" altLang="en-US" sz="2400" i="1">
                              <a:solidFill>
                                <a:srgbClr val="FF0000"/>
                              </a:solidFill>
                              <a:latin typeface="Cambria Math" panose="02040503050406030204" pitchFamily="18" charset="0"/>
                              <a:ea typeface="+mn-ea"/>
                            </a:rPr>
                            <m:t>𝑖</m:t>
                          </m:r>
                        </m:sub>
                        <m:sup>
                          <m:r>
                            <a:rPr lang="zh-CN" altLang="en-US" sz="2400" i="1">
                              <a:solidFill>
                                <a:srgbClr val="FF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oMath>
                  </m:oMathPara>
                </a14:m>
                <a:endParaRPr lang="zh-CN" altLang="en-US" sz="2400" dirty="0">
                  <a:latin typeface="+mn-ea"/>
                  <a:ea typeface="+mn-ea"/>
                </a:endParaRPr>
              </a:p>
            </p:txBody>
          </p:sp>
        </mc:Choice>
        <mc:Fallback xmlns="">
          <p:sp>
            <p:nvSpPr>
              <p:cNvPr id="195590" name="Object 5"/>
              <p:cNvSpPr txBox="1">
                <a:spLocks noRot="1" noChangeAspect="1" noMove="1" noResize="1" noEditPoints="1" noAdjustHandles="1" noChangeArrowheads="1" noChangeShapeType="1" noTextEdit="1"/>
              </p:cNvSpPr>
              <p:nvPr/>
            </p:nvSpPr>
            <p:spPr>
              <a:xfrm>
                <a:off x="1835696" y="2244725"/>
                <a:ext cx="5960120" cy="500063"/>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9" name="TextBox 8"/>
          <p:cNvSpPr txBox="1"/>
          <p:nvPr/>
        </p:nvSpPr>
        <p:spPr>
          <a:xfrm>
            <a:off x="214313" y="2763838"/>
            <a:ext cx="8715375"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一个半导体棒，光照前处于热平衡态、光照后处于稳定态的条件，分别由图</a:t>
            </a:r>
            <a:r>
              <a:rPr lang="en-US" altLang="zh-CN" sz="2400" b="1" dirty="0">
                <a:latin typeface="Times New Roman" panose="02020603050405020304" pitchFamily="18" charset="0"/>
                <a:cs typeface="Times New Roman" panose="02020603050405020304" pitchFamily="18" charset="0"/>
              </a:rPr>
              <a:t>2-1(a)</a:t>
            </a:r>
            <a:r>
              <a:rPr lang="zh-CN" altLang="en-US" sz="2400" b="1" dirty="0">
                <a:latin typeface="Times New Roman" panose="02020603050405020304" pitchFamily="18" charset="0"/>
                <a:cs typeface="Times New Roman" panose="02020603050405020304" pitchFamily="18" charset="0"/>
              </a:rPr>
              <a:t>和</a:t>
            </a: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给出的能带图来描述。设室温</a:t>
            </a:r>
            <a:r>
              <a:rPr lang="en-US" altLang="zh-CN" sz="2400" b="1" dirty="0">
                <a:latin typeface="Times New Roman" panose="02020603050405020304" pitchFamily="18" charset="0"/>
                <a:cs typeface="Times New Roman" panose="02020603050405020304" pitchFamily="18" charset="0"/>
              </a:rPr>
              <a:t>(300K)</a:t>
            </a:r>
            <a:r>
              <a:rPr lang="zh-CN" altLang="en-US" sz="2400" b="1" dirty="0">
                <a:latin typeface="Times New Roman" panose="02020603050405020304" pitchFamily="18" charset="0"/>
                <a:cs typeface="Times New Roman" panose="02020603050405020304" pitchFamily="18" charset="0"/>
              </a:rPr>
              <a:t>时的本征载流子浓度</a:t>
            </a:r>
            <a:r>
              <a:rPr lang="en-US" altLang="zh-CN" sz="2400" b="1" i="1" dirty="0">
                <a:latin typeface="Times New Roman" panose="02020603050405020304" pitchFamily="18" charset="0"/>
                <a:cs typeface="Times New Roman" panose="02020603050405020304" pitchFamily="18" charset="0"/>
                <a:sym typeface="Wingdings" panose="05000000000000000000" pitchFamily="2" charset="2"/>
              </a:rPr>
              <a:t>n</a:t>
            </a:r>
            <a:r>
              <a:rPr lang="en-US" altLang="zh-CN" sz="2400" b="1" i="1" baseline="-25000" dirty="0">
                <a:latin typeface="Times New Roman" panose="02020603050405020304" pitchFamily="18" charset="0"/>
                <a:cs typeface="Times New Roman" panose="02020603050405020304" pitchFamily="18" charset="0"/>
                <a:sym typeface="Wingdings" panose="05000000000000000000" pitchFamily="2" charset="2"/>
              </a:rPr>
              <a:t>i </a:t>
            </a:r>
            <a:r>
              <a:rPr lang="en-US" altLang="zh-CN" sz="2400" b="1" dirty="0">
                <a:latin typeface="Times New Roman" panose="02020603050405020304" pitchFamily="18" charset="0"/>
                <a:cs typeface="Times New Roman" panose="02020603050405020304" pitchFamily="18" charset="0"/>
              </a:rPr>
              <a:t>=10</a:t>
            </a:r>
            <a:r>
              <a:rPr lang="en-US" altLang="zh-CN" sz="2400" b="1" baseline="30000" dirty="0">
                <a:latin typeface="Times New Roman" panose="02020603050405020304" pitchFamily="18" charset="0"/>
                <a:cs typeface="Times New Roman" panose="02020603050405020304" pitchFamily="18" charset="0"/>
              </a:rPr>
              <a:t>10</a:t>
            </a:r>
            <a:r>
              <a:rPr lang="en-US" altLang="zh-CN" sz="2400" b="1" dirty="0">
                <a:latin typeface="Times New Roman" panose="02020603050405020304" pitchFamily="18" charset="0"/>
                <a:cs typeface="Times New Roman" panose="02020603050405020304" pitchFamily="18" charset="0"/>
              </a:rPr>
              <a:t>/cm</a:t>
            </a:r>
            <a:r>
              <a:rPr lang="en-US" altLang="zh-CN" sz="2400" b="1" baseline="30000" dirty="0">
                <a:latin typeface="Times New Roman" panose="02020603050405020304" pitchFamily="18" charset="0"/>
                <a:cs typeface="Times New Roman" panose="02020603050405020304" pitchFamily="18" charset="0"/>
              </a:rPr>
              <a:t>3</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试根据已知数据确定：</a:t>
            </a:r>
            <a:endParaRPr lang="en-US" altLang="zh-CN" sz="2400" b="1" dirty="0">
              <a:latin typeface="Times New Roman" panose="02020603050405020304" pitchFamily="18" charset="0"/>
              <a:cs typeface="Times New Roman" panose="02020603050405020304" pitchFamily="18" charset="0"/>
            </a:endParaRPr>
          </a:p>
          <a:p>
            <a:pPr marL="0" lvl="0" indent="0" algn="just" eaLnBrk="1" hangingPunct="1">
              <a:spcBef>
                <a:spcPct val="0"/>
              </a:spcBef>
              <a:buNone/>
            </a:pP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热平衡态的电子和空穴浓度；</a:t>
            </a:r>
            <a:endParaRPr lang="en-US" altLang="zh-CN" sz="2400" b="1" dirty="0">
              <a:latin typeface="Times New Roman" panose="02020603050405020304" pitchFamily="18" charset="0"/>
              <a:cs typeface="Times New Roman" panose="02020603050405020304" pitchFamily="18" charset="0"/>
            </a:endParaRPr>
          </a:p>
          <a:p>
            <a:pPr marL="0" lvl="0" indent="0" algn="just" eaLnBrk="1" hangingPunct="1">
              <a:spcBef>
                <a:spcPct val="0"/>
              </a:spcBef>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稳定态的空穴浓度；</a:t>
            </a:r>
            <a:endParaRPr lang="en-US" altLang="zh-CN" sz="2400" b="1" dirty="0">
              <a:latin typeface="Times New Roman" panose="02020603050405020304" pitchFamily="18" charset="0"/>
              <a:cs typeface="Times New Roman" panose="02020603050405020304" pitchFamily="18" charset="0"/>
            </a:endParaRPr>
          </a:p>
          <a:p>
            <a:pPr marL="0" lvl="0" indent="0" algn="just" eaLnBrk="1" hangingPunct="1">
              <a:spcBef>
                <a:spcPct val="0"/>
              </a:spcBef>
              <a:buNone/>
            </a:pP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当棒被光照射时，“小注入”条件成立吗？说明理由。</a:t>
            </a:r>
            <a:endParaRPr lang="en-US" altLang="zh-CN" sz="2400" b="1"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Object 5"/>
              <p:cNvSpPr txBox="1"/>
              <p:nvPr/>
            </p:nvSpPr>
            <p:spPr>
              <a:xfrm>
                <a:off x="4417709" y="3861048"/>
                <a:ext cx="4726290" cy="33655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0</m:t>
                          </m:r>
                        </m:sub>
                      </m:sSub>
                      <m:r>
                        <a:rPr lang="zh-CN" altLang="en-US" sz="2000" i="1">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𝑖</m:t>
                          </m:r>
                        </m:sub>
                      </m:sSub>
                      <m:sSup>
                        <m:sSupPr>
                          <m:ctrlPr>
                            <a:rPr lang="zh-CN" altLang="en-US" sz="2000" i="1">
                              <a:solidFill>
                                <a:srgbClr val="FF0000"/>
                              </a:solidFill>
                              <a:latin typeface="Cambria Math" panose="02040503050406030204" pitchFamily="18" charset="0"/>
                              <a:ea typeface="+mn-ea"/>
                            </a:rPr>
                          </m:ctrlPr>
                        </m:sSupPr>
                        <m:e>
                          <m:r>
                            <m:rPr>
                              <m:sty m:val="p"/>
                            </m:rPr>
                            <a:rPr lang="zh-CN" altLang="en-US" sz="2000" i="0">
                              <a:solidFill>
                                <a:srgbClr val="FF0000"/>
                              </a:solidFill>
                              <a:latin typeface="Cambria Math" panose="02040503050406030204" pitchFamily="18" charset="0"/>
                              <a:ea typeface="+mn-ea"/>
                            </a:rPr>
                            <m:t>e</m:t>
                          </m:r>
                        </m:e>
                        <m:sup>
                          <m:f>
                            <m:fPr>
                              <m:type m:val="lin"/>
                              <m:ctrlPr>
                                <a:rPr lang="zh-CN" altLang="en-US" sz="2000" i="1" smtClean="0">
                                  <a:solidFill>
                                    <a:srgbClr val="FF0000"/>
                                  </a:solidFill>
                                  <a:latin typeface="Cambria Math" panose="02040503050406030204" pitchFamily="18" charset="0"/>
                                  <a:ea typeface="+mn-ea"/>
                                </a:rPr>
                              </m:ctrlPr>
                            </m:fPr>
                            <m:num>
                              <m:r>
                                <a:rPr lang="en-US" altLang="zh-CN" sz="2000" b="1" i="1" smtClean="0">
                                  <a:solidFill>
                                    <a:srgbClr val="FF0000"/>
                                  </a:solidFill>
                                  <a:latin typeface="Cambria Math" panose="02040503050406030204" pitchFamily="18" charset="0"/>
                                  <a:ea typeface="+mn-ea"/>
                                </a:rPr>
                                <m:t>𝟎</m:t>
                              </m:r>
                              <m:r>
                                <a:rPr lang="en-US" altLang="zh-CN" sz="2000" b="1" i="1" smtClean="0">
                                  <a:solidFill>
                                    <a:srgbClr val="FF0000"/>
                                  </a:solidFill>
                                  <a:latin typeface="Cambria Math" panose="02040503050406030204" pitchFamily="18" charset="0"/>
                                  <a:ea typeface="+mn-ea"/>
                                </a:rPr>
                                <m:t>.</m:t>
                              </m:r>
                              <m:r>
                                <a:rPr lang="en-US" altLang="zh-CN" sz="2000" b="1" i="1" smtClean="0">
                                  <a:solidFill>
                                    <a:srgbClr val="FF0000"/>
                                  </a:solidFill>
                                  <a:latin typeface="Cambria Math" panose="02040503050406030204" pitchFamily="18" charset="0"/>
                                  <a:ea typeface="+mn-ea"/>
                                </a:rPr>
                                <m:t>𝟐𝟔</m:t>
                              </m:r>
                            </m:num>
                            <m:den>
                              <m:r>
                                <a:rPr lang="en-US" altLang="zh-CN" sz="2000" b="1" i="1" smtClean="0">
                                  <a:solidFill>
                                    <a:srgbClr val="FF0000"/>
                                  </a:solidFill>
                                  <a:latin typeface="Cambria Math" panose="02040503050406030204" pitchFamily="18" charset="0"/>
                                  <a:ea typeface="+mn-ea"/>
                                </a:rPr>
                                <m:t>𝟎</m:t>
                              </m:r>
                              <m:r>
                                <a:rPr lang="en-US" altLang="zh-CN" sz="2000" b="1" i="1" smtClean="0">
                                  <a:solidFill>
                                    <a:srgbClr val="FF0000"/>
                                  </a:solidFill>
                                  <a:latin typeface="Cambria Math" panose="02040503050406030204" pitchFamily="18" charset="0"/>
                                  <a:ea typeface="+mn-ea"/>
                                </a:rPr>
                                <m:t>.</m:t>
                              </m:r>
                              <m:r>
                                <a:rPr lang="en-US" altLang="zh-CN" sz="2000" b="1" i="1" smtClean="0">
                                  <a:solidFill>
                                    <a:srgbClr val="FF0000"/>
                                  </a:solidFill>
                                  <a:latin typeface="Cambria Math" panose="02040503050406030204" pitchFamily="18" charset="0"/>
                                  <a:ea typeface="+mn-ea"/>
                                </a:rPr>
                                <m:t>𝟎𝟐𝟔</m:t>
                              </m:r>
                            </m:den>
                          </m:f>
                        </m:sup>
                      </m:sSup>
                      <m:r>
                        <a:rPr lang="zh-CN" altLang="en-US" sz="2000" i="1">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𝑖</m:t>
                          </m:r>
                        </m:sub>
                      </m:sSub>
                      <m:sSup>
                        <m:sSupPr>
                          <m:ctrlPr>
                            <a:rPr lang="zh-CN" altLang="en-US" sz="2000" i="1">
                              <a:solidFill>
                                <a:srgbClr val="FF0000"/>
                              </a:solidFill>
                              <a:latin typeface="Cambria Math" panose="02040503050406030204" pitchFamily="18" charset="0"/>
                              <a:ea typeface="+mn-ea"/>
                            </a:rPr>
                          </m:ctrlPr>
                        </m:sSupPr>
                        <m:e>
                          <m:r>
                            <m:rPr>
                              <m:sty m:val="p"/>
                            </m:rPr>
                            <a:rPr lang="zh-CN" altLang="en-US" sz="2000" i="0">
                              <a:solidFill>
                                <a:srgbClr val="FF0000"/>
                              </a:solidFill>
                              <a:latin typeface="Cambria Math" panose="02040503050406030204" pitchFamily="18" charset="0"/>
                              <a:ea typeface="+mn-ea"/>
                            </a:rPr>
                            <m:t>e</m:t>
                          </m:r>
                        </m:e>
                        <m:sup>
                          <m:r>
                            <a:rPr lang="zh-CN" altLang="en-US" sz="2000" i="1">
                              <a:solidFill>
                                <a:srgbClr val="FF0000"/>
                              </a:solidFill>
                              <a:latin typeface="Cambria Math" panose="02040503050406030204" pitchFamily="18" charset="0"/>
                              <a:ea typeface="+mn-ea"/>
                            </a:rPr>
                            <m:t>10</m:t>
                          </m:r>
                        </m:sup>
                      </m:sSup>
                      <m:m>
                        <m:mPr>
                          <m:plcHide m:val="on"/>
                          <m:mcs>
                            <m:mc>
                              <m:mcPr>
                                <m:count m:val="2"/>
                                <m:mcJc m:val="center"/>
                              </m:mcPr>
                            </m:mc>
                          </m:mcs>
                          <m:ctrlPr>
                            <a:rPr lang="zh-CN" altLang="en-US" sz="2000" i="1">
                              <a:solidFill>
                                <a:srgbClr val="FF0000"/>
                              </a:solidFill>
                              <a:latin typeface="Cambria Math" panose="02040503050406030204" pitchFamily="18" charset="0"/>
                              <a:ea typeface="+mn-ea"/>
                            </a:rPr>
                          </m:ctrlPr>
                        </m:mPr>
                        <m:mr>
                          <m:e/>
                          <m:e/>
                        </m:mr>
                      </m:m>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𝑝</m:t>
                          </m:r>
                        </m:e>
                        <m:sub>
                          <m:r>
                            <a:rPr lang="zh-CN" altLang="en-US" sz="2000" i="1">
                              <a:solidFill>
                                <a:srgbClr val="FF0000"/>
                              </a:solidFill>
                              <a:latin typeface="Cambria Math" panose="02040503050406030204" pitchFamily="18" charset="0"/>
                              <a:ea typeface="+mn-ea"/>
                            </a:rPr>
                            <m:t>0</m:t>
                          </m:r>
                        </m:sub>
                      </m:sSub>
                      <m:r>
                        <a:rPr lang="zh-CN" altLang="en-US" sz="2000" i="0">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𝑖</m:t>
                          </m:r>
                        </m:sub>
                      </m:sSub>
                      <m:sSup>
                        <m:sSupPr>
                          <m:ctrlPr>
                            <a:rPr lang="zh-CN" altLang="en-US" sz="2000" i="1">
                              <a:solidFill>
                                <a:srgbClr val="FF0000"/>
                              </a:solidFill>
                              <a:latin typeface="Cambria Math" panose="02040503050406030204" pitchFamily="18" charset="0"/>
                              <a:ea typeface="+mn-ea"/>
                            </a:rPr>
                          </m:ctrlPr>
                        </m:sSupPr>
                        <m:e>
                          <m:r>
                            <m:rPr>
                              <m:sty m:val="p"/>
                            </m:rPr>
                            <a:rPr lang="zh-CN" altLang="en-US" sz="2000" i="0">
                              <a:solidFill>
                                <a:srgbClr val="FF0000"/>
                              </a:solidFill>
                              <a:latin typeface="Cambria Math" panose="02040503050406030204" pitchFamily="18" charset="0"/>
                              <a:ea typeface="+mn-ea"/>
                            </a:rPr>
                            <m:t>e</m:t>
                          </m:r>
                        </m:e>
                        <m:sup>
                          <m:r>
                            <a:rPr lang="zh-CN" altLang="en-US" sz="2000" i="1">
                              <a:solidFill>
                                <a:srgbClr val="FF0000"/>
                              </a:solidFill>
                              <a:latin typeface="Cambria Math" panose="02040503050406030204" pitchFamily="18" charset="0"/>
                              <a:ea typeface="+mn-ea"/>
                            </a:rPr>
                            <m:t>−10</m:t>
                          </m:r>
                        </m:sup>
                      </m:sSup>
                    </m:oMath>
                  </m:oMathPara>
                </a14:m>
                <a:endParaRPr lang="zh-CN" altLang="en-US" sz="2000" dirty="0">
                  <a:solidFill>
                    <a:srgbClr val="FF0000"/>
                  </a:solidFill>
                  <a:latin typeface="+mn-ea"/>
                  <a:ea typeface="+mn-ea"/>
                </a:endParaRPr>
              </a:p>
            </p:txBody>
          </p:sp>
        </mc:Choice>
        <mc:Fallback xmlns="">
          <p:sp>
            <p:nvSpPr>
              <p:cNvPr id="2" name="Object 5"/>
              <p:cNvSpPr txBox="1">
                <a:spLocks noRot="1" noChangeAspect="1" noMove="1" noResize="1" noEditPoints="1" noAdjustHandles="1" noChangeArrowheads="1" noChangeShapeType="1" noTextEdit="1"/>
              </p:cNvSpPr>
              <p:nvPr/>
            </p:nvSpPr>
            <p:spPr>
              <a:xfrm>
                <a:off x="4417709" y="3861048"/>
                <a:ext cx="4726290" cy="336550"/>
              </a:xfrm>
              <a:prstGeom prst="rect">
                <a:avLst/>
              </a:prstGeom>
              <a:blipFill>
                <a:blip r:embed="rId6"/>
                <a:stretch>
                  <a:fillRect t="-101786" b="-15000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5"/>
              <p:cNvSpPr txBox="1"/>
              <p:nvPr/>
            </p:nvSpPr>
            <p:spPr>
              <a:xfrm>
                <a:off x="3354388" y="4214813"/>
                <a:ext cx="4522787" cy="482600"/>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𝑛</m:t>
                          </m:r>
                        </m:e>
                        <m:sub>
                          <m:r>
                            <a:rPr lang="zh-CN" altLang="en-US" i="1">
                              <a:solidFill>
                                <a:srgbClr val="FF0000"/>
                              </a:solidFill>
                              <a:latin typeface="Cambria Math" panose="02040503050406030204" pitchFamily="18" charset="0"/>
                              <a:ea typeface="+mn-ea"/>
                            </a:rPr>
                            <m:t>0</m:t>
                          </m:r>
                        </m:sub>
                      </m:sSub>
                      <m:r>
                        <a:rPr lang="zh-CN" altLang="en-US" i="1">
                          <a:solidFill>
                            <a:srgbClr val="FF0000"/>
                          </a:solidFill>
                          <a:latin typeface="Cambria Math" panose="02040503050406030204" pitchFamily="18" charset="0"/>
                          <a:ea typeface="+mn-ea"/>
                        </a:rPr>
                        <m:t>+</m:t>
                      </m:r>
                      <m:r>
                        <m:rPr>
                          <m:sty m:val="p"/>
                        </m:rPr>
                        <a:rPr lang="zh-CN" altLang="en-US" i="1">
                          <a:solidFill>
                            <a:srgbClr val="FF0000"/>
                          </a:solidFill>
                          <a:latin typeface="Cambria Math" panose="02040503050406030204" pitchFamily="18" charset="0"/>
                          <a:ea typeface="+mn-ea"/>
                        </a:rPr>
                        <m:t>Δ</m:t>
                      </m:r>
                      <m:r>
                        <a:rPr lang="zh-CN" altLang="en-US" i="1">
                          <a:solidFill>
                            <a:srgbClr val="FF0000"/>
                          </a:solidFill>
                          <a:latin typeface="Cambria Math" panose="02040503050406030204" pitchFamily="18" charset="0"/>
                          <a:ea typeface="+mn-ea"/>
                        </a:rPr>
                        <m:t>𝑝</m:t>
                      </m:r>
                      <m:r>
                        <a:rPr lang="zh-CN" altLang="en-US" i="1">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𝑝</m:t>
                          </m:r>
                        </m:e>
                        <m:sub>
                          <m:r>
                            <a:rPr lang="zh-CN" altLang="en-US" i="1">
                              <a:solidFill>
                                <a:srgbClr val="FF0000"/>
                              </a:solidFill>
                              <a:latin typeface="Cambria Math" panose="02040503050406030204" pitchFamily="18" charset="0"/>
                              <a:ea typeface="+mn-ea"/>
                            </a:rPr>
                            <m:t>0</m:t>
                          </m:r>
                        </m:sub>
                      </m:sSub>
                      <m:r>
                        <a:rPr lang="zh-CN" altLang="en-US" i="1">
                          <a:solidFill>
                            <a:srgbClr val="FF0000"/>
                          </a:solidFill>
                          <a:latin typeface="Cambria Math" panose="02040503050406030204" pitchFamily="18" charset="0"/>
                          <a:ea typeface="+mn-ea"/>
                        </a:rPr>
                        <m:t>+</m:t>
                      </m:r>
                      <m:r>
                        <m:rPr>
                          <m:sty m:val="p"/>
                        </m:rPr>
                        <a:rPr lang="zh-CN" altLang="en-US" i="1">
                          <a:solidFill>
                            <a:srgbClr val="FF0000"/>
                          </a:solidFill>
                          <a:latin typeface="Cambria Math" panose="02040503050406030204" pitchFamily="18" charset="0"/>
                          <a:ea typeface="+mn-ea"/>
                        </a:rPr>
                        <m:t>Δ</m:t>
                      </m:r>
                      <m:r>
                        <a:rPr lang="zh-CN" altLang="en-US" i="1">
                          <a:solidFill>
                            <a:srgbClr val="FF0000"/>
                          </a:solidFill>
                          <a:latin typeface="Cambria Math" panose="02040503050406030204" pitchFamily="18" charset="0"/>
                          <a:ea typeface="+mn-ea"/>
                        </a:rPr>
                        <m:t>𝑝</m:t>
                      </m:r>
                      <m:r>
                        <a:rPr lang="zh-CN" altLang="en-US" i="1">
                          <a:solidFill>
                            <a:srgbClr val="FF0000"/>
                          </a:solidFill>
                          <a:latin typeface="Cambria Math" panose="02040503050406030204" pitchFamily="18" charset="0"/>
                          <a:ea typeface="+mn-ea"/>
                        </a:rPr>
                        <m:t>)=</m:t>
                      </m:r>
                      <m:sSubSup>
                        <m:sSubSupPr>
                          <m:ctrlPr>
                            <a:rPr lang="zh-CN" altLang="en-US" i="1">
                              <a:solidFill>
                                <a:srgbClr val="FF0000"/>
                              </a:solidFill>
                              <a:latin typeface="Cambria Math" panose="02040503050406030204" pitchFamily="18" charset="0"/>
                              <a:ea typeface="+mn-ea"/>
                            </a:rPr>
                          </m:ctrlPr>
                        </m:sSubSupPr>
                        <m:e>
                          <m:r>
                            <a:rPr lang="zh-CN" altLang="en-US" i="1">
                              <a:solidFill>
                                <a:srgbClr val="FF0000"/>
                              </a:solidFill>
                              <a:latin typeface="Cambria Math" panose="02040503050406030204" pitchFamily="18" charset="0"/>
                              <a:ea typeface="+mn-ea"/>
                            </a:rPr>
                            <m:t>𝑛</m:t>
                          </m:r>
                        </m:e>
                        <m:sub>
                          <m:r>
                            <m:rPr>
                              <m:sty m:val="p"/>
                            </m:rPr>
                            <a:rPr lang="zh-CN" altLang="en-US" i="0">
                              <a:solidFill>
                                <a:srgbClr val="FF0000"/>
                              </a:solidFill>
                              <a:latin typeface="Cambria Math" panose="02040503050406030204" pitchFamily="18" charset="0"/>
                              <a:ea typeface="+mn-ea"/>
                            </a:rPr>
                            <m:t>i</m:t>
                          </m:r>
                        </m:sub>
                        <m:sup>
                          <m:r>
                            <a:rPr lang="zh-CN" altLang="en-US" i="1">
                              <a:solidFill>
                                <a:srgbClr val="FF0000"/>
                              </a:solidFill>
                              <a:latin typeface="Cambria Math" panose="02040503050406030204" pitchFamily="18" charset="0"/>
                              <a:ea typeface="+mn-ea"/>
                            </a:rPr>
                            <m:t>2</m:t>
                          </m:r>
                        </m:sup>
                      </m:sSubSup>
                      <m:sSup>
                        <m:sSupPr>
                          <m:ctrlPr>
                            <a:rPr lang="zh-CN" altLang="en-US" i="1">
                              <a:solidFill>
                                <a:srgbClr val="FF0000"/>
                              </a:solidFill>
                              <a:latin typeface="Cambria Math" panose="02040503050406030204" pitchFamily="18" charset="0"/>
                              <a:ea typeface="+mn-ea"/>
                            </a:rPr>
                          </m:ctrlPr>
                        </m:sSupPr>
                        <m:e>
                          <m:r>
                            <m:rPr>
                              <m:sty m:val="p"/>
                            </m:rPr>
                            <a:rPr lang="zh-CN" altLang="en-US" i="0">
                              <a:solidFill>
                                <a:srgbClr val="FF0000"/>
                              </a:solidFill>
                              <a:latin typeface="Cambria Math" panose="02040503050406030204" pitchFamily="18" charset="0"/>
                              <a:ea typeface="+mn-ea"/>
                            </a:rPr>
                            <m:t>e</m:t>
                          </m:r>
                        </m:e>
                        <m:sup>
                          <m:r>
                            <a:rPr lang="zh-CN" altLang="en-US" i="1">
                              <a:solidFill>
                                <a:srgbClr val="FF0000"/>
                              </a:solidFill>
                              <a:latin typeface="Cambria Math" panose="02040503050406030204" pitchFamily="18" charset="0"/>
                              <a:ea typeface="+mn-ea"/>
                            </a:rPr>
                            <m:t>10</m:t>
                          </m:r>
                        </m:sup>
                      </m:sSup>
                      <m:r>
                        <a:rPr lang="zh-CN" altLang="en-US" i="1">
                          <a:solidFill>
                            <a:srgbClr val="FF0000"/>
                          </a:solidFill>
                          <a:latin typeface="Cambria Math" panose="02040503050406030204" pitchFamily="18" charset="0"/>
                          <a:ea typeface="+mn-ea"/>
                        </a:rPr>
                        <m:t>→</m:t>
                      </m:r>
                      <m:r>
                        <m:rPr>
                          <m:sty m:val="p"/>
                        </m:rPr>
                        <a:rPr lang="zh-CN" altLang="en-US" i="1">
                          <a:solidFill>
                            <a:srgbClr val="FF0000"/>
                          </a:solidFill>
                          <a:latin typeface="Cambria Math" panose="02040503050406030204" pitchFamily="18" charset="0"/>
                          <a:ea typeface="+mn-ea"/>
                        </a:rPr>
                        <m:t>Δ</m:t>
                      </m:r>
                      <m:r>
                        <a:rPr lang="zh-CN" altLang="en-US" i="1">
                          <a:solidFill>
                            <a:srgbClr val="FF0000"/>
                          </a:solidFill>
                          <a:latin typeface="Cambria Math" panose="02040503050406030204" pitchFamily="18" charset="0"/>
                          <a:ea typeface="+mn-ea"/>
                        </a:rPr>
                        <m:t>𝑝</m:t>
                      </m:r>
                      <m:r>
                        <a:rPr lang="zh-CN" altLang="en-US" i="1">
                          <a:solidFill>
                            <a:srgbClr val="FF0000"/>
                          </a:solidFill>
                          <a:latin typeface="Cambria Math" panose="02040503050406030204" pitchFamily="18" charset="0"/>
                          <a:ea typeface="+mn-ea"/>
                        </a:rPr>
                        <m:t>≈</m:t>
                      </m:r>
                      <m:sSub>
                        <m:sSubPr>
                          <m:ctrlPr>
                            <a:rPr lang="zh-CN" altLang="en-US" i="1">
                              <a:solidFill>
                                <a:srgbClr val="FF0000"/>
                              </a:solidFill>
                              <a:latin typeface="Cambria Math" panose="02040503050406030204" pitchFamily="18" charset="0"/>
                              <a:ea typeface="+mn-ea"/>
                            </a:rPr>
                          </m:ctrlPr>
                        </m:sSubPr>
                        <m:e>
                          <m:r>
                            <a:rPr lang="zh-CN" altLang="en-US" i="1">
                              <a:solidFill>
                                <a:srgbClr val="FF0000"/>
                              </a:solidFill>
                              <a:latin typeface="Cambria Math" panose="02040503050406030204" pitchFamily="18" charset="0"/>
                              <a:ea typeface="+mn-ea"/>
                            </a:rPr>
                            <m:t>𝑛</m:t>
                          </m:r>
                        </m:e>
                        <m:sub>
                          <m:r>
                            <a:rPr lang="zh-CN" altLang="en-US" i="1">
                              <a:solidFill>
                                <a:srgbClr val="FF0000"/>
                              </a:solidFill>
                              <a:latin typeface="Cambria Math" panose="02040503050406030204" pitchFamily="18" charset="0"/>
                              <a:ea typeface="+mn-ea"/>
                            </a:rPr>
                            <m:t>𝑖</m:t>
                          </m:r>
                        </m:sub>
                      </m:sSub>
                    </m:oMath>
                  </m:oMathPara>
                </a14:m>
                <a:endParaRPr lang="zh-CN" altLang="en-US" dirty="0">
                  <a:solidFill>
                    <a:srgbClr val="FF0000"/>
                  </a:solidFill>
                  <a:latin typeface="+mn-ea"/>
                  <a:ea typeface="+mn-ea"/>
                </a:endParaRPr>
              </a:p>
            </p:txBody>
          </p:sp>
        </mc:Choice>
        <mc:Fallback xmlns="">
          <p:sp>
            <p:nvSpPr>
              <p:cNvPr id="3" name="Object 5"/>
              <p:cNvSpPr txBox="1">
                <a:spLocks noRot="1" noChangeAspect="1" noMove="1" noResize="1" noEditPoints="1" noAdjustHandles="1" noChangeArrowheads="1" noChangeShapeType="1" noTextEdit="1"/>
              </p:cNvSpPr>
              <p:nvPr/>
            </p:nvSpPr>
            <p:spPr>
              <a:xfrm>
                <a:off x="3354388" y="4214813"/>
                <a:ext cx="4522787" cy="482600"/>
              </a:xfrm>
              <a:prstGeom prst="rect">
                <a:avLst/>
              </a:prstGeom>
              <a:blipFill>
                <a:blip r:embed="rId7"/>
                <a:stretch>
                  <a:fillRect l="-67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5"/>
              <p:cNvSpPr txBox="1"/>
              <p:nvPr/>
            </p:nvSpPr>
            <p:spPr>
              <a:xfrm>
                <a:off x="7929562" y="4614863"/>
                <a:ext cx="1214437" cy="4572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000" i="1" smtClean="0">
                          <a:solidFill>
                            <a:srgbClr val="FF0000"/>
                          </a:solidFill>
                          <a:latin typeface="Cambria Math" panose="02040503050406030204" pitchFamily="18" charset="0"/>
                          <a:ea typeface="+mn-ea"/>
                        </a:rPr>
                        <m:t>Δ</m:t>
                      </m:r>
                      <m:r>
                        <a:rPr lang="zh-CN" altLang="en-US" sz="2000" i="1" smtClean="0">
                          <a:solidFill>
                            <a:srgbClr val="FF0000"/>
                          </a:solidFill>
                          <a:latin typeface="Cambria Math" panose="02040503050406030204" pitchFamily="18" charset="0"/>
                          <a:ea typeface="+mn-ea"/>
                        </a:rPr>
                        <m:t>𝑝</m:t>
                      </m:r>
                      <m:r>
                        <a:rPr lang="zh-CN" altLang="en-US" sz="2000" i="1" smtClean="0">
                          <a:solidFill>
                            <a:srgbClr val="FF0000"/>
                          </a:solidFill>
                          <a:latin typeface="Cambria Math" panose="02040503050406030204" pitchFamily="18" charset="0"/>
                          <a:ea typeface="+mn-ea"/>
                        </a:rPr>
                        <m:t>≪</m:t>
                      </m:r>
                      <m:sSub>
                        <m:sSubPr>
                          <m:ctrlPr>
                            <a:rPr lang="zh-CN" altLang="en-US" sz="2000" i="1">
                              <a:solidFill>
                                <a:srgbClr val="FF0000"/>
                              </a:solidFill>
                              <a:latin typeface="Cambria Math" panose="02040503050406030204" pitchFamily="18" charset="0"/>
                              <a:ea typeface="+mn-ea"/>
                            </a:rPr>
                          </m:ctrlPr>
                        </m:sSubPr>
                        <m:e>
                          <m:r>
                            <a:rPr lang="zh-CN" altLang="en-US" sz="2000" i="1">
                              <a:solidFill>
                                <a:srgbClr val="FF0000"/>
                              </a:solidFill>
                              <a:latin typeface="Cambria Math" panose="02040503050406030204" pitchFamily="18" charset="0"/>
                              <a:ea typeface="+mn-ea"/>
                            </a:rPr>
                            <m:t>𝑛</m:t>
                          </m:r>
                        </m:e>
                        <m:sub>
                          <m:r>
                            <a:rPr lang="zh-CN" altLang="en-US" sz="2000" i="1">
                              <a:solidFill>
                                <a:srgbClr val="FF0000"/>
                              </a:solidFill>
                              <a:latin typeface="Cambria Math" panose="02040503050406030204" pitchFamily="18" charset="0"/>
                              <a:ea typeface="+mn-ea"/>
                            </a:rPr>
                            <m:t>0</m:t>
                          </m:r>
                        </m:sub>
                      </m:sSub>
                    </m:oMath>
                  </m:oMathPara>
                </a14:m>
                <a:endParaRPr lang="zh-CN" altLang="en-US" sz="2000" dirty="0">
                  <a:solidFill>
                    <a:srgbClr val="FF0000"/>
                  </a:solidFill>
                  <a:latin typeface="+mn-ea"/>
                  <a:ea typeface="+mn-ea"/>
                </a:endParaRPr>
              </a:p>
            </p:txBody>
          </p:sp>
        </mc:Choice>
        <mc:Fallback xmlns="">
          <p:sp>
            <p:nvSpPr>
              <p:cNvPr id="4" name="Object 5"/>
              <p:cNvSpPr txBox="1">
                <a:spLocks noRot="1" noChangeAspect="1" noMove="1" noResize="1" noEditPoints="1" noAdjustHandles="1" noChangeArrowheads="1" noChangeShapeType="1" noTextEdit="1"/>
              </p:cNvSpPr>
              <p:nvPr/>
            </p:nvSpPr>
            <p:spPr>
              <a:xfrm>
                <a:off x="7929562" y="4614863"/>
                <a:ext cx="1214437" cy="457200"/>
              </a:xfrm>
              <a:prstGeom prst="rect">
                <a:avLst/>
              </a:prstGeom>
              <a:blipFill>
                <a:blip r:embed="rId8"/>
                <a:stretch>
                  <a:fillRect l="-2010" b="-2667"/>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590"/>
                                        </p:tgtEl>
                                        <p:attrNameLst>
                                          <p:attrName>style.visibility</p:attrName>
                                        </p:attrNameLst>
                                      </p:cBhvr>
                                      <p:to>
                                        <p:strVal val="visible"/>
                                      </p:to>
                                    </p:set>
                                    <p:animEffect transition="in" filter="wipe(left)">
                                      <p:cBhvr>
                                        <p:cTn id="7" dur="500"/>
                                        <p:tgtEl>
                                          <p:spTgt spid="1955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92164"/>
                                        </p:tgtEl>
                                        <p:attrNameLst>
                                          <p:attrName>style.visibility</p:attrName>
                                        </p:attrNameLst>
                                      </p:cBhvr>
                                      <p:to>
                                        <p:strVal val="visible"/>
                                      </p:to>
                                    </p:set>
                                    <p:animEffect transition="in" filter="wipe(left)">
                                      <p:cBhvr>
                                        <p:cTn id="15" dur="500"/>
                                        <p:tgtEl>
                                          <p:spTgt spid="921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0" grpId="0"/>
      <p:bldP spid="9" grpId="0"/>
      <p:bldP spid="2" grpId="0"/>
      <p:bldP spid="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0" name="Picture 6"/>
          <p:cNvPicPr>
            <a:picLocks noChangeAspect="1"/>
          </p:cNvPicPr>
          <p:nvPr/>
        </p:nvPicPr>
        <p:blipFill>
          <a:blip r:embed="rId3"/>
          <a:stretch>
            <a:fillRect/>
          </a:stretch>
        </p:blipFill>
        <p:spPr>
          <a:xfrm>
            <a:off x="5929313" y="4318000"/>
            <a:ext cx="3214687" cy="2540000"/>
          </a:xfrm>
          <a:prstGeom prst="rect">
            <a:avLst/>
          </a:prstGeom>
          <a:noFill/>
          <a:ln w="9525">
            <a:noFill/>
          </a:ln>
        </p:spPr>
      </p:pic>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grpSp>
        <p:nvGrpSpPr>
          <p:cNvPr id="95236" name="Group 5"/>
          <p:cNvGrpSpPr/>
          <p:nvPr/>
        </p:nvGrpSpPr>
        <p:grpSpPr>
          <a:xfrm>
            <a:off x="0" y="315913"/>
            <a:ext cx="7500938" cy="755650"/>
            <a:chOff x="0" y="315913"/>
            <a:chExt cx="7500958" cy="755650"/>
          </a:xfrm>
        </p:grpSpPr>
        <p:sp>
          <p:nvSpPr>
            <p:cNvPr id="95259" name="Oval 15"/>
            <p:cNvSpPr/>
            <p:nvPr/>
          </p:nvSpPr>
          <p:spPr>
            <a:xfrm>
              <a:off x="0" y="315913"/>
              <a:ext cx="7500958" cy="755650"/>
            </a:xfrm>
            <a:prstGeom prst="ellipse">
              <a:avLst/>
            </a:prstGeom>
            <a:solidFill>
              <a:srgbClr val="D1FFD1"/>
            </a:solidFill>
            <a:ln w="9525" cap="flat" cmpd="sng">
              <a:solidFill>
                <a:srgbClr val="00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endParaRPr lang="en-US" altLang="zh-CN" b="1" dirty="0">
                <a:latin typeface="Times New Roman" panose="02020603050405020304" pitchFamily="18" charset="0"/>
                <a:ea typeface="楷体_GB2312" pitchFamily="49" charset="-122"/>
              </a:endParaRPr>
            </a:p>
          </p:txBody>
        </p:sp>
        <p:sp>
          <p:nvSpPr>
            <p:cNvPr id="60444" name="Rectangle 17"/>
            <p:cNvSpPr>
              <a:spLocks noChangeArrowheads="1"/>
            </p:cNvSpPr>
            <p:nvPr/>
          </p:nvSpPr>
          <p:spPr bwMode="auto">
            <a:xfrm>
              <a:off x="431801" y="365125"/>
              <a:ext cx="6997719" cy="584200"/>
            </a:xfrm>
            <a:prstGeom prst="rect">
              <a:avLst/>
            </a:prstGeom>
            <a:noFill/>
            <a:ln>
              <a:noFill/>
            </a:ln>
          </p:spPr>
          <p:txBody>
            <a:bodyPr anchor="ct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间接复合</a:t>
              </a:r>
              <a:r>
                <a:rPr kumimoji="1"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(indirect recombination)</a:t>
              </a:r>
              <a:endPar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sp>
        <p:nvSpPr>
          <p:cNvPr id="7" name="Text Box 9"/>
          <p:cNvSpPr txBox="1"/>
          <p:nvPr/>
        </p:nvSpPr>
        <p:spPr>
          <a:xfrm>
            <a:off x="288925" y="1112838"/>
            <a:ext cx="8497888"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50000"/>
              </a:spcBef>
              <a:buNone/>
            </a:pPr>
            <a:r>
              <a:rPr lang="zh-CN" altLang="en-US" sz="2400" b="1" dirty="0">
                <a:latin typeface="宋体" panose="02010600030101010101" pitchFamily="2" charset="-122"/>
              </a:rPr>
              <a:t>半导体中的杂质和缺陷在禁带中形成一定的能级，它们有促进复合的作用。这些杂质和缺陷称为</a:t>
            </a:r>
            <a:r>
              <a:rPr lang="zh-CN" altLang="en-US" sz="2400" b="1" dirty="0">
                <a:solidFill>
                  <a:srgbClr val="FF0000"/>
                </a:solidFill>
                <a:latin typeface="宋体" panose="02010600030101010101" pitchFamily="2" charset="-122"/>
              </a:rPr>
              <a:t>复合中心</a:t>
            </a:r>
            <a:r>
              <a:rPr lang="zh-CN" altLang="en-US" sz="2400" b="1" dirty="0">
                <a:latin typeface="宋体" panose="02010600030101010101" pitchFamily="2" charset="-122"/>
              </a:rPr>
              <a:t>。</a:t>
            </a:r>
          </a:p>
        </p:txBody>
      </p:sp>
      <p:sp>
        <p:nvSpPr>
          <p:cNvPr id="8" name="Text Box 19"/>
          <p:cNvSpPr txBox="1"/>
          <p:nvPr/>
        </p:nvSpPr>
        <p:spPr>
          <a:xfrm>
            <a:off x="361950" y="2865438"/>
            <a:ext cx="513873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ea typeface="仿宋_GB2312" pitchFamily="49" charset="-122"/>
              </a:rPr>
              <a:t>n</a:t>
            </a:r>
            <a:r>
              <a:rPr lang="en-US" altLang="zh-CN" sz="2400" b="1" i="1" baseline="-25000"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r>
              <a:rPr lang="zh-CN" altLang="en-US" sz="2400" b="1" dirty="0">
                <a:latin typeface="宋体" panose="02010600030101010101" pitchFamily="2" charset="-122"/>
              </a:rPr>
              <a:t>复合中心能级上的电子浓度</a:t>
            </a:r>
          </a:p>
        </p:txBody>
      </p:sp>
      <p:sp>
        <p:nvSpPr>
          <p:cNvPr id="9" name="Text Box 20"/>
          <p:cNvSpPr txBox="1"/>
          <p:nvPr/>
        </p:nvSpPr>
        <p:spPr>
          <a:xfrm>
            <a:off x="357188" y="2300288"/>
            <a:ext cx="33528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ea typeface="仿宋_GB2312" pitchFamily="49" charset="-122"/>
              </a:rPr>
              <a:t>N</a:t>
            </a:r>
            <a:r>
              <a:rPr lang="en-US" altLang="zh-CN" sz="2400" b="1" i="1" baseline="-25000"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r>
              <a:rPr lang="zh-CN" altLang="en-US" sz="2400" b="1" dirty="0">
                <a:latin typeface="宋体" panose="02010600030101010101" pitchFamily="2" charset="-122"/>
              </a:rPr>
              <a:t>复合中心浓度</a:t>
            </a:r>
          </a:p>
        </p:txBody>
      </p:sp>
      <p:sp>
        <p:nvSpPr>
          <p:cNvPr id="11" name="Text Box 22"/>
          <p:cNvSpPr txBox="1"/>
          <p:nvPr/>
        </p:nvSpPr>
        <p:spPr>
          <a:xfrm>
            <a:off x="371475" y="3422650"/>
            <a:ext cx="512921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ea typeface="仿宋_GB2312" pitchFamily="49" charset="-122"/>
              </a:rPr>
              <a:t>p</a:t>
            </a:r>
            <a:r>
              <a:rPr lang="en-US" altLang="zh-CN" sz="2400" b="1" i="1" baseline="-25000"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a:t>
            </a:r>
            <a:r>
              <a:rPr lang="zh-CN" altLang="en-US" sz="2400" b="1" dirty="0">
                <a:latin typeface="宋体" panose="02010600030101010101" pitchFamily="2" charset="-122"/>
              </a:rPr>
              <a:t>复合中心能级上的空穴浓度</a:t>
            </a:r>
          </a:p>
        </p:txBody>
      </p:sp>
      <p:sp>
        <p:nvSpPr>
          <p:cNvPr id="12" name="Text Box 4"/>
          <p:cNvSpPr txBox="1">
            <a:spLocks noChangeArrowheads="1"/>
          </p:cNvSpPr>
          <p:nvPr/>
        </p:nvSpPr>
        <p:spPr bwMode="auto">
          <a:xfrm>
            <a:off x="361950" y="4243388"/>
            <a:ext cx="456723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俘获电子   </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Electron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c</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apture</a:t>
            </a:r>
          </a:p>
        </p:txBody>
      </p:sp>
      <p:sp>
        <p:nvSpPr>
          <p:cNvPr id="13" name="Text Box 5"/>
          <p:cNvSpPr txBox="1">
            <a:spLocks noChangeArrowheads="1"/>
          </p:cNvSpPr>
          <p:nvPr/>
        </p:nvSpPr>
        <p:spPr bwMode="auto">
          <a:xfrm>
            <a:off x="361950" y="4872038"/>
            <a:ext cx="4638675"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发射电子   </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Electron </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mission</a:t>
            </a:r>
          </a:p>
        </p:txBody>
      </p:sp>
      <p:sp>
        <p:nvSpPr>
          <p:cNvPr id="14" name="Text Box 6"/>
          <p:cNvSpPr txBox="1">
            <a:spLocks noChangeArrowheads="1"/>
          </p:cNvSpPr>
          <p:nvPr/>
        </p:nvSpPr>
        <p:spPr bwMode="auto">
          <a:xfrm>
            <a:off x="361950" y="5472113"/>
            <a:ext cx="4138613"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俘获空穴   </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Hole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c</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apture</a:t>
            </a:r>
          </a:p>
        </p:txBody>
      </p:sp>
      <p:sp>
        <p:nvSpPr>
          <p:cNvPr id="15" name="Text Box 7"/>
          <p:cNvSpPr txBox="1">
            <a:spLocks noChangeArrowheads="1"/>
          </p:cNvSpPr>
          <p:nvPr/>
        </p:nvSpPr>
        <p:spPr bwMode="auto">
          <a:xfrm>
            <a:off x="361950" y="6073775"/>
            <a:ext cx="4210050" cy="45720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zh-CN" altLang="en-US"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发射空穴   </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Hole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e</a:t>
            </a:r>
            <a:r>
              <a:rPr kumimoji="1" lang="en-US" altLang="zh-CN" sz="2400" b="1" i="0" u="none" strike="noStrike" kern="120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mission</a:t>
            </a:r>
          </a:p>
        </p:txBody>
      </p:sp>
      <p:pic>
        <p:nvPicPr>
          <p:cNvPr id="93188" name="Picture 4"/>
          <p:cNvPicPr>
            <a:picLocks noChangeAspect="1"/>
          </p:cNvPicPr>
          <p:nvPr/>
        </p:nvPicPr>
        <p:blipFill>
          <a:blip r:embed="rId4"/>
          <a:stretch>
            <a:fillRect/>
          </a:stretch>
        </p:blipFill>
        <p:spPr>
          <a:xfrm>
            <a:off x="5929313" y="2000250"/>
            <a:ext cx="3214687" cy="2460625"/>
          </a:xfrm>
          <a:prstGeom prst="rect">
            <a:avLst/>
          </a:prstGeom>
          <a:noFill/>
          <a:ln w="9525">
            <a:noFill/>
          </a:ln>
        </p:spPr>
      </p:pic>
      <mc:AlternateContent xmlns:mc="http://schemas.openxmlformats.org/markup-compatibility/2006" xmlns:a14="http://schemas.microsoft.com/office/drawing/2010/main">
        <mc:Choice Requires="a14">
          <p:sp>
            <p:nvSpPr>
              <p:cNvPr id="238608" name="Object 3"/>
              <p:cNvSpPr txBox="1"/>
              <p:nvPr/>
            </p:nvSpPr>
            <p:spPr>
              <a:xfrm>
                <a:off x="4572000" y="4266852"/>
                <a:ext cx="500063" cy="53759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dirty="0">
                  <a:latin typeface="+mn-ea"/>
                  <a:ea typeface="+mn-ea"/>
                </a:endParaRPr>
              </a:p>
            </p:txBody>
          </p:sp>
        </mc:Choice>
        <mc:Fallback xmlns="">
          <p:sp>
            <p:nvSpPr>
              <p:cNvPr id="238608" name="Object 3"/>
              <p:cNvSpPr txBox="1">
                <a:spLocks noRot="1" noChangeAspect="1" noMove="1" noResize="1" noEditPoints="1" noAdjustHandles="1" noChangeArrowheads="1" noChangeShapeType="1" noTextEdit="1"/>
              </p:cNvSpPr>
              <p:nvPr/>
            </p:nvSpPr>
            <p:spPr>
              <a:xfrm>
                <a:off x="4572000" y="4266852"/>
                <a:ext cx="500063" cy="537597"/>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4591050" y="4887565"/>
                <a:ext cx="461963" cy="5212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dirty="0">
                  <a:latin typeface="+mn-ea"/>
                  <a:ea typeface="+mn-ea"/>
                </a:endParaRPr>
              </a:p>
            </p:txBody>
          </p:sp>
        </mc:Choice>
        <mc:Fallback xmlns="">
          <p:sp>
            <p:nvSpPr>
              <p:cNvPr id="2" name="Object 3"/>
              <p:cNvSpPr txBox="1">
                <a:spLocks noRot="1" noChangeAspect="1" noMove="1" noResize="1" noEditPoints="1" noAdjustHandles="1" noChangeArrowheads="1" noChangeShapeType="1" noTextEdit="1"/>
              </p:cNvSpPr>
              <p:nvPr/>
            </p:nvSpPr>
            <p:spPr>
              <a:xfrm>
                <a:off x="4591050" y="4887565"/>
                <a:ext cx="461963" cy="521237"/>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3"/>
              <p:cNvSpPr txBox="1"/>
              <p:nvPr/>
            </p:nvSpPr>
            <p:spPr>
              <a:xfrm>
                <a:off x="4603750" y="5495200"/>
                <a:ext cx="539750" cy="576719"/>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latin typeface="+mn-ea"/>
                  <a:ea typeface="+mn-ea"/>
                </a:endParaRPr>
              </a:p>
            </p:txBody>
          </p:sp>
        </mc:Choice>
        <mc:Fallback xmlns="">
          <p:sp>
            <p:nvSpPr>
              <p:cNvPr id="16" name="Object 3"/>
              <p:cNvSpPr txBox="1">
                <a:spLocks noRot="1" noChangeAspect="1" noMove="1" noResize="1" noEditPoints="1" noAdjustHandles="1" noChangeArrowheads="1" noChangeShapeType="1" noTextEdit="1"/>
              </p:cNvSpPr>
              <p:nvPr/>
            </p:nvSpPr>
            <p:spPr>
              <a:xfrm>
                <a:off x="4603750" y="5495200"/>
                <a:ext cx="539750" cy="576719"/>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3"/>
              <p:cNvSpPr txBox="1"/>
              <p:nvPr/>
            </p:nvSpPr>
            <p:spPr>
              <a:xfrm>
                <a:off x="4591050" y="6062394"/>
                <a:ext cx="501650" cy="612398"/>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ea typeface="+mn-ea"/>
                            </a:rPr>
                          </m:ctrlPr>
                        </m:sSubPr>
                        <m:e>
                          <m:r>
                            <a:rPr lang="zh-CN" altLang="en-US" sz="2800" i="1">
                              <a:solidFill>
                                <a:srgbClr val="000000"/>
                              </a:solidFill>
                              <a:latin typeface="Cambria Math" panose="02040503050406030204" pitchFamily="18" charset="0"/>
                              <a:ea typeface="+mn-ea"/>
                            </a:rPr>
                            <m:t>𝑒</m:t>
                          </m:r>
                        </m:e>
                        <m:sub>
                          <m:r>
                            <a:rPr lang="zh-CN" altLang="en-US" sz="2800" i="1">
                              <a:solidFill>
                                <a:srgbClr val="000000"/>
                              </a:solidFill>
                              <a:latin typeface="Cambria Math" panose="02040503050406030204" pitchFamily="18" charset="0"/>
                              <a:ea typeface="+mn-ea"/>
                            </a:rPr>
                            <m:t>𝑝</m:t>
                          </m:r>
                        </m:sub>
                      </m:sSub>
                    </m:oMath>
                  </m:oMathPara>
                </a14:m>
                <a:endParaRPr lang="zh-CN" altLang="en-US" sz="2800" dirty="0">
                  <a:latin typeface="+mn-ea"/>
                  <a:ea typeface="+mn-ea"/>
                </a:endParaRPr>
              </a:p>
            </p:txBody>
          </p:sp>
        </mc:Choice>
        <mc:Fallback xmlns="">
          <p:sp>
            <p:nvSpPr>
              <p:cNvPr id="17" name="Object 3"/>
              <p:cNvSpPr txBox="1">
                <a:spLocks noRot="1" noChangeAspect="1" noMove="1" noResize="1" noEditPoints="1" noAdjustHandles="1" noChangeArrowheads="1" noChangeShapeType="1" noTextEdit="1"/>
              </p:cNvSpPr>
              <p:nvPr/>
            </p:nvSpPr>
            <p:spPr>
              <a:xfrm>
                <a:off x="4591050" y="6062394"/>
                <a:ext cx="501650" cy="612398"/>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3"/>
              <p:cNvSpPr txBox="1"/>
              <p:nvPr/>
            </p:nvSpPr>
            <p:spPr>
              <a:xfrm>
                <a:off x="4938713" y="6062394"/>
                <a:ext cx="539750" cy="47969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latin typeface="+mn-ea"/>
                  <a:ea typeface="+mn-ea"/>
                </a:endParaRPr>
              </a:p>
            </p:txBody>
          </p:sp>
        </mc:Choice>
        <mc:Fallback xmlns="">
          <p:sp>
            <p:nvSpPr>
              <p:cNvPr id="18" name="Object 3"/>
              <p:cNvSpPr txBox="1">
                <a:spLocks noRot="1" noChangeAspect="1" noMove="1" noResize="1" noEditPoints="1" noAdjustHandles="1" noChangeArrowheads="1" noChangeShapeType="1" noTextEdit="1"/>
              </p:cNvSpPr>
              <p:nvPr/>
            </p:nvSpPr>
            <p:spPr>
              <a:xfrm>
                <a:off x="4938713" y="6062394"/>
                <a:ext cx="539750" cy="479693"/>
              </a:xfrm>
              <a:prstGeom prst="rect">
                <a:avLst/>
              </a:prstGeom>
              <a:blipFill>
                <a:blip r:embed="rId9"/>
                <a:stretch>
                  <a:fillRect l="-3371" b="-886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Object 3"/>
              <p:cNvSpPr txBox="1"/>
              <p:nvPr/>
            </p:nvSpPr>
            <p:spPr>
              <a:xfrm>
                <a:off x="4938713" y="4895502"/>
                <a:ext cx="461962" cy="5133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latin typeface="+mn-ea"/>
                  <a:ea typeface="+mn-ea"/>
                </a:endParaRPr>
              </a:p>
            </p:txBody>
          </p:sp>
        </mc:Choice>
        <mc:Fallback xmlns="">
          <p:sp>
            <p:nvSpPr>
              <p:cNvPr id="19" name="Object 3"/>
              <p:cNvSpPr txBox="1">
                <a:spLocks noRot="1" noChangeAspect="1" noMove="1" noResize="1" noEditPoints="1" noAdjustHandles="1" noChangeArrowheads="1" noChangeShapeType="1" noTextEdit="1"/>
              </p:cNvSpPr>
              <p:nvPr/>
            </p:nvSpPr>
            <p:spPr>
              <a:xfrm>
                <a:off x="4938713" y="4895502"/>
                <a:ext cx="461962" cy="513300"/>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3"/>
              <p:cNvSpPr txBox="1"/>
              <p:nvPr/>
            </p:nvSpPr>
            <p:spPr>
              <a:xfrm>
                <a:off x="4922838" y="4266852"/>
                <a:ext cx="693737" cy="53759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latin typeface="+mn-ea"/>
                  <a:ea typeface="+mn-ea"/>
                </a:endParaRPr>
              </a:p>
            </p:txBody>
          </p:sp>
        </mc:Choice>
        <mc:Fallback xmlns="">
          <p:sp>
            <p:nvSpPr>
              <p:cNvPr id="20" name="Object 3"/>
              <p:cNvSpPr txBox="1">
                <a:spLocks noRot="1" noChangeAspect="1" noMove="1" noResize="1" noEditPoints="1" noAdjustHandles="1" noChangeArrowheads="1" noChangeShapeType="1" noTextEdit="1"/>
              </p:cNvSpPr>
              <p:nvPr/>
            </p:nvSpPr>
            <p:spPr>
              <a:xfrm>
                <a:off x="4922838" y="4266852"/>
                <a:ext cx="693737" cy="537597"/>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Object 3"/>
              <p:cNvSpPr txBox="1"/>
              <p:nvPr/>
            </p:nvSpPr>
            <p:spPr>
              <a:xfrm>
                <a:off x="4945063" y="5507900"/>
                <a:ext cx="731837" cy="47969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latin typeface="+mn-ea"/>
                  <a:ea typeface="+mn-ea"/>
                </a:endParaRPr>
              </a:p>
            </p:txBody>
          </p:sp>
        </mc:Choice>
        <mc:Fallback xmlns="">
          <p:sp>
            <p:nvSpPr>
              <p:cNvPr id="21" name="Object 3"/>
              <p:cNvSpPr txBox="1">
                <a:spLocks noRot="1" noChangeAspect="1" noMove="1" noResize="1" noEditPoints="1" noAdjustHandles="1" noChangeArrowheads="1" noChangeShapeType="1" noTextEdit="1"/>
              </p:cNvSpPr>
              <p:nvPr/>
            </p:nvSpPr>
            <p:spPr>
              <a:xfrm>
                <a:off x="4945063" y="5507900"/>
                <a:ext cx="731837" cy="479693"/>
              </a:xfrm>
              <a:prstGeom prst="rect">
                <a:avLst/>
              </a:prstGeom>
              <a:blipFill>
                <a:blip r:embed="rId12"/>
                <a:stretch>
                  <a:fillRect l="-2500" b="-897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Object 3"/>
              <p:cNvSpPr txBox="1"/>
              <p:nvPr/>
            </p:nvSpPr>
            <p:spPr>
              <a:xfrm>
                <a:off x="6000750" y="3071813"/>
                <a:ext cx="823913" cy="550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𝑐</m:t>
                          </m:r>
                        </m:e>
                        <m:sub>
                          <m:r>
                            <a:rPr lang="zh-CN" altLang="en-US" sz="2000" i="1">
                              <a:solidFill>
                                <a:srgbClr val="000000"/>
                              </a:solidFill>
                              <a:latin typeface="Cambria Math" panose="02040503050406030204" pitchFamily="18" charset="0"/>
                              <a:ea typeface="+mn-ea"/>
                            </a:rPr>
                            <m:t>𝑛</m:t>
                          </m:r>
                        </m:sub>
                      </m:sSub>
                      <m:r>
                        <a:rPr lang="zh-CN" altLang="en-US" sz="2000" i="1">
                          <a:solidFill>
                            <a:srgbClr val="000000"/>
                          </a:solidFill>
                          <a:latin typeface="Cambria Math" panose="02040503050406030204" pitchFamily="18" charset="0"/>
                          <a:ea typeface="+mn-ea"/>
                        </a:rPr>
                        <m:t>𝑛</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𝑡</m:t>
                          </m:r>
                        </m:sub>
                      </m:sSub>
                    </m:oMath>
                  </m:oMathPara>
                </a14:m>
                <a:endParaRPr lang="zh-CN" altLang="en-US" sz="2000" dirty="0">
                  <a:latin typeface="+mn-ea"/>
                  <a:ea typeface="+mn-ea"/>
                </a:endParaRPr>
              </a:p>
            </p:txBody>
          </p:sp>
        </mc:Choice>
        <mc:Fallback xmlns="">
          <p:sp>
            <p:nvSpPr>
              <p:cNvPr id="22" name="Object 3"/>
              <p:cNvSpPr txBox="1">
                <a:spLocks noRot="1" noChangeAspect="1" noMove="1" noResize="1" noEditPoints="1" noAdjustHandles="1" noChangeArrowheads="1" noChangeShapeType="1" noTextEdit="1"/>
              </p:cNvSpPr>
              <p:nvPr/>
            </p:nvSpPr>
            <p:spPr>
              <a:xfrm>
                <a:off x="6000750" y="3071813"/>
                <a:ext cx="823913" cy="550862"/>
              </a:xfrm>
              <a:prstGeom prst="rect">
                <a:avLst/>
              </a:prstGeom>
              <a:blipFill>
                <a:blip r:embed="rId1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3"/>
              <p:cNvSpPr txBox="1"/>
              <p:nvPr/>
            </p:nvSpPr>
            <p:spPr>
              <a:xfrm>
                <a:off x="7572375" y="2684339"/>
                <a:ext cx="835025" cy="528637"/>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𝑐</m:t>
                          </m:r>
                        </m:e>
                        <m:sub>
                          <m:r>
                            <a:rPr lang="zh-CN" altLang="en-US" sz="2000" i="1">
                              <a:solidFill>
                                <a:srgbClr val="000000"/>
                              </a:solidFill>
                              <a:latin typeface="Cambria Math" panose="02040503050406030204" pitchFamily="18" charset="0"/>
                              <a:ea typeface="+mn-ea"/>
                            </a:rPr>
                            <m:t>𝑝</m:t>
                          </m:r>
                        </m:sub>
                      </m:sSub>
                      <m:r>
                        <a:rPr lang="zh-CN" altLang="en-US" sz="2000" i="1">
                          <a:solidFill>
                            <a:srgbClr val="000000"/>
                          </a:solidFill>
                          <a:latin typeface="Cambria Math" panose="02040503050406030204" pitchFamily="18" charset="0"/>
                          <a:ea typeface="+mn-ea"/>
                        </a:rPr>
                        <m:t>𝑝</m:t>
                      </m:r>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𝑡</m:t>
                          </m:r>
                        </m:sub>
                      </m:sSub>
                    </m:oMath>
                  </m:oMathPara>
                </a14:m>
                <a:endParaRPr lang="zh-CN" altLang="en-US" sz="2000" i="1" dirty="0">
                  <a:latin typeface="+mn-ea"/>
                  <a:ea typeface="+mn-ea"/>
                </a:endParaRPr>
              </a:p>
            </p:txBody>
          </p:sp>
        </mc:Choice>
        <mc:Fallback xmlns="">
          <p:sp>
            <p:nvSpPr>
              <p:cNvPr id="23" name="Object 3"/>
              <p:cNvSpPr txBox="1">
                <a:spLocks noRot="1" noChangeAspect="1" noMove="1" noResize="1" noEditPoints="1" noAdjustHandles="1" noChangeArrowheads="1" noChangeShapeType="1" noTextEdit="1"/>
              </p:cNvSpPr>
              <p:nvPr/>
            </p:nvSpPr>
            <p:spPr>
              <a:xfrm>
                <a:off x="7572375" y="2684339"/>
                <a:ext cx="835025" cy="528637"/>
              </a:xfrm>
              <a:prstGeom prst="rect">
                <a:avLst/>
              </a:prstGeom>
              <a:blipFill>
                <a:blip r:embed="rId1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3"/>
              <p:cNvSpPr txBox="1"/>
              <p:nvPr/>
            </p:nvSpPr>
            <p:spPr>
              <a:xfrm>
                <a:off x="6970713" y="3071813"/>
                <a:ext cx="673100" cy="5762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𝑒</m:t>
                          </m:r>
                        </m:e>
                        <m:sub>
                          <m:r>
                            <a:rPr lang="zh-CN" altLang="en-US" sz="2000" i="1">
                              <a:solidFill>
                                <a:srgbClr val="000000"/>
                              </a:solidFill>
                              <a:latin typeface="Cambria Math" panose="02040503050406030204" pitchFamily="18" charset="0"/>
                              <a:ea typeface="+mn-ea"/>
                            </a:rPr>
                            <m:t>𝑛</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𝑛</m:t>
                          </m:r>
                        </m:e>
                        <m:sub>
                          <m:r>
                            <a:rPr lang="zh-CN" altLang="en-US" sz="2000" i="1">
                              <a:solidFill>
                                <a:srgbClr val="000000"/>
                              </a:solidFill>
                              <a:latin typeface="Cambria Math" panose="02040503050406030204" pitchFamily="18" charset="0"/>
                              <a:ea typeface="+mn-ea"/>
                            </a:rPr>
                            <m:t>𝑡</m:t>
                          </m:r>
                        </m:sub>
                      </m:sSub>
                    </m:oMath>
                  </m:oMathPara>
                </a14:m>
                <a:endParaRPr lang="zh-CN" altLang="en-US" sz="2000" i="1" dirty="0">
                  <a:latin typeface="+mn-ea"/>
                  <a:ea typeface="+mn-ea"/>
                </a:endParaRPr>
              </a:p>
            </p:txBody>
          </p:sp>
        </mc:Choice>
        <mc:Fallback xmlns="">
          <p:sp>
            <p:nvSpPr>
              <p:cNvPr id="24" name="Object 3"/>
              <p:cNvSpPr txBox="1">
                <a:spLocks noRot="1" noChangeAspect="1" noMove="1" noResize="1" noEditPoints="1" noAdjustHandles="1" noChangeArrowheads="1" noChangeShapeType="1" noTextEdit="1"/>
              </p:cNvSpPr>
              <p:nvPr/>
            </p:nvSpPr>
            <p:spPr>
              <a:xfrm>
                <a:off x="6970713" y="3071813"/>
                <a:ext cx="673100" cy="576262"/>
              </a:xfrm>
              <a:prstGeom prst="rect">
                <a:avLst/>
              </a:prstGeom>
              <a:blipFill>
                <a:blip r:embed="rId1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Object 3"/>
              <p:cNvSpPr txBox="1"/>
              <p:nvPr/>
            </p:nvSpPr>
            <p:spPr>
              <a:xfrm>
                <a:off x="8256588" y="2859088"/>
                <a:ext cx="720725" cy="5699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𝑒</m:t>
                          </m:r>
                        </m:e>
                        <m:sub>
                          <m:r>
                            <a:rPr lang="zh-CN" altLang="en-US" sz="2000" i="1">
                              <a:solidFill>
                                <a:srgbClr val="000000"/>
                              </a:solidFill>
                              <a:latin typeface="Cambria Math" panose="02040503050406030204" pitchFamily="18" charset="0"/>
                              <a:ea typeface="+mn-ea"/>
                            </a:rPr>
                            <m:t>𝑝</m:t>
                          </m:r>
                        </m:sub>
                      </m:sSub>
                      <m:sSub>
                        <m:sSubPr>
                          <m:ctrlPr>
                            <a:rPr lang="zh-CN" altLang="en-US" sz="2000" i="1">
                              <a:solidFill>
                                <a:srgbClr val="000000"/>
                              </a:solidFill>
                              <a:latin typeface="Cambria Math" panose="02040503050406030204" pitchFamily="18" charset="0"/>
                              <a:ea typeface="+mn-ea"/>
                            </a:rPr>
                          </m:ctrlPr>
                        </m:sSubPr>
                        <m:e>
                          <m:r>
                            <a:rPr lang="zh-CN" altLang="en-US" sz="2000" i="1">
                              <a:solidFill>
                                <a:srgbClr val="000000"/>
                              </a:solidFill>
                              <a:latin typeface="Cambria Math" panose="02040503050406030204" pitchFamily="18" charset="0"/>
                              <a:ea typeface="+mn-ea"/>
                            </a:rPr>
                            <m:t>𝑝</m:t>
                          </m:r>
                        </m:e>
                        <m:sub>
                          <m:r>
                            <a:rPr lang="zh-CN" altLang="en-US" sz="2000" i="1">
                              <a:solidFill>
                                <a:srgbClr val="000000"/>
                              </a:solidFill>
                              <a:latin typeface="Cambria Math" panose="02040503050406030204" pitchFamily="18" charset="0"/>
                              <a:ea typeface="+mn-ea"/>
                            </a:rPr>
                            <m:t>𝑡</m:t>
                          </m:r>
                        </m:sub>
                      </m:sSub>
                    </m:oMath>
                  </m:oMathPara>
                </a14:m>
                <a:endParaRPr lang="zh-CN" altLang="en-US" sz="2000" i="1" dirty="0">
                  <a:latin typeface="+mn-ea"/>
                  <a:ea typeface="+mn-ea"/>
                </a:endParaRPr>
              </a:p>
            </p:txBody>
          </p:sp>
        </mc:Choice>
        <mc:Fallback xmlns="">
          <p:sp>
            <p:nvSpPr>
              <p:cNvPr id="25" name="Object 3"/>
              <p:cNvSpPr txBox="1">
                <a:spLocks noRot="1" noChangeAspect="1" noMove="1" noResize="1" noEditPoints="1" noAdjustHandles="1" noChangeArrowheads="1" noChangeShapeType="1" noTextEdit="1"/>
              </p:cNvSpPr>
              <p:nvPr/>
            </p:nvSpPr>
            <p:spPr>
              <a:xfrm>
                <a:off x="8256588" y="2859088"/>
                <a:ext cx="720725" cy="569912"/>
              </a:xfrm>
              <a:prstGeom prst="rect">
                <a:avLst/>
              </a:prstGeom>
              <a:blipFill>
                <a:blip r:embed="rId1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Object 3"/>
              <p:cNvSpPr txBox="1"/>
              <p:nvPr/>
            </p:nvSpPr>
            <p:spPr>
              <a:xfrm>
                <a:off x="3125787" y="2280310"/>
                <a:ext cx="2066925" cy="5508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latin typeface="+mn-ea"/>
                  <a:ea typeface="+mn-ea"/>
                </a:endParaRPr>
              </a:p>
            </p:txBody>
          </p:sp>
        </mc:Choice>
        <mc:Fallback xmlns="">
          <p:sp>
            <p:nvSpPr>
              <p:cNvPr id="26" name="Object 3"/>
              <p:cNvSpPr txBox="1">
                <a:spLocks noRot="1" noChangeAspect="1" noMove="1" noResize="1" noEditPoints="1" noAdjustHandles="1" noChangeArrowheads="1" noChangeShapeType="1" noTextEdit="1"/>
              </p:cNvSpPr>
              <p:nvPr/>
            </p:nvSpPr>
            <p:spPr>
              <a:xfrm>
                <a:off x="3125787" y="2280310"/>
                <a:ext cx="2066925" cy="550862"/>
              </a:xfrm>
              <a:prstGeom prst="rect">
                <a:avLst/>
              </a:prstGeom>
              <a:blipFill>
                <a:blip r:embed="rId1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3188"/>
                                        </p:tgtEl>
                                        <p:attrNameLst>
                                          <p:attrName>style.visibility</p:attrName>
                                        </p:attrNameLst>
                                      </p:cBhvr>
                                      <p:to>
                                        <p:strVal val="visible"/>
                                      </p:to>
                                    </p:set>
                                    <p:animEffect transition="in" filter="wipe(left)">
                                      <p:cBhvr>
                                        <p:cTn id="46" dur="500"/>
                                        <p:tgtEl>
                                          <p:spTgt spid="93188"/>
                                        </p:tgtEl>
                                      </p:cBhvr>
                                    </p:animEffect>
                                  </p:childTnLst>
                                </p:cTn>
                              </p:par>
                              <p:par>
                                <p:cTn id="47" presetID="22" presetClass="entr" presetSubtype="8" fill="hold" nodeType="withEffect">
                                  <p:stCondLst>
                                    <p:cond delay="0"/>
                                  </p:stCondLst>
                                  <p:childTnLst>
                                    <p:set>
                                      <p:cBhvr>
                                        <p:cTn id="48" dur="1" fill="hold">
                                          <p:stCondLst>
                                            <p:cond delay="0"/>
                                          </p:stCondLst>
                                        </p:cTn>
                                        <p:tgtEl>
                                          <p:spTgt spid="93190"/>
                                        </p:tgtEl>
                                        <p:attrNameLst>
                                          <p:attrName>style.visibility</p:attrName>
                                        </p:attrNameLst>
                                      </p:cBhvr>
                                      <p:to>
                                        <p:strVal val="visible"/>
                                      </p:to>
                                    </p:set>
                                    <p:animEffect transition="in" filter="wipe(left)">
                                      <p:cBhvr>
                                        <p:cTn id="49" dur="500"/>
                                        <p:tgtEl>
                                          <p:spTgt spid="9319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38608"/>
                                        </p:tgtEl>
                                        <p:attrNameLst>
                                          <p:attrName>style.visibility</p:attrName>
                                        </p:attrNameLst>
                                      </p:cBhvr>
                                      <p:to>
                                        <p:strVal val="visible"/>
                                      </p:to>
                                    </p:set>
                                    <p:animEffect transition="in" filter="wipe(left)">
                                      <p:cBhvr>
                                        <p:cTn id="54" dur="500"/>
                                        <p:tgtEl>
                                          <p:spTgt spid="23860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500"/>
                                        <p:tgtEl>
                                          <p:spTgt spid="2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238608" grpId="0"/>
      <p:bldP spid="2" grpId="0"/>
      <p:bldP spid="16" grpId="0"/>
      <p:bldP spid="17" grpId="0"/>
      <p:bldP spid="18" grpId="0"/>
      <p:bldP spid="19" grpId="0"/>
      <p:bldP spid="20" grpId="0"/>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8"/>
          <p:cNvSpPr txBox="1"/>
          <p:nvPr/>
        </p:nvSpPr>
        <p:spPr>
          <a:xfrm>
            <a:off x="0" y="0"/>
            <a:ext cx="9144000" cy="338138"/>
          </a:xfrm>
          <a:prstGeom prst="rect">
            <a:avLst/>
          </a:prstGeom>
          <a:gradFill rotWithShape="1">
            <a:gsLst>
              <a:gs pos="0">
                <a:srgbClr val="CC0000"/>
              </a:gs>
              <a:gs pos="50000">
                <a:srgbClr val="3E24FC"/>
              </a:gs>
              <a:gs pos="100000">
                <a:srgbClr val="CC0000"/>
              </a:gs>
            </a:gsLst>
            <a:lin ang="5400000" scaled="1"/>
            <a:tileRect/>
          </a:grad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600" b="1" dirty="0">
                <a:solidFill>
                  <a:schemeClr val="bg1"/>
                </a:solidFill>
                <a:latin typeface="Times New Roman" panose="02020603050405020304" pitchFamily="18" charset="0"/>
                <a:ea typeface="楷体_GB2312" pitchFamily="49" charset="-122"/>
              </a:rPr>
              <a:t>引言：半导体技术的发展</a:t>
            </a:r>
          </a:p>
        </p:txBody>
      </p:sp>
      <p:sp>
        <p:nvSpPr>
          <p:cNvPr id="14" name="Text Box 3"/>
          <p:cNvSpPr txBox="1">
            <a:spLocks noChangeArrowheads="1"/>
          </p:cNvSpPr>
          <p:nvPr/>
        </p:nvSpPr>
        <p:spPr bwMode="auto">
          <a:xfrm>
            <a:off x="558800" y="571500"/>
            <a:ext cx="8656638" cy="2092325"/>
          </a:xfrm>
          <a:prstGeom prst="rect">
            <a:avLst/>
          </a:prstGeom>
          <a:noFill/>
          <a:ln w="9525">
            <a:noFill/>
            <a:miter lim="800000"/>
          </a:ln>
        </p:spPr>
        <p:txBody>
          <a:bodyPr>
            <a:spAutoFit/>
          </a:bodyPr>
          <a:lstStyle/>
          <a:p>
            <a:pPr marR="0"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80</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年代，</a:t>
            </a:r>
          </a:p>
          <a:p>
            <a:pPr marR="0"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  崔琦发现分数量子</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Hall</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效应（</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1998</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年获诺贝尔物理学奖）</a:t>
            </a:r>
          </a:p>
          <a:p>
            <a:pPr marL="1163955" marR="0" indent="-1163955" defTabSz="914400" eaLnBrk="1" hangingPunct="1">
              <a:spcBef>
                <a:spcPts val="600"/>
              </a:spcBef>
              <a:buClrTx/>
              <a:buSzTx/>
              <a:buFontTx/>
              <a:buNone/>
              <a:defRPr/>
            </a:pP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  陈星弼提出了功率</a:t>
            </a:r>
            <a:r>
              <a:rPr kumimoji="1" lang="en-US" altLang="zh-CN"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MOSFET</a:t>
            </a: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的优化理论</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和导通电阻与耐压的极限关系，提出了新型耐压层的功率器件结构，</a:t>
            </a:r>
            <a:r>
              <a:rPr kumimoji="1" lang="zh-CN" altLang="en-US"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实现了</a:t>
            </a:r>
            <a:r>
              <a:rPr kumimoji="1" lang="en-US" altLang="zh-CN" sz="2400" kern="1200" cap="none" spc="0" normalizeH="0" baseline="0" noProof="0" dirty="0">
                <a:solidFill>
                  <a:srgbClr val="FF0000"/>
                </a:solidFill>
                <a:latin typeface="Times New Roman" panose="02020603050405020304" pitchFamily="18" charset="0"/>
                <a:ea typeface="+mn-ea"/>
                <a:cs typeface="Times New Roman" panose="02020603050405020304" pitchFamily="18" charset="0"/>
              </a:rPr>
              <a:t>VLSI</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所含晶体管的数目已达</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10</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万</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~100</a:t>
            </a:r>
            <a:r>
              <a:rPr kumimoji="1" lang="zh-CN" altLang="en-US" sz="2400" kern="1200" cap="none" spc="0" normalizeH="0" baseline="0" noProof="0" dirty="0">
                <a:latin typeface="Times New Roman" panose="02020603050405020304" pitchFamily="18" charset="0"/>
                <a:ea typeface="+mn-ea"/>
                <a:cs typeface="Times New Roman" panose="02020603050405020304" pitchFamily="18" charset="0"/>
              </a:rPr>
              <a:t>万</a:t>
            </a:r>
            <a:r>
              <a:rPr kumimoji="1" lang="en-US" altLang="zh-CN" sz="2400" kern="1200" cap="none" spc="0" normalizeH="0" baseline="0" noProof="0" dirty="0">
                <a:latin typeface="Times New Roman" panose="02020603050405020304" pitchFamily="18" charset="0"/>
                <a:ea typeface="+mn-ea"/>
                <a:cs typeface="Times New Roman" panose="02020603050405020304" pitchFamily="18" charset="0"/>
              </a:rPr>
              <a:t>)</a:t>
            </a:r>
            <a:endParaRPr kumimoji="1" lang="zh-CN" altLang="en-US" kern="1200" cap="none" spc="0" normalizeH="0" baseline="0" noProof="0" dirty="0">
              <a:latin typeface="Times New Roman" panose="02020603050405020304" pitchFamily="18" charset="0"/>
              <a:ea typeface="+mn-ea"/>
              <a:cs typeface="Times New Roman" panose="02020603050405020304" pitchFamily="18" charset="0"/>
            </a:endParaRPr>
          </a:p>
        </p:txBody>
      </p:sp>
      <p:sp>
        <p:nvSpPr>
          <p:cNvPr id="137220" name="Rectangle 4"/>
          <p:cNvSpPr>
            <a:spLocks noChangeArrowheads="1"/>
          </p:cNvSpPr>
          <p:nvPr/>
        </p:nvSpPr>
        <p:spPr bwMode="auto">
          <a:xfrm>
            <a:off x="541338" y="2654300"/>
            <a:ext cx="8388350" cy="5762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90</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年代，</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实现了</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ULSI</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（所含晶体管的数目已超过</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亿个）</a:t>
            </a:r>
          </a:p>
        </p:txBody>
      </p:sp>
      <p:sp>
        <p:nvSpPr>
          <p:cNvPr id="137221" name="Text Box 3"/>
          <p:cNvSpPr txBox="1">
            <a:spLocks noChangeArrowheads="1"/>
          </p:cNvSpPr>
          <p:nvPr/>
        </p:nvSpPr>
        <p:spPr bwMode="auto">
          <a:xfrm>
            <a:off x="666750" y="5380038"/>
            <a:ext cx="5048250" cy="406400"/>
          </a:xfrm>
          <a:prstGeom prst="rect">
            <a:avLst/>
          </a:prstGeom>
          <a:solidFill>
            <a:srgbClr val="FF0000"/>
          </a:solidFill>
          <a:ln w="9525">
            <a:solidFill>
              <a:schemeClr val="tx1"/>
            </a:solidFill>
            <a:miter lim="800000"/>
          </a:ln>
        </p:spPr>
        <p:txBody>
          <a:bodyPr wrap="non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20</a:t>
            </a: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世纪以微电子技术为基础的电子信息时代</a:t>
            </a:r>
          </a:p>
        </p:txBody>
      </p:sp>
      <p:sp>
        <p:nvSpPr>
          <p:cNvPr id="18" name="Text Box 4"/>
          <p:cNvSpPr txBox="1">
            <a:spLocks noChangeArrowheads="1"/>
          </p:cNvSpPr>
          <p:nvPr/>
        </p:nvSpPr>
        <p:spPr bwMode="auto">
          <a:xfrm>
            <a:off x="2754313" y="6237288"/>
            <a:ext cx="6381750" cy="400050"/>
          </a:xfrm>
          <a:prstGeom prst="rect">
            <a:avLst/>
          </a:prstGeom>
          <a:solidFill>
            <a:srgbClr val="FF0000"/>
          </a:solidFill>
          <a:ln w="9525">
            <a:solidFill>
              <a:schemeClr val="tx1"/>
            </a:solidFill>
            <a:miter lim="800000"/>
          </a:ln>
        </p:spPr>
        <p:txBody>
          <a:bodyPr wrap="non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21</a:t>
            </a:r>
            <a:r>
              <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世纪的微电子与光电子技术相结合的光电子信息时代</a:t>
            </a:r>
          </a:p>
        </p:txBody>
      </p:sp>
      <p:sp>
        <p:nvSpPr>
          <p:cNvPr id="19" name="AutoShape 5"/>
          <p:cNvSpPr>
            <a:spLocks noChangeArrowheads="1"/>
          </p:cNvSpPr>
          <p:nvPr/>
        </p:nvSpPr>
        <p:spPr bwMode="auto">
          <a:xfrm>
            <a:off x="5775325" y="5495925"/>
            <a:ext cx="1152525" cy="647700"/>
          </a:xfrm>
          <a:prstGeom prst="curvedLeftArrow">
            <a:avLst>
              <a:gd name="adj1" fmla="val 20000"/>
              <a:gd name="adj2" fmla="val 40000"/>
              <a:gd name="adj3" fmla="val 89045"/>
            </a:avLst>
          </a:prstGeom>
          <a:solidFill>
            <a:schemeClr val="accent1"/>
          </a:solidFill>
          <a:ln w="9525">
            <a:solidFill>
              <a:schemeClr val="tx1"/>
            </a:solidFill>
            <a:miter lim="800000"/>
          </a:ln>
        </p:spPr>
        <p:txBody>
          <a:bodyPr wrap="none" anchor="ct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7224" name="Rectangle 8"/>
          <p:cNvSpPr>
            <a:spLocks noChangeArrowheads="1"/>
          </p:cNvSpPr>
          <p:nvPr/>
        </p:nvSpPr>
        <p:spPr bwMode="auto">
          <a:xfrm>
            <a:off x="541338" y="3327400"/>
            <a:ext cx="8388350" cy="180181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2001</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年：</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IBM</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制造出了碳纳米管的晶体管</a:t>
            </a:r>
          </a:p>
          <a:p>
            <a:pPr marL="0" marR="0" lvl="0" indent="0"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Bell</a:t>
            </a: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制造出了分子晶体管</a:t>
            </a:r>
          </a:p>
          <a:p>
            <a:pPr marL="0" marR="0" lvl="0" indent="0"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日本用碳纳米管制成了纳米线圈</a:t>
            </a:r>
          </a:p>
          <a:p>
            <a:pPr marL="0" marR="0" lvl="0" indent="0" algn="l" defTabSz="914400" rtl="0" eaLnBrk="1" fontAlgn="base" latinLnBrk="0" hangingPunct="1">
              <a:lnSpc>
                <a:spcPct val="100000"/>
              </a:lnSpc>
              <a:spcBef>
                <a:spcPts val="6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美国制出了最小的激光器（纳米激光器）和最细的激光束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26" name="Text Box 10"/>
          <p:cNvSpPr txBox="1"/>
          <p:nvPr/>
        </p:nvSpPr>
        <p:spPr>
          <a:xfrm>
            <a:off x="393700" y="357188"/>
            <a:ext cx="346392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电子的净俘获率：</a:t>
            </a:r>
          </a:p>
        </p:txBody>
      </p:sp>
      <p:sp>
        <p:nvSpPr>
          <p:cNvPr id="27" name="Text Box 12"/>
          <p:cNvSpPr txBox="1"/>
          <p:nvPr/>
        </p:nvSpPr>
        <p:spPr>
          <a:xfrm>
            <a:off x="393700" y="1643063"/>
            <a:ext cx="3535363"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空穴的净俘获率：</a:t>
            </a:r>
          </a:p>
        </p:txBody>
      </p:sp>
      <mc:AlternateContent xmlns:mc="http://schemas.openxmlformats.org/markup-compatibility/2006" xmlns:a14="http://schemas.microsoft.com/office/drawing/2010/main">
        <mc:Choice Requires="a14">
          <p:sp>
            <p:nvSpPr>
              <p:cNvPr id="238608" name="Object 3"/>
              <p:cNvSpPr txBox="1"/>
              <p:nvPr/>
            </p:nvSpPr>
            <p:spPr>
              <a:xfrm>
                <a:off x="1225550" y="928688"/>
                <a:ext cx="2703513" cy="550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ea typeface="+mn-ea"/>
                  <a:cs typeface="Times New Roman" panose="02020603050405020304" pitchFamily="18" charset="0"/>
                </a:endParaRPr>
              </a:p>
            </p:txBody>
          </p:sp>
        </mc:Choice>
        <mc:Fallback xmlns="">
          <p:sp>
            <p:nvSpPr>
              <p:cNvPr id="238608" name="Object 3"/>
              <p:cNvSpPr txBox="1">
                <a:spLocks noRot="1" noChangeAspect="1" noMove="1" noResize="1" noEditPoints="1" noAdjustHandles="1" noChangeArrowheads="1" noChangeShapeType="1" noTextEdit="1"/>
              </p:cNvSpPr>
              <p:nvPr/>
            </p:nvSpPr>
            <p:spPr>
              <a:xfrm>
                <a:off x="1225550" y="928688"/>
                <a:ext cx="2703513" cy="550862"/>
              </a:xfrm>
              <a:prstGeom prst="rect">
                <a:avLst/>
              </a:prstGeom>
              <a:blipFill>
                <a:blip r:embed="rId2"/>
                <a:stretch>
                  <a:fillRect l="-450"/>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p:nvPr/>
            </p:nvSpPr>
            <p:spPr>
              <a:xfrm>
                <a:off x="1200150" y="2219325"/>
                <a:ext cx="2867794"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𝑝</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ea typeface="+mn-ea"/>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200150" y="2219325"/>
                <a:ext cx="2867794" cy="581025"/>
              </a:xfrm>
              <a:prstGeom prst="rect">
                <a:avLst/>
              </a:prstGeom>
              <a:blipFill>
                <a:blip r:embed="rId3"/>
                <a:stretch>
                  <a:fillRect l="-638"/>
                </a:stretch>
              </a:blipFill>
              <a:ln w="38100">
                <a:noFill/>
                <a:miter/>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36DA580-61B1-4B9B-9CB8-822B78597BDA}"/>
              </a:ext>
            </a:extLst>
          </p:cNvPr>
          <p:cNvGrpSpPr/>
          <p:nvPr/>
        </p:nvGrpSpPr>
        <p:grpSpPr>
          <a:xfrm>
            <a:off x="5929313" y="342900"/>
            <a:ext cx="3214687" cy="2460625"/>
            <a:chOff x="5929313" y="342900"/>
            <a:chExt cx="3214687" cy="2460625"/>
          </a:xfrm>
        </p:grpSpPr>
        <p:pic>
          <p:nvPicPr>
            <p:cNvPr id="96263" name="Picture 4"/>
            <p:cNvPicPr>
              <a:picLocks noChangeAspect="1"/>
            </p:cNvPicPr>
            <p:nvPr/>
          </p:nvPicPr>
          <p:blipFill>
            <a:blip r:embed="rId4"/>
            <a:stretch>
              <a:fillRect/>
            </a:stretch>
          </p:blipFill>
          <p:spPr>
            <a:xfrm>
              <a:off x="5929313" y="342900"/>
              <a:ext cx="3214687" cy="2460625"/>
            </a:xfrm>
            <a:prstGeom prst="rect">
              <a:avLst/>
            </a:prstGeom>
            <a:noFill/>
            <a:ln w="9525">
              <a:noFill/>
            </a:ln>
          </p:spPr>
        </p:pic>
        <mc:AlternateContent xmlns:mc="http://schemas.openxmlformats.org/markup-compatibility/2006" xmlns:a14="http://schemas.microsoft.com/office/drawing/2010/main">
          <mc:Choice Requires="a14">
            <p:sp>
              <p:nvSpPr>
                <p:cNvPr id="96264" name="Object 3"/>
                <p:cNvSpPr txBox="1"/>
                <p:nvPr/>
              </p:nvSpPr>
              <p:spPr>
                <a:xfrm>
                  <a:off x="6000750" y="1414463"/>
                  <a:ext cx="823913" cy="5508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𝑛</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𝑡</m:t>
                            </m:r>
                          </m:sub>
                        </m:sSub>
                      </m:oMath>
                    </m:oMathPara>
                  </a14:m>
                  <a:endParaRPr lang="zh-CN" altLang="en-US">
                    <a:latin typeface="+mn-ea"/>
                    <a:ea typeface="+mn-ea"/>
                  </a:endParaRPr>
                </a:p>
              </p:txBody>
            </p:sp>
          </mc:Choice>
          <mc:Fallback xmlns="">
            <p:sp>
              <p:nvSpPr>
                <p:cNvPr id="96264" name="Object 3"/>
                <p:cNvSpPr txBox="1">
                  <a:spLocks noRot="1" noChangeAspect="1" noMove="1" noResize="1" noEditPoints="1" noAdjustHandles="1" noChangeArrowheads="1" noChangeShapeType="1" noTextEdit="1"/>
                </p:cNvSpPr>
                <p:nvPr/>
              </p:nvSpPr>
              <p:spPr>
                <a:xfrm>
                  <a:off x="6000750" y="1414463"/>
                  <a:ext cx="823913" cy="5508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265" name="Object 3"/>
                <p:cNvSpPr txBox="1"/>
                <p:nvPr/>
              </p:nvSpPr>
              <p:spPr>
                <a:xfrm>
                  <a:off x="7572375" y="1026567"/>
                  <a:ext cx="835025" cy="5302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𝑝</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oMath>
                    </m:oMathPara>
                  </a14:m>
                  <a:endParaRPr lang="zh-CN" altLang="en-US" i="1" dirty="0">
                    <a:latin typeface="+mn-ea"/>
                    <a:ea typeface="+mn-ea"/>
                  </a:endParaRPr>
                </a:p>
              </p:txBody>
            </p:sp>
          </mc:Choice>
          <mc:Fallback xmlns="">
            <p:sp>
              <p:nvSpPr>
                <p:cNvPr id="96265" name="Object 3"/>
                <p:cNvSpPr txBox="1">
                  <a:spLocks noRot="1" noChangeAspect="1" noMove="1" noResize="1" noEditPoints="1" noAdjustHandles="1" noChangeArrowheads="1" noChangeShapeType="1" noTextEdit="1"/>
                </p:cNvSpPr>
                <p:nvPr/>
              </p:nvSpPr>
              <p:spPr>
                <a:xfrm>
                  <a:off x="7572375" y="1026567"/>
                  <a:ext cx="835025" cy="53022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266" name="Object 3"/>
                <p:cNvSpPr txBox="1"/>
                <p:nvPr/>
              </p:nvSpPr>
              <p:spPr>
                <a:xfrm>
                  <a:off x="6970713" y="1414463"/>
                  <a:ext cx="673100" cy="5762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𝑒</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oMath>
                    </m:oMathPara>
                  </a14:m>
                  <a:endParaRPr lang="zh-CN" altLang="en-US" i="1" dirty="0">
                    <a:latin typeface="+mn-ea"/>
                    <a:ea typeface="+mn-ea"/>
                  </a:endParaRPr>
                </a:p>
              </p:txBody>
            </p:sp>
          </mc:Choice>
          <mc:Fallback xmlns="">
            <p:sp>
              <p:nvSpPr>
                <p:cNvPr id="96266" name="Object 3"/>
                <p:cNvSpPr txBox="1">
                  <a:spLocks noRot="1" noChangeAspect="1" noMove="1" noResize="1" noEditPoints="1" noAdjustHandles="1" noChangeArrowheads="1" noChangeShapeType="1" noTextEdit="1"/>
                </p:cNvSpPr>
                <p:nvPr/>
              </p:nvSpPr>
              <p:spPr>
                <a:xfrm>
                  <a:off x="6970713" y="1414463"/>
                  <a:ext cx="673100" cy="576262"/>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267" name="Object 3"/>
                <p:cNvSpPr txBox="1"/>
                <p:nvPr/>
              </p:nvSpPr>
              <p:spPr>
                <a:xfrm>
                  <a:off x="8256588" y="1201738"/>
                  <a:ext cx="720725" cy="569912"/>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𝑒</m:t>
                            </m:r>
                          </m:e>
                          <m:sub>
                            <m:r>
                              <a:rPr lang="zh-CN" altLang="en-US" i="1">
                                <a:solidFill>
                                  <a:srgbClr val="000000"/>
                                </a:solidFill>
                                <a:latin typeface="Cambria Math" panose="02040503050406030204" pitchFamily="18" charset="0"/>
                                <a:ea typeface="+mn-ea"/>
                              </a:rPr>
                              <m:t>𝑝</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𝑡</m:t>
                            </m:r>
                          </m:sub>
                        </m:sSub>
                      </m:oMath>
                    </m:oMathPara>
                  </a14:m>
                  <a:endParaRPr lang="zh-CN" altLang="en-US" i="1" dirty="0">
                    <a:latin typeface="+mn-ea"/>
                    <a:ea typeface="+mn-ea"/>
                  </a:endParaRPr>
                </a:p>
              </p:txBody>
            </p:sp>
          </mc:Choice>
          <mc:Fallback xmlns="">
            <p:sp>
              <p:nvSpPr>
                <p:cNvPr id="96267" name="Object 3"/>
                <p:cNvSpPr txBox="1">
                  <a:spLocks noRot="1" noChangeAspect="1" noMove="1" noResize="1" noEditPoints="1" noAdjustHandles="1" noChangeArrowheads="1" noChangeShapeType="1" noTextEdit="1"/>
                </p:cNvSpPr>
                <p:nvPr/>
              </p:nvSpPr>
              <p:spPr>
                <a:xfrm>
                  <a:off x="8256588" y="1201738"/>
                  <a:ext cx="720725" cy="569912"/>
                </a:xfrm>
                <a:prstGeom prst="rect">
                  <a:avLst/>
                </a:prstGeom>
                <a:blipFill>
                  <a:blip r:embed="rId8"/>
                  <a:stretch>
                    <a:fillRect/>
                  </a:stretch>
                </a:blipFill>
                <a:ln w="38100">
                  <a:noFill/>
                  <a:miter/>
                </a:ln>
              </p:spPr>
              <p:txBody>
                <a:bodyPr/>
                <a:lstStyle/>
                <a:p>
                  <a:r>
                    <a:rPr lang="zh-CN" altLang="en-US">
                      <a:noFill/>
                    </a:rPr>
                    <a:t> </a:t>
                  </a:r>
                </a:p>
              </p:txBody>
            </p:sp>
          </mc:Fallback>
        </mc:AlternateContent>
      </p:grpSp>
      <p:sp>
        <p:nvSpPr>
          <p:cNvPr id="40" name="Text Box 7"/>
          <p:cNvSpPr txBox="1">
            <a:spLocks noChangeArrowheads="1"/>
          </p:cNvSpPr>
          <p:nvPr/>
        </p:nvSpPr>
        <p:spPr bwMode="auto">
          <a:xfrm>
            <a:off x="428625" y="3000375"/>
            <a:ext cx="3929063" cy="492125"/>
          </a:xfrm>
          <a:prstGeom prst="rect">
            <a:avLst/>
          </a:prstGeom>
          <a:gradFill>
            <a:gsLst>
              <a:gs pos="0">
                <a:srgbClr val="FFFF00"/>
              </a:gs>
              <a:gs pos="39999">
                <a:srgbClr val="85C2FF"/>
              </a:gs>
              <a:gs pos="70000">
                <a:srgbClr val="C4D6EB"/>
              </a:gs>
              <a:gs pos="100000">
                <a:srgbClr val="FFEBFA"/>
              </a:gs>
            </a:gsLst>
            <a:lin ang="16200000" scaled="0"/>
          </a:gradFill>
          <a:ln>
            <a:noFill/>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600" b="1" i="0" u="none" strike="noStrike" kern="1200" cap="none" spc="0" normalizeH="0" baseline="0" noProof="0" dirty="0">
                <a:ln>
                  <a:noFill/>
                </a:ln>
                <a:solidFill>
                  <a:schemeClr val="tx2"/>
                </a:solidFill>
                <a:effectLst/>
                <a:uLnTx/>
                <a:uFillTx/>
                <a:latin typeface="+mn-ea"/>
                <a:cs typeface="+mn-cs"/>
              </a:rPr>
              <a:t>热平衡时：</a:t>
            </a:r>
          </a:p>
        </p:txBody>
      </p:sp>
      <mc:AlternateContent xmlns:mc="http://schemas.openxmlformats.org/markup-compatibility/2006" xmlns:a14="http://schemas.microsoft.com/office/drawing/2010/main">
        <mc:Choice Requires="a14">
          <p:sp>
            <p:nvSpPr>
              <p:cNvPr id="6" name="Object 3"/>
              <p:cNvSpPr txBox="1"/>
              <p:nvPr/>
            </p:nvSpPr>
            <p:spPr>
              <a:xfrm>
                <a:off x="2214563" y="3032125"/>
                <a:ext cx="2071687" cy="554038"/>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𝑝</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6" name="Object 3"/>
              <p:cNvSpPr txBox="1">
                <a:spLocks noRot="1" noChangeAspect="1" noMove="1" noResize="1" noEditPoints="1" noAdjustHandles="1" noChangeArrowheads="1" noChangeShapeType="1" noTextEdit="1"/>
              </p:cNvSpPr>
              <p:nvPr/>
            </p:nvSpPr>
            <p:spPr>
              <a:xfrm>
                <a:off x="2214563" y="3032125"/>
                <a:ext cx="2071687" cy="554038"/>
              </a:xfrm>
              <a:prstGeom prst="rect">
                <a:avLst/>
              </a:prstGeom>
              <a:blipFill>
                <a:blip r:embed="rId9"/>
                <a:stretch>
                  <a:fillRect l="-294"/>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3"/>
              <p:cNvSpPr txBox="1"/>
              <p:nvPr/>
            </p:nvSpPr>
            <p:spPr>
              <a:xfrm>
                <a:off x="4843463" y="3663950"/>
                <a:ext cx="2214562" cy="581025"/>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0</m:t>
                          </m:r>
                        </m:sub>
                      </m:sSub>
                      <m:r>
                        <a:rPr lang="zh-CN" altLang="en-US" sz="2400" i="0">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0</m:t>
                          </m:r>
                        </m:sub>
                      </m:sSub>
                    </m:oMath>
                  </m:oMathPara>
                </a14:m>
                <a:endParaRPr lang="zh-CN" altLang="en-US" sz="2400" dirty="0">
                  <a:ea typeface="+mn-ea"/>
                  <a:cs typeface="Times New Roman" panose="02020603050405020304" pitchFamily="18" charset="0"/>
                </a:endParaRPr>
              </a:p>
            </p:txBody>
          </p:sp>
        </mc:Choice>
        <mc:Fallback xmlns="">
          <p:sp>
            <p:nvSpPr>
              <p:cNvPr id="10" name="Object 3"/>
              <p:cNvSpPr txBox="1">
                <a:spLocks noRot="1" noChangeAspect="1" noMove="1" noResize="1" noEditPoints="1" noAdjustHandles="1" noChangeArrowheads="1" noChangeShapeType="1" noTextEdit="1"/>
              </p:cNvSpPr>
              <p:nvPr/>
            </p:nvSpPr>
            <p:spPr>
              <a:xfrm>
                <a:off x="4843463" y="3663950"/>
                <a:ext cx="2214562" cy="581025"/>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Object 3"/>
              <p:cNvSpPr txBox="1"/>
              <p:nvPr/>
            </p:nvSpPr>
            <p:spPr>
              <a:xfrm>
                <a:off x="2533649" y="3663950"/>
                <a:ext cx="2624137" cy="5508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28" name="Object 3"/>
              <p:cNvSpPr txBox="1">
                <a:spLocks noRot="1" noChangeAspect="1" noMove="1" noResize="1" noEditPoints="1" noAdjustHandles="1" noChangeArrowheads="1" noChangeShapeType="1" noTextEdit="1"/>
              </p:cNvSpPr>
              <p:nvPr/>
            </p:nvSpPr>
            <p:spPr>
              <a:xfrm>
                <a:off x="2533649" y="3663950"/>
                <a:ext cx="2624137" cy="550862"/>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184" name="Object 3"/>
              <p:cNvSpPr txBox="1"/>
              <p:nvPr/>
            </p:nvSpPr>
            <p:spPr>
              <a:xfrm>
                <a:off x="516061" y="4371976"/>
                <a:ext cx="4271963" cy="831850"/>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𝑓</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num>
                        <m:den>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𝐹</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r>
                            <a:rPr lang="zh-CN" altLang="en-US" sz="2400" i="0">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1</m:t>
                          </m:r>
                        </m:den>
                      </m:f>
                    </m:oMath>
                  </m:oMathPara>
                </a14:m>
                <a:endParaRPr lang="zh-CN" altLang="en-US" sz="2400" dirty="0">
                  <a:ea typeface="+mn-ea"/>
                  <a:cs typeface="Times New Roman" panose="02020603050405020304" pitchFamily="18" charset="0"/>
                </a:endParaRPr>
              </a:p>
            </p:txBody>
          </p:sp>
        </mc:Choice>
        <mc:Fallback xmlns="">
          <p:sp>
            <p:nvSpPr>
              <p:cNvPr id="93184" name="Object 3"/>
              <p:cNvSpPr txBox="1">
                <a:spLocks noRot="1" noChangeAspect="1" noMove="1" noResize="1" noEditPoints="1" noAdjustHandles="1" noChangeArrowheads="1" noChangeShapeType="1" noTextEdit="1"/>
              </p:cNvSpPr>
              <p:nvPr/>
            </p:nvSpPr>
            <p:spPr>
              <a:xfrm>
                <a:off x="516061" y="4371976"/>
                <a:ext cx="4271963" cy="831850"/>
              </a:xfrm>
              <a:prstGeom prst="rect">
                <a:avLst/>
              </a:prstGeom>
              <a:blipFill>
                <a:blip r:embed="rId1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185" name="Object 3"/>
              <p:cNvSpPr txBox="1"/>
              <p:nvPr/>
            </p:nvSpPr>
            <p:spPr>
              <a:xfrm>
                <a:off x="4860032" y="4515029"/>
                <a:ext cx="3006997" cy="5254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a:solidFill>
                                            <a:srgbClr val="000000"/>
                                          </a:solidFill>
                                          <a:latin typeface="Cambria Math" panose="02040503050406030204" pitchFamily="18" charset="0"/>
                                        </a:rPr>
                                        <m:t>𝑡</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oMath>
                  </m:oMathPara>
                </a14:m>
                <a:endParaRPr lang="zh-CN" altLang="en-US" sz="2200" dirty="0">
                  <a:ea typeface="+mn-ea"/>
                  <a:cs typeface="Times New Roman" panose="02020603050405020304" pitchFamily="18" charset="0"/>
                </a:endParaRPr>
              </a:p>
            </p:txBody>
          </p:sp>
        </mc:Choice>
        <mc:Fallback xmlns="">
          <p:sp>
            <p:nvSpPr>
              <p:cNvPr id="93185" name="Object 3"/>
              <p:cNvSpPr txBox="1">
                <a:spLocks noRot="1" noChangeAspect="1" noMove="1" noResize="1" noEditPoints="1" noAdjustHandles="1" noChangeArrowheads="1" noChangeShapeType="1" noTextEdit="1"/>
              </p:cNvSpPr>
              <p:nvPr/>
            </p:nvSpPr>
            <p:spPr>
              <a:xfrm>
                <a:off x="4860032" y="4515029"/>
                <a:ext cx="3006997" cy="525463"/>
              </a:xfrm>
              <a:prstGeom prst="rect">
                <a:avLst/>
              </a:prstGeom>
              <a:blipFill>
                <a:blip r:embed="rId13"/>
                <a:stretch>
                  <a:fillRect t="-79070" b="-90698"/>
                </a:stretch>
              </a:blipFill>
              <a:ln w="38100">
                <a:noFill/>
                <a:miter/>
              </a:ln>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64DEEFB9-37BB-43A5-91A6-CB9B8238DE06}"/>
              </a:ext>
            </a:extLst>
          </p:cNvPr>
          <p:cNvGrpSpPr/>
          <p:nvPr/>
        </p:nvGrpSpPr>
        <p:grpSpPr>
          <a:xfrm>
            <a:off x="4160653" y="4090988"/>
            <a:ext cx="1724025" cy="1817687"/>
            <a:chOff x="4160653" y="4090988"/>
            <a:chExt cx="1724025" cy="1817687"/>
          </a:xfrm>
        </p:grpSpPr>
        <p:sp>
          <p:nvSpPr>
            <p:cNvPr id="47" name="下箭头 16"/>
            <p:cNvSpPr/>
            <p:nvPr/>
          </p:nvSpPr>
          <p:spPr>
            <a:xfrm>
              <a:off x="4622890" y="4090988"/>
              <a:ext cx="214313" cy="140335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93186" name="Object 3"/>
                <p:cNvSpPr txBox="1"/>
                <p:nvPr/>
              </p:nvSpPr>
              <p:spPr>
                <a:xfrm>
                  <a:off x="4160653" y="5357813"/>
                  <a:ext cx="1724025" cy="55086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oMath>
                    </m:oMathPara>
                  </a14:m>
                  <a:endParaRPr lang="zh-CN" altLang="en-US" sz="2400" dirty="0">
                    <a:ea typeface="+mn-ea"/>
                    <a:cs typeface="Times New Roman" panose="02020603050405020304" pitchFamily="18" charset="0"/>
                  </a:endParaRPr>
                </a:p>
              </p:txBody>
            </p:sp>
          </mc:Choice>
          <mc:Fallback xmlns="">
            <p:sp>
              <p:nvSpPr>
                <p:cNvPr id="93186" name="Object 3"/>
                <p:cNvSpPr txBox="1">
                  <a:spLocks noRot="1" noChangeAspect="1" noMove="1" noResize="1" noEditPoints="1" noAdjustHandles="1" noChangeArrowheads="1" noChangeShapeType="1" noTextEdit="1"/>
                </p:cNvSpPr>
                <p:nvPr/>
              </p:nvSpPr>
              <p:spPr>
                <a:xfrm>
                  <a:off x="4160653" y="5357813"/>
                  <a:ext cx="1724025" cy="550862"/>
                </a:xfrm>
                <a:prstGeom prst="rect">
                  <a:avLst/>
                </a:prstGeom>
                <a:blipFill>
                  <a:blip r:embed="rId14"/>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187" name="Object 3"/>
              <p:cNvSpPr txBox="1"/>
              <p:nvPr/>
            </p:nvSpPr>
            <p:spPr>
              <a:xfrm>
                <a:off x="2638058" y="6016327"/>
                <a:ext cx="3236912"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2400" i="0">
                          <a:solidFill>
                            <a:srgbClr val="000000"/>
                          </a:solidFill>
                          <a:latin typeface="+mn-ea"/>
                          <a:ea typeface="+mn-ea"/>
                        </a:rPr>
                        <m:t>同理可得</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oMath>
                  </m:oMathPara>
                </a14:m>
                <a:endParaRPr lang="zh-CN" altLang="en-US" sz="2400" dirty="0">
                  <a:ea typeface="+mn-ea"/>
                  <a:cs typeface="Times New Roman" panose="02020603050405020304" pitchFamily="18" charset="0"/>
                </a:endParaRPr>
              </a:p>
            </p:txBody>
          </p:sp>
        </mc:Choice>
        <mc:Fallback xmlns="">
          <p:sp>
            <p:nvSpPr>
              <p:cNvPr id="93187" name="Object 3"/>
              <p:cNvSpPr txBox="1">
                <a:spLocks noRot="1" noChangeAspect="1" noMove="1" noResize="1" noEditPoints="1" noAdjustHandles="1" noChangeArrowheads="1" noChangeShapeType="1" noTextEdit="1"/>
              </p:cNvSpPr>
              <p:nvPr/>
            </p:nvSpPr>
            <p:spPr>
              <a:xfrm>
                <a:off x="2638058" y="6016327"/>
                <a:ext cx="3236912" cy="581025"/>
              </a:xfrm>
              <a:prstGeom prst="rect">
                <a:avLst/>
              </a:prstGeom>
              <a:blipFill>
                <a:blip r:embed="rId15"/>
                <a:stretch>
                  <a:fillRect l="-1695"/>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189" name="Object 3"/>
              <p:cNvSpPr txBox="1"/>
              <p:nvPr/>
            </p:nvSpPr>
            <p:spPr>
              <a:xfrm>
                <a:off x="6015305" y="5996916"/>
                <a:ext cx="3082925" cy="5254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en-US" altLang="zh-CN" sz="2400" i="1">
                              <a:solidFill>
                                <a:srgbClr val="000000"/>
                              </a:solidFill>
                              <a:latin typeface="Cambria Math" panose="02040503050406030204" pitchFamily="18" charset="0"/>
                            </a:rPr>
                          </m:ctrlPr>
                        </m:sSupPr>
                        <m:e>
                          <m:r>
                            <m:rPr>
                              <m:sty m:val="p"/>
                            </m:rPr>
                            <a:rPr lang="en-US" altLang="zh-CN" sz="2400" b="0">
                              <a:solidFill>
                                <a:srgbClr val="000000"/>
                              </a:solidFill>
                              <a:latin typeface="Cambria Math" panose="02040503050406030204" pitchFamily="18" charset="0"/>
                            </a:rPr>
                            <m:t>e</m:t>
                          </m:r>
                        </m:e>
                        <m:sup>
                          <m:f>
                            <m:fPr>
                              <m:type m:val="lin"/>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𝐸</m:t>
                                      </m:r>
                                    </m:e>
                                    <m:sub>
                                      <m:r>
                                        <a:rPr lang="en-US" altLang="zh-CN" sz="2400" b="0" i="1" smtClean="0">
                                          <a:solidFill>
                                            <a:srgbClr val="000000"/>
                                          </a:solidFill>
                                          <a:latin typeface="Cambria Math" panose="02040503050406030204" pitchFamily="18" charset="0"/>
                                        </a:rPr>
                                        <m:t>𝑣</m:t>
                                      </m:r>
                                    </m:sub>
                                  </m:sSub>
                                </m:e>
                              </m:d>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𝑇</m:t>
                              </m:r>
                            </m:den>
                          </m:f>
                        </m:sup>
                      </m:sSup>
                    </m:oMath>
                  </m:oMathPara>
                </a14:m>
                <a:endParaRPr lang="zh-CN" altLang="en-US" sz="2400" dirty="0">
                  <a:ea typeface="+mn-ea"/>
                  <a:cs typeface="Times New Roman" panose="02020603050405020304" pitchFamily="18" charset="0"/>
                </a:endParaRPr>
              </a:p>
            </p:txBody>
          </p:sp>
        </mc:Choice>
        <mc:Fallback xmlns="">
          <p:sp>
            <p:nvSpPr>
              <p:cNvPr id="93189" name="Object 3"/>
              <p:cNvSpPr txBox="1">
                <a:spLocks noRot="1" noChangeAspect="1" noMove="1" noResize="1" noEditPoints="1" noAdjustHandles="1" noChangeArrowheads="1" noChangeShapeType="1" noTextEdit="1"/>
              </p:cNvSpPr>
              <p:nvPr/>
            </p:nvSpPr>
            <p:spPr>
              <a:xfrm>
                <a:off x="6015305" y="5996916"/>
                <a:ext cx="3082925" cy="525463"/>
              </a:xfrm>
              <a:prstGeom prst="rect">
                <a:avLst/>
              </a:prstGeom>
              <a:blipFill>
                <a:blip r:embed="rId16"/>
                <a:stretch>
                  <a:fillRect/>
                </a:stretch>
              </a:blipFill>
              <a:ln w="38100">
                <a:noFill/>
                <a:miter/>
              </a:ln>
            </p:spPr>
            <p:txBody>
              <a:bodyPr/>
              <a:lstStyle/>
              <a:p>
                <a:r>
                  <a:rPr lang="zh-CN" altLang="en-US">
                    <a:noFill/>
                  </a:rPr>
                  <a:t> </a:t>
                </a:r>
              </a:p>
            </p:txBody>
          </p:sp>
        </mc:Fallback>
      </mc:AlternateContent>
      <p:grpSp>
        <p:nvGrpSpPr>
          <p:cNvPr id="2" name="Group 52"/>
          <p:cNvGrpSpPr/>
          <p:nvPr/>
        </p:nvGrpSpPr>
        <p:grpSpPr>
          <a:xfrm>
            <a:off x="6929438" y="3527425"/>
            <a:ext cx="2428875" cy="901700"/>
            <a:chOff x="6715108" y="3026631"/>
            <a:chExt cx="2428860" cy="902435"/>
          </a:xfrm>
        </p:grpSpPr>
        <p:sp>
          <p:nvSpPr>
            <p:cNvPr id="52" name="Rounded Rectangular Callout 51"/>
            <p:cNvSpPr/>
            <p:nvPr/>
          </p:nvSpPr>
          <p:spPr bwMode="auto">
            <a:xfrm>
              <a:off x="6715108" y="3071117"/>
              <a:ext cx="2214548" cy="857949"/>
            </a:xfrm>
            <a:prstGeom prst="wedgeRoundRectCallout">
              <a:avLst>
                <a:gd name="adj1" fmla="val -135903"/>
                <a:gd name="adj2" fmla="val 92227"/>
                <a:gd name="adj3" fmla="val 16667"/>
              </a:avLst>
            </a:prstGeom>
            <a:solidFill>
              <a:srgbClr val="FFFF00"/>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61465" name="Text Box 6"/>
            <p:cNvSpPr txBox="1">
              <a:spLocks noChangeArrowheads="1"/>
            </p:cNvSpPr>
            <p:nvPr/>
          </p:nvSpPr>
          <p:spPr bwMode="auto">
            <a:xfrm>
              <a:off x="6715108" y="3026631"/>
              <a:ext cx="2428860" cy="830940"/>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时导带的平衡电子浓度。</a:t>
              </a:r>
            </a:p>
          </p:txBody>
        </p:sp>
      </p:grpSp>
      <mc:AlternateContent xmlns:mc="http://schemas.openxmlformats.org/markup-compatibility/2006" xmlns:a14="http://schemas.microsoft.com/office/drawing/2010/main">
        <mc:Choice Requires="a14">
          <p:sp>
            <p:nvSpPr>
              <p:cNvPr id="93191" name="Object 3"/>
              <p:cNvSpPr txBox="1"/>
              <p:nvPr/>
            </p:nvSpPr>
            <p:spPr>
              <a:xfrm>
                <a:off x="6012160" y="5334000"/>
                <a:ext cx="1702196"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oMath>
                  </m:oMathPara>
                </a14:m>
                <a:endParaRPr lang="zh-CN" altLang="en-US" sz="2400" dirty="0">
                  <a:ea typeface="+mn-ea"/>
                  <a:cs typeface="Times New Roman" panose="02020603050405020304" pitchFamily="18" charset="0"/>
                </a:endParaRPr>
              </a:p>
            </p:txBody>
          </p:sp>
        </mc:Choice>
        <mc:Fallback xmlns="">
          <p:sp>
            <p:nvSpPr>
              <p:cNvPr id="93191" name="Object 3"/>
              <p:cNvSpPr txBox="1">
                <a:spLocks noRot="1" noChangeAspect="1" noMove="1" noResize="1" noEditPoints="1" noAdjustHandles="1" noChangeArrowheads="1" noChangeShapeType="1" noTextEdit="1"/>
              </p:cNvSpPr>
              <p:nvPr/>
            </p:nvSpPr>
            <p:spPr>
              <a:xfrm>
                <a:off x="6012160" y="5334000"/>
                <a:ext cx="1702196" cy="581025"/>
              </a:xfrm>
              <a:prstGeom prst="rect">
                <a:avLst/>
              </a:prstGeom>
              <a:blipFill>
                <a:blip r:embed="rId17"/>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8608"/>
                                        </p:tgtEl>
                                        <p:attrNameLst>
                                          <p:attrName>style.visibility</p:attrName>
                                        </p:attrNameLst>
                                      </p:cBhvr>
                                      <p:to>
                                        <p:strVal val="visible"/>
                                      </p:to>
                                    </p:set>
                                    <p:animEffect transition="in" filter="wipe(left)">
                                      <p:cBhvr>
                                        <p:cTn id="12" dur="500"/>
                                        <p:tgtEl>
                                          <p:spTgt spid="2386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righ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184"/>
                                        </p:tgtEl>
                                        <p:attrNameLst>
                                          <p:attrName>style.visibility</p:attrName>
                                        </p:attrNameLst>
                                      </p:cBhvr>
                                      <p:to>
                                        <p:strVal val="visible"/>
                                      </p:to>
                                    </p:set>
                                    <p:animEffect transition="in" filter="wipe(left)">
                                      <p:cBhvr>
                                        <p:cTn id="47" dur="500"/>
                                        <p:tgtEl>
                                          <p:spTgt spid="931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3185"/>
                                        </p:tgtEl>
                                        <p:attrNameLst>
                                          <p:attrName>style.visibility</p:attrName>
                                        </p:attrNameLst>
                                      </p:cBhvr>
                                      <p:to>
                                        <p:strVal val="visible"/>
                                      </p:to>
                                    </p:set>
                                    <p:animEffect transition="in" filter="wipe(left)">
                                      <p:cBhvr>
                                        <p:cTn id="52" dur="500"/>
                                        <p:tgtEl>
                                          <p:spTgt spid="931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up)">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down)">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3187"/>
                                        </p:tgtEl>
                                        <p:attrNameLst>
                                          <p:attrName>style.visibility</p:attrName>
                                        </p:attrNameLst>
                                      </p:cBhvr>
                                      <p:to>
                                        <p:strVal val="visible"/>
                                      </p:to>
                                    </p:set>
                                    <p:animEffect transition="in" filter="wipe(left)">
                                      <p:cBhvr>
                                        <p:cTn id="67" dur="500"/>
                                        <p:tgtEl>
                                          <p:spTgt spid="9318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3189"/>
                                        </p:tgtEl>
                                        <p:attrNameLst>
                                          <p:attrName>style.visibility</p:attrName>
                                        </p:attrNameLst>
                                      </p:cBhvr>
                                      <p:to>
                                        <p:strVal val="visible"/>
                                      </p:to>
                                    </p:set>
                                    <p:animEffect transition="in" filter="wipe(left)">
                                      <p:cBhvr>
                                        <p:cTn id="72" dur="500"/>
                                        <p:tgtEl>
                                          <p:spTgt spid="9318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3191"/>
                                        </p:tgtEl>
                                        <p:attrNameLst>
                                          <p:attrName>style.visibility</p:attrName>
                                        </p:attrNameLst>
                                      </p:cBhvr>
                                      <p:to>
                                        <p:strVal val="visible"/>
                                      </p:to>
                                    </p:set>
                                    <p:animEffect transition="in" filter="wipe(left)">
                                      <p:cBhvr>
                                        <p:cTn id="77" dur="500"/>
                                        <p:tgtEl>
                                          <p:spTgt spid="93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38608" grpId="0"/>
      <p:bldP spid="3" grpId="0"/>
      <p:bldP spid="40" grpId="0" animBg="1"/>
      <p:bldP spid="6" grpId="0"/>
      <p:bldP spid="10" grpId="0"/>
      <p:bldP spid="28" grpId="0"/>
      <p:bldP spid="93184" grpId="0"/>
      <p:bldP spid="93185" grpId="0"/>
      <p:bldP spid="93187" grpId="0"/>
      <p:bldP spid="93189" grpId="0"/>
      <p:bldP spid="9319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97283" name="Text Box 10"/>
          <p:cNvSpPr txBox="1"/>
          <p:nvPr/>
        </p:nvSpPr>
        <p:spPr>
          <a:xfrm>
            <a:off x="393700" y="357188"/>
            <a:ext cx="346392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电子的净俘获率：</a:t>
            </a:r>
          </a:p>
        </p:txBody>
      </p:sp>
      <p:sp>
        <p:nvSpPr>
          <p:cNvPr id="97284" name="Text Box 12"/>
          <p:cNvSpPr txBox="1"/>
          <p:nvPr/>
        </p:nvSpPr>
        <p:spPr>
          <a:xfrm>
            <a:off x="393700" y="1643063"/>
            <a:ext cx="3535363"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600" b="1" dirty="0">
                <a:latin typeface="宋体" panose="02010600030101010101" pitchFamily="2" charset="-122"/>
              </a:rPr>
              <a:t>空穴的净俘获率：</a:t>
            </a:r>
          </a:p>
        </p:txBody>
      </p:sp>
      <mc:AlternateContent xmlns:mc="http://schemas.openxmlformats.org/markup-compatibility/2006" xmlns:a14="http://schemas.microsoft.com/office/drawing/2010/main">
        <mc:Choice Requires="a14">
          <p:sp>
            <p:nvSpPr>
              <p:cNvPr id="97285" name="Object 3"/>
              <p:cNvSpPr txBox="1"/>
              <p:nvPr/>
            </p:nvSpPr>
            <p:spPr>
              <a:xfrm>
                <a:off x="1225549" y="928687"/>
                <a:ext cx="3060701" cy="60145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ea typeface="+mn-ea"/>
                  <a:cs typeface="Times New Roman" panose="02020603050405020304" pitchFamily="18" charset="0"/>
                </a:endParaRPr>
              </a:p>
            </p:txBody>
          </p:sp>
        </mc:Choice>
        <mc:Fallback xmlns="">
          <p:sp>
            <p:nvSpPr>
              <p:cNvPr id="97285" name="Object 3"/>
              <p:cNvSpPr txBox="1">
                <a:spLocks noRot="1" noChangeAspect="1" noMove="1" noResize="1" noEditPoints="1" noAdjustHandles="1" noChangeArrowheads="1" noChangeShapeType="1" noTextEdit="1"/>
              </p:cNvSpPr>
              <p:nvPr/>
            </p:nvSpPr>
            <p:spPr>
              <a:xfrm>
                <a:off x="1225549" y="928687"/>
                <a:ext cx="3060701" cy="601455"/>
              </a:xfrm>
              <a:prstGeom prst="rect">
                <a:avLst/>
              </a:prstGeom>
              <a:blipFill>
                <a:blip r:embed="rId2"/>
                <a:stretch>
                  <a:fillRect l="-39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286" name="Object 3"/>
              <p:cNvSpPr txBox="1"/>
              <p:nvPr/>
            </p:nvSpPr>
            <p:spPr>
              <a:xfrm>
                <a:off x="1200150" y="2219325"/>
                <a:ext cx="2871788" cy="6064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𝑈</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𝑝</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ea typeface="+mn-ea"/>
                  <a:cs typeface="Times New Roman" panose="02020603050405020304" pitchFamily="18" charset="0"/>
                </a:endParaRPr>
              </a:p>
            </p:txBody>
          </p:sp>
        </mc:Choice>
        <mc:Fallback xmlns="">
          <p:sp>
            <p:nvSpPr>
              <p:cNvPr id="97286" name="Object 3"/>
              <p:cNvSpPr txBox="1">
                <a:spLocks noRot="1" noChangeAspect="1" noMove="1" noResize="1" noEditPoints="1" noAdjustHandles="1" noChangeArrowheads="1" noChangeShapeType="1" noTextEdit="1"/>
              </p:cNvSpPr>
              <p:nvPr/>
            </p:nvSpPr>
            <p:spPr>
              <a:xfrm>
                <a:off x="1200150" y="2219325"/>
                <a:ext cx="2871788" cy="606425"/>
              </a:xfrm>
              <a:prstGeom prst="rect">
                <a:avLst/>
              </a:prstGeom>
              <a:blipFill>
                <a:blip r:embed="rId3"/>
                <a:stretch>
                  <a:fillRect l="-637"/>
                </a:stretch>
              </a:blipFill>
              <a:ln w="38100">
                <a:noFill/>
                <a:miter/>
              </a:ln>
            </p:spPr>
            <p:txBody>
              <a:bodyPr/>
              <a:lstStyle/>
              <a:p>
                <a:r>
                  <a:rPr lang="zh-CN" altLang="en-US">
                    <a:noFill/>
                  </a:rPr>
                  <a:t> </a:t>
                </a:r>
              </a:p>
            </p:txBody>
          </p:sp>
        </mc:Fallback>
      </mc:AlternateContent>
      <p:pic>
        <p:nvPicPr>
          <p:cNvPr id="97287" name="Picture 4"/>
          <p:cNvPicPr>
            <a:picLocks noChangeAspect="1"/>
          </p:cNvPicPr>
          <p:nvPr/>
        </p:nvPicPr>
        <p:blipFill>
          <a:blip r:embed="rId4"/>
          <a:stretch>
            <a:fillRect/>
          </a:stretch>
        </p:blipFill>
        <p:spPr>
          <a:xfrm>
            <a:off x="5929313" y="342900"/>
            <a:ext cx="3214687" cy="2460625"/>
          </a:xfrm>
          <a:prstGeom prst="rect">
            <a:avLst/>
          </a:prstGeom>
          <a:noFill/>
          <a:ln w="9525">
            <a:noFill/>
          </a:ln>
        </p:spPr>
      </p:pic>
      <mc:AlternateContent xmlns:mc="http://schemas.openxmlformats.org/markup-compatibility/2006" xmlns:a14="http://schemas.microsoft.com/office/drawing/2010/main">
        <mc:Choice Requires="a14">
          <p:sp>
            <p:nvSpPr>
              <p:cNvPr id="97288" name="Object 3"/>
              <p:cNvSpPr txBox="1"/>
              <p:nvPr/>
            </p:nvSpPr>
            <p:spPr>
              <a:xfrm>
                <a:off x="6000750" y="1414463"/>
                <a:ext cx="823913" cy="5508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𝑛</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𝑡</m:t>
                          </m:r>
                        </m:sub>
                      </m:sSub>
                    </m:oMath>
                  </m:oMathPara>
                </a14:m>
                <a:endParaRPr lang="zh-CN" altLang="en-US" dirty="0">
                  <a:latin typeface="+mn-ea"/>
                  <a:ea typeface="+mn-ea"/>
                </a:endParaRPr>
              </a:p>
            </p:txBody>
          </p:sp>
        </mc:Choice>
        <mc:Fallback xmlns="">
          <p:sp>
            <p:nvSpPr>
              <p:cNvPr id="97288" name="Object 3"/>
              <p:cNvSpPr txBox="1">
                <a:spLocks noRot="1" noChangeAspect="1" noMove="1" noResize="1" noEditPoints="1" noAdjustHandles="1" noChangeArrowheads="1" noChangeShapeType="1" noTextEdit="1"/>
              </p:cNvSpPr>
              <p:nvPr/>
            </p:nvSpPr>
            <p:spPr>
              <a:xfrm>
                <a:off x="6000750" y="1414463"/>
                <a:ext cx="823913" cy="550862"/>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289" name="Object 3"/>
              <p:cNvSpPr txBox="1"/>
              <p:nvPr/>
            </p:nvSpPr>
            <p:spPr>
              <a:xfrm>
                <a:off x="7572375" y="942975"/>
                <a:ext cx="835025" cy="5302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𝑝</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oMath>
                  </m:oMathPara>
                </a14:m>
                <a:endParaRPr lang="zh-CN" altLang="en-US" dirty="0">
                  <a:latin typeface="+mn-ea"/>
                  <a:ea typeface="+mn-ea"/>
                </a:endParaRPr>
              </a:p>
            </p:txBody>
          </p:sp>
        </mc:Choice>
        <mc:Fallback xmlns="">
          <p:sp>
            <p:nvSpPr>
              <p:cNvPr id="97289" name="Object 3"/>
              <p:cNvSpPr txBox="1">
                <a:spLocks noRot="1" noChangeAspect="1" noMove="1" noResize="1" noEditPoints="1" noAdjustHandles="1" noChangeArrowheads="1" noChangeShapeType="1" noTextEdit="1"/>
              </p:cNvSpPr>
              <p:nvPr/>
            </p:nvSpPr>
            <p:spPr>
              <a:xfrm>
                <a:off x="7572375" y="942975"/>
                <a:ext cx="835025" cy="530225"/>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290" name="Object 3"/>
              <p:cNvSpPr txBox="1"/>
              <p:nvPr/>
            </p:nvSpPr>
            <p:spPr>
              <a:xfrm>
                <a:off x="6970713" y="1414463"/>
                <a:ext cx="673100" cy="576262"/>
              </a:xfrm>
              <a:prstGeom prst="rect">
                <a:avLst/>
              </a:prstGeom>
              <a:noFill/>
              <a:ln w="38100">
                <a:noFill/>
                <a:miter/>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𝑒</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oMath>
                  </m:oMathPara>
                </a14:m>
                <a:endParaRPr lang="zh-CN" altLang="en-US" dirty="0">
                  <a:latin typeface="+mn-ea"/>
                  <a:ea typeface="+mn-ea"/>
                </a:endParaRPr>
              </a:p>
            </p:txBody>
          </p:sp>
        </mc:Choice>
        <mc:Fallback xmlns="">
          <p:sp>
            <p:nvSpPr>
              <p:cNvPr id="97290" name="Object 3"/>
              <p:cNvSpPr txBox="1">
                <a:spLocks noRot="1" noChangeAspect="1" noMove="1" noResize="1" noEditPoints="1" noAdjustHandles="1" noChangeArrowheads="1" noChangeShapeType="1" noTextEdit="1"/>
              </p:cNvSpPr>
              <p:nvPr/>
            </p:nvSpPr>
            <p:spPr>
              <a:xfrm>
                <a:off x="6970713" y="1414463"/>
                <a:ext cx="673100" cy="576262"/>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291" name="Object 3"/>
              <p:cNvSpPr txBox="1"/>
              <p:nvPr/>
            </p:nvSpPr>
            <p:spPr>
              <a:xfrm>
                <a:off x="8256588" y="1201738"/>
                <a:ext cx="720725" cy="5699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𝑒</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𝑡</m:t>
                          </m:r>
                        </m:sub>
                      </m:sSub>
                    </m:oMath>
                  </m:oMathPara>
                </a14:m>
                <a:endParaRPr lang="zh-CN" altLang="en-US" sz="2200" dirty="0">
                  <a:latin typeface="+mn-ea"/>
                  <a:ea typeface="+mn-ea"/>
                </a:endParaRPr>
              </a:p>
            </p:txBody>
          </p:sp>
        </mc:Choice>
        <mc:Fallback xmlns="">
          <p:sp>
            <p:nvSpPr>
              <p:cNvPr id="97291" name="Object 3"/>
              <p:cNvSpPr txBox="1">
                <a:spLocks noRot="1" noChangeAspect="1" noMove="1" noResize="1" noEditPoints="1" noAdjustHandles="1" noChangeArrowheads="1" noChangeShapeType="1" noTextEdit="1"/>
              </p:cNvSpPr>
              <p:nvPr/>
            </p:nvSpPr>
            <p:spPr>
              <a:xfrm>
                <a:off x="8256588" y="1201738"/>
                <a:ext cx="720725" cy="569912"/>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40" name="Text Box 7"/>
          <p:cNvSpPr txBox="1">
            <a:spLocks noChangeArrowheads="1"/>
          </p:cNvSpPr>
          <p:nvPr/>
        </p:nvSpPr>
        <p:spPr bwMode="auto">
          <a:xfrm>
            <a:off x="428625" y="3000375"/>
            <a:ext cx="4786313" cy="492125"/>
          </a:xfrm>
          <a:prstGeom prst="rect">
            <a:avLst/>
          </a:prstGeom>
          <a:gradFill>
            <a:gsLst>
              <a:gs pos="0">
                <a:srgbClr val="FFFF00"/>
              </a:gs>
              <a:gs pos="39999">
                <a:srgbClr val="85C2FF"/>
              </a:gs>
              <a:gs pos="70000">
                <a:srgbClr val="C4D6EB"/>
              </a:gs>
              <a:gs pos="100000">
                <a:srgbClr val="FFEBFA"/>
              </a:gs>
            </a:gsLst>
            <a:lin ang="16200000" scaled="0"/>
          </a:gradFill>
          <a:ln>
            <a:noFill/>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600" b="1" i="0" u="none" strike="noStrike" kern="1200" cap="none" spc="0" normalizeH="0" baseline="0" noProof="0" dirty="0">
                <a:ln>
                  <a:noFill/>
                </a:ln>
                <a:solidFill>
                  <a:schemeClr val="tx2"/>
                </a:solidFill>
                <a:effectLst/>
                <a:uLnTx/>
                <a:uFillTx/>
                <a:latin typeface="宋体" panose="02010600030101010101" pitchFamily="2" charset="-122"/>
                <a:ea typeface="+mn-ea"/>
                <a:cs typeface="+mn-cs"/>
              </a:rPr>
              <a:t>复合中心达到稳定时：</a:t>
            </a:r>
          </a:p>
        </p:txBody>
      </p:sp>
      <mc:AlternateContent xmlns:mc="http://schemas.openxmlformats.org/markup-compatibility/2006" xmlns:a14="http://schemas.microsoft.com/office/drawing/2010/main">
        <mc:Choice Requires="a14">
          <p:sp>
            <p:nvSpPr>
              <p:cNvPr id="6" name="Object 3"/>
              <p:cNvSpPr txBox="1"/>
              <p:nvPr/>
            </p:nvSpPr>
            <p:spPr>
              <a:xfrm>
                <a:off x="3846513" y="3017838"/>
                <a:ext cx="1225550" cy="55403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𝑝</m:t>
                          </m:r>
                        </m:sub>
                      </m:sSub>
                    </m:oMath>
                  </m:oMathPara>
                </a14:m>
                <a:endParaRPr lang="zh-CN" altLang="en-US" dirty="0"/>
              </a:p>
            </p:txBody>
          </p:sp>
        </mc:Choice>
        <mc:Fallback xmlns="">
          <p:sp>
            <p:nvSpPr>
              <p:cNvPr id="6" name="Object 3"/>
              <p:cNvSpPr txBox="1">
                <a:spLocks noRot="1" noChangeAspect="1" noMove="1" noResize="1" noEditPoints="1" noAdjustHandles="1" noChangeArrowheads="1" noChangeShapeType="1" noTextEdit="1"/>
              </p:cNvSpPr>
              <p:nvPr/>
            </p:nvSpPr>
            <p:spPr>
              <a:xfrm>
                <a:off x="3846513" y="3017838"/>
                <a:ext cx="1225550" cy="554037"/>
              </a:xfrm>
              <a:prstGeom prst="rect">
                <a:avLst/>
              </a:prstGeom>
              <a:blipFill>
                <a:blip r:embed="rId9"/>
                <a:stretch>
                  <a:fillRect l="-498"/>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3"/>
              <p:cNvSpPr txBox="1"/>
              <p:nvPr/>
            </p:nvSpPr>
            <p:spPr>
              <a:xfrm>
                <a:off x="1403648" y="3634750"/>
                <a:ext cx="4105324" cy="565149"/>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𝑝</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𝑡</m:t>
                          </m:r>
                        </m:sub>
                      </m:sSub>
                    </m:oMath>
                  </m:oMathPara>
                </a14:m>
                <a:endParaRPr lang="zh-CN" altLang="en-US" sz="2400" dirty="0">
                  <a:ea typeface="+mn-ea"/>
                  <a:cs typeface="Times New Roman" panose="02020603050405020304" pitchFamily="18" charset="0"/>
                </a:endParaRPr>
              </a:p>
            </p:txBody>
          </p:sp>
        </mc:Choice>
        <mc:Fallback xmlns="">
          <p:sp>
            <p:nvSpPr>
              <p:cNvPr id="5" name="Object 3"/>
              <p:cNvSpPr txBox="1">
                <a:spLocks noRot="1" noChangeAspect="1" noMove="1" noResize="1" noEditPoints="1" noAdjustHandles="1" noChangeArrowheads="1" noChangeShapeType="1" noTextEdit="1"/>
              </p:cNvSpPr>
              <p:nvPr/>
            </p:nvSpPr>
            <p:spPr>
              <a:xfrm>
                <a:off x="1403648" y="3634750"/>
                <a:ext cx="4105324" cy="565149"/>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3"/>
              <p:cNvSpPr txBox="1"/>
              <p:nvPr/>
            </p:nvSpPr>
            <p:spPr>
              <a:xfrm>
                <a:off x="1918553" y="4933950"/>
                <a:ext cx="1527175" cy="5508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𝑒</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oMath>
                  </m:oMathPara>
                </a14:m>
                <a:endParaRPr lang="zh-CN" altLang="en-US" sz="2200" dirty="0">
                  <a:ea typeface="+mn-ea"/>
                  <a:cs typeface="Times New Roman" panose="02020603050405020304" pitchFamily="18" charset="0"/>
                </a:endParaRPr>
              </a:p>
            </p:txBody>
          </p:sp>
        </mc:Choice>
        <mc:Fallback xmlns="">
          <p:sp>
            <p:nvSpPr>
              <p:cNvPr id="7" name="Object 3"/>
              <p:cNvSpPr txBox="1">
                <a:spLocks noRot="1" noChangeAspect="1" noMove="1" noResize="1" noEditPoints="1" noAdjustHandles="1" noChangeArrowheads="1" noChangeShapeType="1" noTextEdit="1"/>
              </p:cNvSpPr>
              <p:nvPr/>
            </p:nvSpPr>
            <p:spPr>
              <a:xfrm>
                <a:off x="1918553" y="4933950"/>
                <a:ext cx="1527175" cy="550863"/>
              </a:xfrm>
              <a:prstGeom prst="rect">
                <a:avLst/>
              </a:prstGeom>
              <a:blipFill>
                <a:blip r:embed="rId11"/>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3"/>
              <p:cNvSpPr txBox="1"/>
              <p:nvPr/>
            </p:nvSpPr>
            <p:spPr>
              <a:xfrm>
                <a:off x="3445727" y="4929188"/>
                <a:ext cx="1616075" cy="581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𝑒</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oMath>
                  </m:oMathPara>
                </a14:m>
                <a:endParaRPr lang="zh-CN" altLang="en-US" sz="2200" dirty="0">
                  <a:ea typeface="+mn-ea"/>
                  <a:cs typeface="Times New Roman" panose="02020603050405020304" pitchFamily="18" charset="0"/>
                </a:endParaRPr>
              </a:p>
            </p:txBody>
          </p:sp>
        </mc:Choice>
        <mc:Fallback xmlns="">
          <p:sp>
            <p:nvSpPr>
              <p:cNvPr id="8" name="Object 3"/>
              <p:cNvSpPr txBox="1">
                <a:spLocks noRot="1" noChangeAspect="1" noMove="1" noResize="1" noEditPoints="1" noAdjustHandles="1" noChangeArrowheads="1" noChangeShapeType="1" noTextEdit="1"/>
              </p:cNvSpPr>
              <p:nvPr/>
            </p:nvSpPr>
            <p:spPr>
              <a:xfrm>
                <a:off x="3445727" y="4929188"/>
                <a:ext cx="1616075" cy="581025"/>
              </a:xfrm>
              <a:prstGeom prst="rect">
                <a:avLst/>
              </a:prstGeom>
              <a:blipFill>
                <a:blip r:embed="rId12"/>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84B51396-BDEA-496E-AF21-DF301AB83B86}"/>
              </a:ext>
            </a:extLst>
          </p:cNvPr>
          <p:cNvGrpSpPr/>
          <p:nvPr/>
        </p:nvGrpSpPr>
        <p:grpSpPr>
          <a:xfrm>
            <a:off x="976584" y="4653135"/>
            <a:ext cx="4357687" cy="2103265"/>
            <a:chOff x="902141" y="4653135"/>
            <a:chExt cx="4357687" cy="2103265"/>
          </a:xfrm>
        </p:grpSpPr>
        <p:sp>
          <p:nvSpPr>
            <p:cNvPr id="32" name="下箭头 16"/>
            <p:cNvSpPr/>
            <p:nvPr/>
          </p:nvSpPr>
          <p:spPr>
            <a:xfrm>
              <a:off x="3234591" y="4653135"/>
              <a:ext cx="214313" cy="10440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43727" name="Object 8"/>
                <p:cNvSpPr txBox="1"/>
                <p:nvPr/>
              </p:nvSpPr>
              <p:spPr>
                <a:xfrm>
                  <a:off x="902141" y="5659438"/>
                  <a:ext cx="4357687" cy="1096962"/>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den>
                        </m:f>
                      </m:oMath>
                    </m:oMathPara>
                  </a14:m>
                  <a:endParaRPr lang="zh-CN" altLang="en-US" sz="2400" dirty="0">
                    <a:ea typeface="+mn-ea"/>
                    <a:cs typeface="Times New Roman" panose="02020603050405020304" pitchFamily="18" charset="0"/>
                  </a:endParaRPr>
                </a:p>
              </p:txBody>
            </p:sp>
          </mc:Choice>
          <mc:Fallback xmlns="">
            <p:sp>
              <p:nvSpPr>
                <p:cNvPr id="243727" name="Object 8"/>
                <p:cNvSpPr txBox="1">
                  <a:spLocks noRot="1" noChangeAspect="1" noMove="1" noResize="1" noEditPoints="1" noAdjustHandles="1" noChangeArrowheads="1" noChangeShapeType="1" noTextEdit="1"/>
                </p:cNvSpPr>
                <p:nvPr/>
              </p:nvSpPr>
              <p:spPr>
                <a:xfrm>
                  <a:off x="902141" y="5659438"/>
                  <a:ext cx="4357687" cy="1096962"/>
                </a:xfrm>
                <a:prstGeom prst="rect">
                  <a:avLst/>
                </a:prstGeom>
                <a:blipFill>
                  <a:blip r:embed="rId13"/>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Object 3"/>
              <p:cNvSpPr txBox="1"/>
              <p:nvPr/>
            </p:nvSpPr>
            <p:spPr>
              <a:xfrm>
                <a:off x="467544" y="4216400"/>
                <a:ext cx="6020916" cy="57943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𝑝</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𝑒</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oMath>
                  </m:oMathPara>
                </a14:m>
                <a:endParaRPr lang="zh-CN" altLang="en-US" sz="2400" dirty="0">
                  <a:ea typeface="+mn-ea"/>
                  <a:cs typeface="Times New Roman" panose="02020603050405020304" pitchFamily="18" charset="0"/>
                </a:endParaRPr>
              </a:p>
            </p:txBody>
          </p:sp>
        </mc:Choice>
        <mc:Fallback xmlns="">
          <p:sp>
            <p:nvSpPr>
              <p:cNvPr id="9" name="Object 3"/>
              <p:cNvSpPr txBox="1">
                <a:spLocks noRot="1" noChangeAspect="1" noMove="1" noResize="1" noEditPoints="1" noAdjustHandles="1" noChangeArrowheads="1" noChangeShapeType="1" noTextEdit="1"/>
              </p:cNvSpPr>
              <p:nvPr/>
            </p:nvSpPr>
            <p:spPr>
              <a:xfrm>
                <a:off x="467544" y="4216400"/>
                <a:ext cx="6020916" cy="579438"/>
              </a:xfrm>
              <a:prstGeom prst="rect">
                <a:avLst/>
              </a:prstGeom>
              <a:blipFill>
                <a:blip r:embed="rId14"/>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 grpId="0"/>
      <p:bldP spid="5" grpId="0"/>
      <p:bldP spid="7" grpId="0"/>
      <p:bldP spid="8"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8308" name="Object 3"/>
              <p:cNvSpPr txBox="1"/>
              <p:nvPr/>
            </p:nvSpPr>
            <p:spPr>
              <a:xfrm>
                <a:off x="490538" y="377825"/>
                <a:ext cx="4945558" cy="5508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600" i="0">
                          <a:solidFill>
                            <a:srgbClr val="000000"/>
                          </a:solidFill>
                          <a:latin typeface="+mn-ea"/>
                          <a:ea typeface="+mn-ea"/>
                        </a:rPr>
                        <m:t>净俘获率</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𝑈</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𝑐</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𝑛</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𝑝</m:t>
                          </m:r>
                        </m:e>
                        <m:sub>
                          <m:r>
                            <a:rPr lang="zh-CN" altLang="en-US" sz="2600" i="1">
                              <a:solidFill>
                                <a:srgbClr val="000000"/>
                              </a:solidFill>
                              <a:latin typeface="Cambria Math" panose="02040503050406030204" pitchFamily="18" charset="0"/>
                              <a:ea typeface="+mn-ea"/>
                            </a:rPr>
                            <m:t>𝑡</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𝑒</m:t>
                          </m:r>
                        </m:e>
                        <m:sub>
                          <m:r>
                            <a:rPr lang="zh-CN" altLang="en-US" sz="2600" i="1">
                              <a:solidFill>
                                <a:srgbClr val="000000"/>
                              </a:solidFill>
                              <a:latin typeface="Cambria Math" panose="02040503050406030204" pitchFamily="18" charset="0"/>
                              <a:ea typeface="+mn-ea"/>
                            </a:rPr>
                            <m:t>𝑛</m:t>
                          </m:r>
                        </m:sub>
                      </m:sSub>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𝑡</m:t>
                          </m:r>
                        </m:sub>
                      </m:sSub>
                    </m:oMath>
                  </m:oMathPara>
                </a14:m>
                <a:endParaRPr lang="zh-CN" altLang="en-US" sz="2600" dirty="0">
                  <a:ea typeface="+mn-ea"/>
                  <a:cs typeface="Times New Roman" panose="02020603050405020304" pitchFamily="18" charset="0"/>
                </a:endParaRPr>
              </a:p>
            </p:txBody>
          </p:sp>
        </mc:Choice>
        <mc:Fallback xmlns="">
          <p:sp>
            <p:nvSpPr>
              <p:cNvPr id="98308" name="Object 3"/>
              <p:cNvSpPr txBox="1">
                <a:spLocks noRot="1" noChangeAspect="1" noMove="1" noResize="1" noEditPoints="1" noAdjustHandles="1" noChangeArrowheads="1" noChangeShapeType="1" noTextEdit="1"/>
              </p:cNvSpPr>
              <p:nvPr/>
            </p:nvSpPr>
            <p:spPr>
              <a:xfrm>
                <a:off x="490538" y="377825"/>
                <a:ext cx="4945558" cy="550863"/>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Object 3"/>
              <p:cNvSpPr txBox="1"/>
              <p:nvPr/>
            </p:nvSpPr>
            <p:spPr>
              <a:xfrm>
                <a:off x="4153467" y="1096124"/>
                <a:ext cx="1603247" cy="422667"/>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𝑒</m:t>
                          </m:r>
                        </m:e>
                        <m:sub>
                          <m:r>
                            <a:rPr lang="zh-CN" altLang="en-US" sz="2200" i="1">
                              <a:solidFill>
                                <a:srgbClr val="000000"/>
                              </a:solidFill>
                              <a:latin typeface="Cambria Math" panose="02040503050406030204" pitchFamily="18" charset="0"/>
                              <a:ea typeface="+mn-ea"/>
                            </a:rPr>
                            <m:t>𝑛</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oMath>
                  </m:oMathPara>
                </a14:m>
                <a:endParaRPr lang="zh-CN" altLang="en-US" sz="2200" dirty="0">
                  <a:ea typeface="+mn-ea"/>
                  <a:cs typeface="Times New Roman" panose="02020603050405020304" pitchFamily="18" charset="0"/>
                </a:endParaRPr>
              </a:p>
            </p:txBody>
          </p:sp>
        </mc:Choice>
        <mc:Fallback xmlns="">
          <p:sp>
            <p:nvSpPr>
              <p:cNvPr id="2" name="Object 3"/>
              <p:cNvSpPr txBox="1">
                <a:spLocks noRot="1" noChangeAspect="1" noMove="1" noResize="1" noEditPoints="1" noAdjustHandles="1" noChangeArrowheads="1" noChangeShapeType="1" noTextEdit="1"/>
              </p:cNvSpPr>
              <p:nvPr/>
            </p:nvSpPr>
            <p:spPr>
              <a:xfrm>
                <a:off x="4153467" y="1096124"/>
                <a:ext cx="1603247" cy="422667"/>
              </a:xfrm>
              <a:prstGeom prst="rect">
                <a:avLst/>
              </a:prstGeom>
              <a:blipFill>
                <a:blip r:embed="rId4"/>
                <a:stretch>
                  <a:fillRect b="-289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p:nvPr/>
            </p:nvSpPr>
            <p:spPr>
              <a:xfrm>
                <a:off x="2233285" y="1092201"/>
                <a:ext cx="1722765" cy="500294"/>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𝑡</m:t>
                          </m:r>
                        </m:sub>
                      </m:sSub>
                    </m:oMath>
                  </m:oMathPara>
                </a14:m>
                <a:endParaRPr lang="zh-CN" altLang="en-US" sz="2200" dirty="0">
                  <a:ea typeface="+mn-ea"/>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2233285" y="1092201"/>
                <a:ext cx="1722765" cy="500294"/>
              </a:xfrm>
              <a:prstGeom prst="rect">
                <a:avLst/>
              </a:prstGeom>
              <a:blipFill>
                <a:blip r:embed="rId5"/>
                <a:stretch>
                  <a:fillRect l="-353"/>
                </a:stretch>
              </a:blipFill>
              <a:ln w="38100">
                <a:noFill/>
                <a:miter/>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C1F43427-6D83-486E-A4E7-2EC9B0D3FE58}"/>
              </a:ext>
            </a:extLst>
          </p:cNvPr>
          <p:cNvGrpSpPr/>
          <p:nvPr/>
        </p:nvGrpSpPr>
        <p:grpSpPr>
          <a:xfrm>
            <a:off x="2144276" y="871538"/>
            <a:ext cx="4143920" cy="1477342"/>
            <a:chOff x="2144276" y="871538"/>
            <a:chExt cx="4143920" cy="1477342"/>
          </a:xfrm>
        </p:grpSpPr>
        <p:sp>
          <p:nvSpPr>
            <p:cNvPr id="6" name="下箭头 16"/>
            <p:cNvSpPr/>
            <p:nvPr/>
          </p:nvSpPr>
          <p:spPr>
            <a:xfrm>
              <a:off x="3953075" y="871538"/>
              <a:ext cx="214313" cy="1008063"/>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4" name="Object 3"/>
                <p:cNvSpPr txBox="1"/>
                <p:nvPr/>
              </p:nvSpPr>
              <p:spPr>
                <a:xfrm>
                  <a:off x="2144276" y="1798017"/>
                  <a:ext cx="4143920" cy="55086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𝑈</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𝑐</m:t>
                            </m:r>
                          </m:e>
                          <m:sub>
                            <m:r>
                              <a:rPr lang="zh-CN" altLang="en-US" sz="2600" i="1">
                                <a:solidFill>
                                  <a:srgbClr val="000000"/>
                                </a:solidFill>
                                <a:latin typeface="Cambria Math" panose="02040503050406030204" pitchFamily="18" charset="0"/>
                                <a:ea typeface="+mn-ea"/>
                              </a:rPr>
                              <m:t>𝑛</m:t>
                            </m:r>
                          </m:sub>
                        </m:sSub>
                        <m:r>
                          <m:rPr>
                            <m:nor/>
                          </m:rPr>
                          <a:rPr lang="zh-CN" altLang="en-US" sz="2600" b="0" i="1">
                            <a:solidFill>
                              <a:srgbClr val="000000"/>
                            </a:solidFill>
                            <a:ea typeface="+mn-ea"/>
                            <a:cs typeface="Times New Roman" panose="02020603050405020304" pitchFamily="18" charset="0"/>
                          </a:rPr>
                          <m:t>n</m:t>
                        </m:r>
                        <m:sSub>
                          <m:sSubPr>
                            <m:ctrlPr>
                              <a:rPr lang="zh-CN" altLang="en-US" sz="2600" b="0" i="1">
                                <a:solidFill>
                                  <a:srgbClr val="000000"/>
                                </a:solidFill>
                                <a:latin typeface="Cambria Math" panose="02040503050406030204" pitchFamily="18" charset="0"/>
                                <a:ea typeface="+mn-ea"/>
                              </a:rPr>
                            </m:ctrlPr>
                          </m:sSubPr>
                          <m:e>
                            <m:r>
                              <m:rPr>
                                <m:nor/>
                              </m:rPr>
                              <a:rPr lang="zh-CN" altLang="en-US" sz="2600" b="0" i="1">
                                <a:solidFill>
                                  <a:srgbClr val="000000"/>
                                </a:solidFill>
                                <a:ea typeface="+mn-ea"/>
                                <a:cs typeface="Times New Roman" panose="02020603050405020304" pitchFamily="18" charset="0"/>
                              </a:rPr>
                              <m:t>N</m:t>
                            </m:r>
                          </m:e>
                          <m:sub>
                            <m:r>
                              <a:rPr lang="zh-CN" altLang="en-US" sz="2600" b="0" i="1">
                                <a:solidFill>
                                  <a:srgbClr val="000000"/>
                                </a:solidFill>
                                <a:latin typeface="Cambria Math" panose="02040503050406030204" pitchFamily="18" charset="0"/>
                                <a:ea typeface="+mn-ea"/>
                              </a:rPr>
                              <m:t>𝑡</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𝑐</m:t>
                            </m:r>
                          </m:e>
                          <m:sub>
                            <m:r>
                              <a:rPr lang="zh-CN" altLang="en-US" sz="2600" i="1">
                                <a:solidFill>
                                  <a:srgbClr val="000000"/>
                                </a:solidFill>
                                <a:latin typeface="Cambria Math" panose="02040503050406030204" pitchFamily="18" charset="0"/>
                                <a:ea typeface="+mn-ea"/>
                              </a:rPr>
                              <m:t>𝑛</m:t>
                            </m:r>
                          </m:sub>
                        </m:sSub>
                        <m:r>
                          <a:rPr lang="zh-CN" altLang="en-US" sz="2600" i="1">
                            <a:solidFill>
                              <a:srgbClr val="000000"/>
                            </a:solidFill>
                            <a:latin typeface="Cambria Math" panose="02040503050406030204" pitchFamily="18" charset="0"/>
                            <a:ea typeface="+mn-ea"/>
                          </a:rPr>
                          <m:t>(</m:t>
                        </m:r>
                        <m:r>
                          <a:rPr lang="zh-CN" altLang="en-US" sz="2600" i="1">
                            <a:solidFill>
                              <a:srgbClr val="000000"/>
                            </a:solidFill>
                            <a:latin typeface="Cambria Math" panose="02040503050406030204" pitchFamily="18" charset="0"/>
                            <a:ea typeface="+mn-ea"/>
                          </a:rPr>
                          <m:t>𝑛</m:t>
                        </m:r>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1</m:t>
                            </m:r>
                          </m:sub>
                        </m:sSub>
                        <m:r>
                          <a:rPr lang="zh-CN" altLang="en-US" sz="2600" i="1">
                            <a:solidFill>
                              <a:srgbClr val="000000"/>
                            </a:solidFill>
                            <a:latin typeface="Cambria Math" panose="02040503050406030204" pitchFamily="18" charset="0"/>
                            <a:ea typeface="+mn-ea"/>
                          </a:rPr>
                          <m:t>)</m:t>
                        </m:r>
                        <m:sSub>
                          <m:sSubPr>
                            <m:ctrlPr>
                              <a:rPr lang="zh-CN" altLang="en-US" sz="2600" i="1">
                                <a:solidFill>
                                  <a:srgbClr val="000000"/>
                                </a:solidFill>
                                <a:latin typeface="Cambria Math" panose="02040503050406030204" pitchFamily="18" charset="0"/>
                                <a:ea typeface="+mn-ea"/>
                              </a:rPr>
                            </m:ctrlPr>
                          </m:sSubPr>
                          <m:e>
                            <m:r>
                              <a:rPr lang="zh-CN" altLang="en-US" sz="2600" i="1">
                                <a:solidFill>
                                  <a:srgbClr val="000000"/>
                                </a:solidFill>
                                <a:latin typeface="Cambria Math" panose="02040503050406030204" pitchFamily="18" charset="0"/>
                                <a:ea typeface="+mn-ea"/>
                              </a:rPr>
                              <m:t>𝑛</m:t>
                            </m:r>
                          </m:e>
                          <m:sub>
                            <m:r>
                              <a:rPr lang="zh-CN" altLang="en-US" sz="2600" i="1">
                                <a:solidFill>
                                  <a:srgbClr val="000000"/>
                                </a:solidFill>
                                <a:latin typeface="Cambria Math" panose="02040503050406030204" pitchFamily="18" charset="0"/>
                                <a:ea typeface="+mn-ea"/>
                              </a:rPr>
                              <m:t>𝑡</m:t>
                            </m:r>
                          </m:sub>
                        </m:sSub>
                      </m:oMath>
                    </m:oMathPara>
                  </a14:m>
                  <a:endParaRPr lang="zh-CN" altLang="en-US" sz="2600" dirty="0">
                    <a:ea typeface="+mn-ea"/>
                    <a:cs typeface="Times New Roman" panose="02020603050405020304" pitchFamily="18" charset="0"/>
                  </a:endParaRPr>
                </a:p>
              </p:txBody>
            </p:sp>
          </mc:Choice>
          <mc:Fallback xmlns="">
            <p:sp>
              <p:nvSpPr>
                <p:cNvPr id="4" name="Object 3"/>
                <p:cNvSpPr txBox="1">
                  <a:spLocks noRot="1" noChangeAspect="1" noMove="1" noResize="1" noEditPoints="1" noAdjustHandles="1" noChangeArrowheads="1" noChangeShapeType="1" noTextEdit="1"/>
                </p:cNvSpPr>
                <p:nvPr/>
              </p:nvSpPr>
              <p:spPr>
                <a:xfrm>
                  <a:off x="2144276" y="1798017"/>
                  <a:ext cx="4143920" cy="550863"/>
                </a:xfrm>
                <a:prstGeom prst="rect">
                  <a:avLst/>
                </a:prstGeom>
                <a:blipFill>
                  <a:blip r:embed="rId6"/>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3727" name="Object 8"/>
              <p:cNvSpPr txBox="1"/>
              <p:nvPr/>
            </p:nvSpPr>
            <p:spPr>
              <a:xfrm>
                <a:off x="4162265" y="2476054"/>
                <a:ext cx="4032448" cy="881509"/>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𝑡</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𝑛</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den>
                      </m:f>
                    </m:oMath>
                  </m:oMathPara>
                </a14:m>
                <a:endParaRPr lang="zh-CN" altLang="en-US" dirty="0">
                  <a:ea typeface="+mn-ea"/>
                  <a:cs typeface="Times New Roman" panose="02020603050405020304" pitchFamily="18" charset="0"/>
                </a:endParaRPr>
              </a:p>
            </p:txBody>
          </p:sp>
        </mc:Choice>
        <mc:Fallback xmlns="">
          <p:sp>
            <p:nvSpPr>
              <p:cNvPr id="243727" name="Object 8"/>
              <p:cNvSpPr txBox="1">
                <a:spLocks noRot="1" noChangeAspect="1" noMove="1" noResize="1" noEditPoints="1" noAdjustHandles="1" noChangeArrowheads="1" noChangeShapeType="1" noTextEdit="1"/>
              </p:cNvSpPr>
              <p:nvPr/>
            </p:nvSpPr>
            <p:spPr>
              <a:xfrm>
                <a:off x="4162265" y="2476054"/>
                <a:ext cx="4032448" cy="881509"/>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6E3510A2-D649-4A3F-ADE6-45F2D827F1AE}"/>
              </a:ext>
            </a:extLst>
          </p:cNvPr>
          <p:cNvGrpSpPr/>
          <p:nvPr/>
        </p:nvGrpSpPr>
        <p:grpSpPr>
          <a:xfrm>
            <a:off x="2227988" y="2348880"/>
            <a:ext cx="3600400" cy="2195109"/>
            <a:chOff x="2175188" y="2297113"/>
            <a:chExt cx="3600400" cy="2195109"/>
          </a:xfrm>
        </p:grpSpPr>
        <mc:AlternateContent xmlns:mc="http://schemas.openxmlformats.org/markup-compatibility/2006" xmlns:a14="http://schemas.microsoft.com/office/drawing/2010/main">
          <mc:Choice Requires="a14">
            <p:sp>
              <p:nvSpPr>
                <p:cNvPr id="10" name="Object 3"/>
                <p:cNvSpPr txBox="1"/>
                <p:nvPr/>
              </p:nvSpPr>
              <p:spPr>
                <a:xfrm>
                  <a:off x="2175188" y="3325410"/>
                  <a:ext cx="3600400" cy="11668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𝑈</m:t>
                        </m:r>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𝑛𝑝</m:t>
                            </m:r>
                            <m:r>
                              <a:rPr lang="zh-CN" altLang="en-US" sz="2200" i="1">
                                <a:solidFill>
                                  <a:srgbClr val="000000"/>
                                </a:solidFill>
                                <a:latin typeface="Cambria Math" panose="02040503050406030204" pitchFamily="18" charset="0"/>
                                <a:ea typeface="+mn-ea"/>
                              </a:rPr>
                              <m:t>−</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𝑖</m:t>
                                </m:r>
                              </m:sub>
                              <m:sup>
                                <m:r>
                                  <a:rPr lang="zh-CN" altLang="en-US" sz="2200" i="1">
                                    <a:solidFill>
                                      <a:srgbClr val="000000"/>
                                    </a:solidFill>
                                    <a:latin typeface="Cambria Math" panose="02040503050406030204" pitchFamily="18" charset="0"/>
                                    <a:ea typeface="+mn-ea"/>
                                  </a:rPr>
                                  <m:t>2</m:t>
                                </m:r>
                              </m:sup>
                            </m:sSubSup>
                          </m:num>
                          <m:den>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𝑛</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den>
                            </m:f>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r>
                                  <a:rPr lang="zh-CN" altLang="en-US" sz="2200" i="1">
                                    <a:solidFill>
                                      <a:srgbClr val="000000"/>
                                    </a:solidFill>
                                    <a:latin typeface="Cambria Math" panose="02040503050406030204" pitchFamily="18" charset="0"/>
                                    <a:ea typeface="+mn-ea"/>
                                  </a:rPr>
                                  <m:t>𝑝</m:t>
                                </m:r>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den>
                            </m:f>
                          </m:den>
                        </m:f>
                      </m:oMath>
                    </m:oMathPara>
                  </a14:m>
                  <a:endParaRPr lang="zh-CN" altLang="en-US" sz="2200" dirty="0">
                    <a:ea typeface="+mn-ea"/>
                    <a:cs typeface="Times New Roman" panose="02020603050405020304" pitchFamily="18" charset="0"/>
                  </a:endParaRPr>
                </a:p>
              </p:txBody>
            </p:sp>
          </mc:Choice>
          <mc:Fallback xmlns="">
            <p:sp>
              <p:nvSpPr>
                <p:cNvPr id="10" name="Object 3"/>
                <p:cNvSpPr txBox="1">
                  <a:spLocks noRot="1" noChangeAspect="1" noMove="1" noResize="1" noEditPoints="1" noAdjustHandles="1" noChangeArrowheads="1" noChangeShapeType="1" noTextEdit="1"/>
                </p:cNvSpPr>
                <p:nvPr/>
              </p:nvSpPr>
              <p:spPr>
                <a:xfrm>
                  <a:off x="2175188" y="3325410"/>
                  <a:ext cx="3600400" cy="1166812"/>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9" name="下箭头 16"/>
            <p:cNvSpPr/>
            <p:nvPr/>
          </p:nvSpPr>
          <p:spPr>
            <a:xfrm>
              <a:off x="3903380" y="2297113"/>
              <a:ext cx="214313" cy="11160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45062" name="Object 6"/>
              <p:cNvSpPr txBox="1"/>
              <p:nvPr/>
            </p:nvSpPr>
            <p:spPr>
              <a:xfrm>
                <a:off x="2226603" y="4858892"/>
                <a:ext cx="1749496" cy="442316"/>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𝑛</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𝑛</m:t>
                      </m:r>
                    </m:oMath>
                  </m:oMathPara>
                </a14:m>
                <a:endParaRPr lang="zh-CN" altLang="en-US" dirty="0">
                  <a:ea typeface="+mn-ea"/>
                  <a:cs typeface="Times New Roman" panose="02020603050405020304" pitchFamily="18" charset="0"/>
                </a:endParaRPr>
              </a:p>
            </p:txBody>
          </p:sp>
        </mc:Choice>
        <mc:Fallback xmlns="">
          <p:sp>
            <p:nvSpPr>
              <p:cNvPr id="45062" name="Object 6"/>
              <p:cNvSpPr txBox="1">
                <a:spLocks noRot="1" noChangeAspect="1" noMove="1" noResize="1" noEditPoints="1" noAdjustHandles="1" noChangeArrowheads="1" noChangeShapeType="1" noTextEdit="1"/>
              </p:cNvSpPr>
              <p:nvPr/>
            </p:nvSpPr>
            <p:spPr>
              <a:xfrm>
                <a:off x="2226603" y="4858892"/>
                <a:ext cx="1749496" cy="442316"/>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6"/>
              <p:cNvSpPr txBox="1"/>
              <p:nvPr/>
            </p:nvSpPr>
            <p:spPr>
              <a:xfrm>
                <a:off x="4152627" y="4858891"/>
                <a:ext cx="1787525" cy="442317"/>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oMath>
                  </m:oMathPara>
                </a14:m>
                <a:endParaRPr lang="zh-CN" altLang="en-US" dirty="0">
                  <a:ea typeface="+mn-ea"/>
                  <a:cs typeface="Times New Roman" panose="02020603050405020304" pitchFamily="18" charset="0"/>
                </a:endParaRPr>
              </a:p>
            </p:txBody>
          </p:sp>
        </mc:Choice>
        <mc:Fallback xmlns="">
          <p:sp>
            <p:nvSpPr>
              <p:cNvPr id="5" name="Object 6"/>
              <p:cNvSpPr txBox="1">
                <a:spLocks noRot="1" noChangeAspect="1" noMove="1" noResize="1" noEditPoints="1" noAdjustHandles="1" noChangeArrowheads="1" noChangeShapeType="1" noTextEdit="1"/>
              </p:cNvSpPr>
              <p:nvPr/>
            </p:nvSpPr>
            <p:spPr>
              <a:xfrm>
                <a:off x="4152627" y="4858891"/>
                <a:ext cx="1787525" cy="442317"/>
              </a:xfrm>
              <a:prstGeom prst="rect">
                <a:avLst/>
              </a:prstGeom>
              <a:blipFill>
                <a:blip r:embed="rId10"/>
                <a:stretch>
                  <a:fillRect l="-341" b="-13699"/>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6"/>
              <p:cNvSpPr txBox="1"/>
              <p:nvPr/>
            </p:nvSpPr>
            <p:spPr>
              <a:xfrm>
                <a:off x="2550002" y="2647738"/>
                <a:ext cx="1445934" cy="51773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sSubSup>
                        <m:sSubSupPr>
                          <m:ctrlPr>
                            <a:rPr lang="zh-CN" altLang="en-US" sz="2200" i="1">
                              <a:solidFill>
                                <a:srgbClr val="000000"/>
                              </a:solidFill>
                              <a:latin typeface="Cambria Math" panose="02040503050406030204" pitchFamily="18" charset="0"/>
                              <a:ea typeface="+mn-ea"/>
                            </a:rPr>
                          </m:ctrlPr>
                        </m:sSubSup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𝑖</m:t>
                          </m:r>
                        </m:sub>
                        <m:sup>
                          <m:r>
                            <a:rPr lang="zh-CN" altLang="en-US" sz="2200" i="1">
                              <a:solidFill>
                                <a:srgbClr val="000000"/>
                              </a:solidFill>
                              <a:latin typeface="Cambria Math" panose="02040503050406030204" pitchFamily="18" charset="0"/>
                              <a:ea typeface="+mn-ea"/>
                            </a:rPr>
                            <m:t>2</m:t>
                          </m:r>
                        </m:sup>
                      </m:sSubSup>
                    </m:oMath>
                  </m:oMathPara>
                </a14:m>
                <a:endParaRPr lang="zh-CN" altLang="en-US" sz="2200" dirty="0">
                  <a:ea typeface="+mn-ea"/>
                  <a:cs typeface="Times New Roman" panose="02020603050405020304" pitchFamily="18" charset="0"/>
                </a:endParaRPr>
              </a:p>
            </p:txBody>
          </p:sp>
        </mc:Choice>
        <mc:Fallback xmlns="">
          <p:sp>
            <p:nvSpPr>
              <p:cNvPr id="7" name="Object 6"/>
              <p:cNvSpPr txBox="1">
                <a:spLocks noRot="1" noChangeAspect="1" noMove="1" noResize="1" noEditPoints="1" noAdjustHandles="1" noChangeArrowheads="1" noChangeShapeType="1" noTextEdit="1"/>
              </p:cNvSpPr>
              <p:nvPr/>
            </p:nvSpPr>
            <p:spPr>
              <a:xfrm>
                <a:off x="2550002" y="2647738"/>
                <a:ext cx="1445934" cy="517738"/>
              </a:xfrm>
              <a:prstGeom prst="rect">
                <a:avLst/>
              </a:prstGeom>
              <a:blipFill>
                <a:blip r:embed="rId11"/>
                <a:stretch>
                  <a:fillRect/>
                </a:stretch>
              </a:blipFill>
              <a:ln w="38100">
                <a:noFill/>
                <a:miter/>
              </a:ln>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B3E1A676-CC4F-48AD-B647-1D77AD153387}"/>
              </a:ext>
            </a:extLst>
          </p:cNvPr>
          <p:cNvGrpSpPr/>
          <p:nvPr/>
        </p:nvGrpSpPr>
        <p:grpSpPr>
          <a:xfrm>
            <a:off x="1381335" y="4490431"/>
            <a:ext cx="5060072" cy="2250937"/>
            <a:chOff x="1331640" y="4395926"/>
            <a:chExt cx="5060072" cy="2250937"/>
          </a:xfrm>
        </p:grpSpPr>
        <mc:AlternateContent xmlns:mc="http://schemas.openxmlformats.org/markup-compatibility/2006" xmlns:a14="http://schemas.microsoft.com/office/drawing/2010/main">
          <mc:Choice Requires="a14">
            <p:sp>
              <p:nvSpPr>
                <p:cNvPr id="96266" name="Object 2"/>
                <p:cNvSpPr txBox="1"/>
                <p:nvPr/>
              </p:nvSpPr>
              <p:spPr>
                <a:xfrm>
                  <a:off x="1331640" y="5481638"/>
                  <a:ext cx="5060072" cy="11652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𝑈</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𝑝</m:t>
                                </m:r>
                              </m:e>
                              <m:sup>
                                <m:r>
                                  <a:rPr lang="zh-CN" altLang="en-US" i="1">
                                    <a:solidFill>
                                      <a:srgbClr val="000000"/>
                                    </a:solidFill>
                                    <a:latin typeface="Cambria Math" panose="02040503050406030204" pitchFamily="18" charset="0"/>
                                    <a:ea typeface="+mn-ea"/>
                                  </a:rPr>
                                  <m:t>2</m:t>
                                </m:r>
                              </m:sup>
                            </m:sSup>
                          </m:num>
                          <m:den>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den>
                            </m:f>
                          </m:den>
                        </m:f>
                      </m:oMath>
                    </m:oMathPara>
                  </a14:m>
                  <a:endParaRPr lang="zh-CN" altLang="en-US" dirty="0">
                    <a:ea typeface="+mn-ea"/>
                    <a:cs typeface="Times New Roman" panose="02020603050405020304" pitchFamily="18" charset="0"/>
                  </a:endParaRPr>
                </a:p>
              </p:txBody>
            </p:sp>
          </mc:Choice>
          <mc:Fallback xmlns="">
            <p:sp>
              <p:nvSpPr>
                <p:cNvPr id="96266" name="Object 2"/>
                <p:cNvSpPr txBox="1">
                  <a:spLocks noRot="1" noChangeAspect="1" noMove="1" noResize="1" noEditPoints="1" noAdjustHandles="1" noChangeArrowheads="1" noChangeShapeType="1" noTextEdit="1"/>
                </p:cNvSpPr>
                <p:nvPr/>
              </p:nvSpPr>
              <p:spPr>
                <a:xfrm>
                  <a:off x="1331640" y="5481638"/>
                  <a:ext cx="5060072" cy="1165225"/>
                </a:xfrm>
                <a:prstGeom prst="rect">
                  <a:avLst/>
                </a:prstGeom>
                <a:blipFill>
                  <a:blip r:embed="rId12"/>
                  <a:stretch>
                    <a:fillRect/>
                  </a:stretch>
                </a:blipFill>
                <a:ln w="38100">
                  <a:noFill/>
                  <a:miter/>
                </a:ln>
              </p:spPr>
              <p:txBody>
                <a:bodyPr/>
                <a:lstStyle/>
                <a:p>
                  <a:r>
                    <a:rPr lang="zh-CN" altLang="en-US">
                      <a:noFill/>
                    </a:rPr>
                    <a:t> </a:t>
                  </a:r>
                </a:p>
              </p:txBody>
            </p:sp>
          </mc:Fallback>
        </mc:AlternateContent>
        <p:sp>
          <p:nvSpPr>
            <p:cNvPr id="16" name="下箭头 16"/>
            <p:cNvSpPr/>
            <p:nvPr/>
          </p:nvSpPr>
          <p:spPr>
            <a:xfrm>
              <a:off x="3903380" y="4395926"/>
              <a:ext cx="214313" cy="1150938"/>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3727"/>
                                        </p:tgtEl>
                                        <p:attrNameLst>
                                          <p:attrName>style.visibility</p:attrName>
                                        </p:attrNameLst>
                                      </p:cBhvr>
                                      <p:to>
                                        <p:strVal val="visible"/>
                                      </p:to>
                                    </p:set>
                                    <p:animEffect transition="in" filter="wipe(left)">
                                      <p:cBhvr>
                                        <p:cTn id="23" dur="500"/>
                                        <p:tgtEl>
                                          <p:spTgt spid="2437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5062"/>
                                        </p:tgtEl>
                                        <p:attrNameLst>
                                          <p:attrName>style.visibility</p:attrName>
                                        </p:attrNameLst>
                                      </p:cBhvr>
                                      <p:to>
                                        <p:strVal val="visible"/>
                                      </p:to>
                                    </p:set>
                                    <p:animEffect transition="in" filter="wipe(left)">
                                      <p:cBhvr>
                                        <p:cTn id="33" dur="500"/>
                                        <p:tgtEl>
                                          <p:spTgt spid="4506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43727" grpId="0"/>
      <p:bldP spid="45062" grpId="0"/>
      <p:bldP spid="5"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47818" name="Object 3"/>
              <p:cNvSpPr txBox="1"/>
              <p:nvPr/>
            </p:nvSpPr>
            <p:spPr>
              <a:xfrm>
                <a:off x="500063" y="2286000"/>
                <a:ext cx="7384305" cy="908039"/>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mn-ea"/>
                          <a:ea typeface="+mn-ea"/>
                        </a:rPr>
                        <m:t>非子寿命</m:t>
                      </m:r>
                      <m:r>
                        <a:rPr lang="zh-CN" altLang="en-US" i="1">
                          <a:solidFill>
                            <a:srgbClr val="000000"/>
                          </a:solidFill>
                          <a:latin typeface="Cambria Math" panose="02040503050406030204" pitchFamily="18" charset="0"/>
                          <a:ea typeface="+mn-ea"/>
                        </a:rPr>
                        <m:t>：</m:t>
                      </m:r>
                      <m:r>
                        <a:rPr lang="zh-CN" altLang="en-US" i="1">
                          <a:solidFill>
                            <a:srgbClr val="000000"/>
                          </a:solidFill>
                          <a:latin typeface="Cambria Math" panose="02040503050406030204" pitchFamily="18" charset="0"/>
                          <a:ea typeface="+mn-ea"/>
                        </a:rPr>
                        <m:t>𝜏</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𝑈</m:t>
                              </m:r>
                            </m:e>
                            <m:sub>
                              <m:r>
                                <a:rPr lang="zh-CN" altLang="en-US" i="1">
                                  <a:solidFill>
                                    <a:srgbClr val="000000"/>
                                  </a:solidFill>
                                  <a:latin typeface="Cambria Math" panose="02040503050406030204" pitchFamily="18" charset="0"/>
                                  <a:ea typeface="+mn-ea"/>
                                </a:rPr>
                                <m:t>𝑛</m:t>
                              </m:r>
                            </m:sub>
                          </m:sSub>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den>
                      </m:f>
                    </m:oMath>
                  </m:oMathPara>
                </a14:m>
                <a:endParaRPr lang="zh-CN" altLang="en-US" dirty="0">
                  <a:latin typeface="+mn-ea"/>
                  <a:ea typeface="+mn-ea"/>
                </a:endParaRPr>
              </a:p>
            </p:txBody>
          </p:sp>
        </mc:Choice>
        <mc:Fallback xmlns="">
          <p:sp>
            <p:nvSpPr>
              <p:cNvPr id="247818" name="Object 3"/>
              <p:cNvSpPr txBox="1">
                <a:spLocks noRot="1" noChangeAspect="1" noMove="1" noResize="1" noEditPoints="1" noAdjustHandles="1" noChangeArrowheads="1" noChangeShapeType="1" noTextEdit="1"/>
              </p:cNvSpPr>
              <p:nvPr/>
            </p:nvSpPr>
            <p:spPr>
              <a:xfrm>
                <a:off x="500063" y="2286000"/>
                <a:ext cx="7384305" cy="908039"/>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7" name="TextBox 6"/>
          <p:cNvSpPr txBox="1"/>
          <p:nvPr/>
        </p:nvSpPr>
        <p:spPr>
          <a:xfrm>
            <a:off x="1064156" y="3717032"/>
            <a:ext cx="1480087" cy="523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r>
              <a:rPr lang="zh-CN" altLang="en-US" sz="2800" b="1" dirty="0">
                <a:latin typeface="宋体" panose="02010600030101010101" pitchFamily="2" charset="-122"/>
              </a:rPr>
              <a:t>小注入</a:t>
            </a:r>
            <a:endParaRPr lang="en-US" altLang="zh-CN" sz="2800" b="1" dirty="0">
              <a:latin typeface="宋体" panose="02010600030101010101" pitchFamily="2" charset="-122"/>
            </a:endParaRPr>
          </a:p>
        </p:txBody>
      </p:sp>
      <p:sp>
        <p:nvSpPr>
          <p:cNvPr id="8" name="TextBox 7"/>
          <p:cNvSpPr txBox="1">
            <a:spLocks noChangeArrowheads="1"/>
          </p:cNvSpPr>
          <p:nvPr/>
        </p:nvSpPr>
        <p:spPr bwMode="auto">
          <a:xfrm>
            <a:off x="6100298" y="3717032"/>
            <a:ext cx="1405655" cy="523220"/>
          </a:xfrm>
          <a:prstGeom prst="rect">
            <a:avLst/>
          </a:prstGeom>
          <a:noFill/>
          <a:ln>
            <a:noFill/>
          </a:ln>
        </p:spPr>
        <p:txBody>
          <a:bodyPr wrap="square">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ea"/>
                <a:ea typeface="+mn-ea"/>
                <a:cs typeface="+mn-cs"/>
              </a:rPr>
              <a:t>大注入</a:t>
            </a:r>
            <a:endParaRPr kumimoji="1" lang="en-US" altLang="zh-CN" sz="28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2" name="组合 1">
            <a:extLst>
              <a:ext uri="{FF2B5EF4-FFF2-40B4-BE49-F238E27FC236}">
                <a16:creationId xmlns:a16="http://schemas.microsoft.com/office/drawing/2014/main" id="{E238580D-C7EA-4A98-B70A-A9D112DE9A7F}"/>
              </a:ext>
            </a:extLst>
          </p:cNvPr>
          <p:cNvGrpSpPr/>
          <p:nvPr/>
        </p:nvGrpSpPr>
        <p:grpSpPr>
          <a:xfrm>
            <a:off x="483617" y="3212976"/>
            <a:ext cx="4016375" cy="2592288"/>
            <a:chOff x="483617" y="3212976"/>
            <a:chExt cx="4016375" cy="2592288"/>
          </a:xfrm>
        </p:grpSpPr>
        <p:sp>
          <p:nvSpPr>
            <p:cNvPr id="4" name="下箭头 16"/>
            <p:cNvSpPr/>
            <p:nvPr/>
          </p:nvSpPr>
          <p:spPr>
            <a:xfrm>
              <a:off x="2522002" y="3212976"/>
              <a:ext cx="214313" cy="16560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48834" name="Object 2"/>
                <p:cNvSpPr txBox="1"/>
                <p:nvPr/>
              </p:nvSpPr>
              <p:spPr>
                <a:xfrm>
                  <a:off x="483617" y="4860925"/>
                  <a:ext cx="4016375" cy="944339"/>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𝜏</m:t>
                        </m:r>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den>
                        </m:f>
                      </m:oMath>
                    </m:oMathPara>
                  </a14:m>
                  <a:endParaRPr lang="zh-CN" altLang="en-US" dirty="0">
                    <a:latin typeface="+mn-ea"/>
                    <a:ea typeface="+mn-ea"/>
                  </a:endParaRPr>
                </a:p>
              </p:txBody>
            </p:sp>
          </mc:Choice>
          <mc:Fallback xmlns="">
            <p:sp>
              <p:nvSpPr>
                <p:cNvPr id="248834" name="Object 2"/>
                <p:cNvSpPr txBox="1">
                  <a:spLocks noRot="1" noChangeAspect="1" noMove="1" noResize="1" noEditPoints="1" noAdjustHandles="1" noChangeArrowheads="1" noChangeShapeType="1" noTextEdit="1"/>
                </p:cNvSpPr>
                <p:nvPr/>
              </p:nvSpPr>
              <p:spPr>
                <a:xfrm>
                  <a:off x="483617" y="4860925"/>
                  <a:ext cx="4016375" cy="944339"/>
                </a:xfrm>
                <a:prstGeom prst="rect">
                  <a:avLst/>
                </a:prstGeom>
                <a:blipFill>
                  <a:blip r:embed="rId3"/>
                  <a:stretch>
                    <a:fillRect/>
                  </a:stretch>
                </a:blipFill>
                <a:ln w="38100">
                  <a:noFill/>
                  <a:miter/>
                </a:ln>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E848DC5F-2475-4A81-A5BA-F8EC071F1F29}"/>
              </a:ext>
            </a:extLst>
          </p:cNvPr>
          <p:cNvGrpSpPr/>
          <p:nvPr/>
        </p:nvGrpSpPr>
        <p:grpSpPr>
          <a:xfrm>
            <a:off x="4882083" y="3212976"/>
            <a:ext cx="3362325" cy="2520280"/>
            <a:chOff x="4842327" y="3212976"/>
            <a:chExt cx="3362325" cy="2520280"/>
          </a:xfrm>
        </p:grpSpPr>
        <p:sp>
          <p:nvSpPr>
            <p:cNvPr id="5" name="下箭头 16"/>
            <p:cNvSpPr/>
            <p:nvPr/>
          </p:nvSpPr>
          <p:spPr>
            <a:xfrm>
              <a:off x="5935181" y="3212976"/>
              <a:ext cx="214313" cy="1656000"/>
            </a:xfrm>
            <a:prstGeom prst="downArrow">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rgbClr val="FFFFFF"/>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0" name="Object 8"/>
                <p:cNvSpPr txBox="1"/>
                <p:nvPr/>
              </p:nvSpPr>
              <p:spPr>
                <a:xfrm>
                  <a:off x="4842327" y="4887913"/>
                  <a:ext cx="3362325" cy="845343"/>
                </a:xfrm>
                <a:prstGeom prst="rect">
                  <a:avLst/>
                </a:prstGeom>
                <a:noFill/>
                <a:ln w="38100">
                  <a:noFill/>
                  <a:miter/>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ea typeface="+mn-ea"/>
                          </a:rPr>
                          <m:t>𝜏</m:t>
                        </m:r>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𝑝</m:t>
                                </m:r>
                              </m:sub>
                            </m:sSub>
                          </m:den>
                        </m:f>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1</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𝑡</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𝑐</m:t>
                                </m:r>
                              </m:e>
                              <m:sub>
                                <m:r>
                                  <a:rPr lang="zh-CN" altLang="en-US" sz="2200" i="1">
                                    <a:solidFill>
                                      <a:srgbClr val="000000"/>
                                    </a:solidFill>
                                    <a:latin typeface="Cambria Math" panose="02040503050406030204" pitchFamily="18" charset="0"/>
                                    <a:ea typeface="+mn-ea"/>
                                  </a:rPr>
                                  <m:t>𝑛</m:t>
                                </m:r>
                              </m:sub>
                            </m:sSub>
                          </m:den>
                        </m:f>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𝑝</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𝜏</m:t>
                            </m:r>
                          </m:e>
                          <m:sub>
                            <m:r>
                              <a:rPr lang="zh-CN" altLang="en-US" sz="2200" i="1">
                                <a:solidFill>
                                  <a:srgbClr val="000000"/>
                                </a:solidFill>
                                <a:latin typeface="Cambria Math" panose="02040503050406030204" pitchFamily="18" charset="0"/>
                                <a:ea typeface="+mn-ea"/>
                              </a:rPr>
                              <m:t>𝑛</m:t>
                            </m:r>
                          </m:sub>
                        </m:sSub>
                      </m:oMath>
                    </m:oMathPara>
                  </a14:m>
                  <a:endParaRPr lang="zh-CN" altLang="en-US" sz="2200" dirty="0">
                    <a:latin typeface="+mn-ea"/>
                    <a:ea typeface="+mn-ea"/>
                  </a:endParaRPr>
                </a:p>
              </p:txBody>
            </p:sp>
          </mc:Choice>
          <mc:Fallback xmlns="">
            <p:sp>
              <p:nvSpPr>
                <p:cNvPr id="10" name="Object 8"/>
                <p:cNvSpPr txBox="1">
                  <a:spLocks noRot="1" noChangeAspect="1" noMove="1" noResize="1" noEditPoints="1" noAdjustHandles="1" noChangeArrowheads="1" noChangeShapeType="1" noTextEdit="1"/>
                </p:cNvSpPr>
                <p:nvPr/>
              </p:nvSpPr>
              <p:spPr>
                <a:xfrm>
                  <a:off x="4842327" y="4887913"/>
                  <a:ext cx="3362325" cy="845343"/>
                </a:xfrm>
                <a:prstGeom prst="rect">
                  <a:avLst/>
                </a:prstGeom>
                <a:blipFill>
                  <a:blip r:embed="rId4"/>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6266" name="Object 2"/>
              <p:cNvSpPr txBox="1"/>
              <p:nvPr/>
            </p:nvSpPr>
            <p:spPr>
              <a:xfrm>
                <a:off x="1897430" y="620688"/>
                <a:ext cx="5008041" cy="1165225"/>
              </a:xfrm>
              <a:prstGeom prst="rect">
                <a:avLst/>
              </a:prstGeom>
              <a:noFill/>
              <a:ln w="38100">
                <a:noFill/>
                <a:miter/>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𝑈</m:t>
                          </m:r>
                        </m:e>
                        <m:sub>
                          <m:r>
                            <a:rPr lang="zh-CN" altLang="en-US" i="1">
                              <a:solidFill>
                                <a:srgbClr val="000000"/>
                              </a:solidFill>
                              <a:latin typeface="Cambria Math" panose="02040503050406030204" pitchFamily="18" charset="0"/>
                              <a:ea typeface="+mn-ea"/>
                            </a:rPr>
                            <m:t>𝑛</m:t>
                          </m:r>
                        </m:sub>
                      </m:sSub>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sSup>
                            <m:sSupPr>
                              <m:ctrlPr>
                                <a:rPr lang="zh-CN" altLang="en-US" i="1">
                                  <a:solidFill>
                                    <a:srgbClr val="000000"/>
                                  </a:solidFill>
                                  <a:latin typeface="Cambria Math" panose="02040503050406030204" pitchFamily="18" charset="0"/>
                                  <a:ea typeface="+mn-ea"/>
                                </a:rPr>
                              </m:ctrlPr>
                            </m:sSupPr>
                            <m:e>
                              <m:r>
                                <a:rPr lang="zh-CN" altLang="en-US" i="1">
                                  <a:solidFill>
                                    <a:srgbClr val="000000"/>
                                  </a:solidFill>
                                  <a:latin typeface="Cambria Math" panose="02040503050406030204" pitchFamily="18" charset="0"/>
                                  <a:ea typeface="+mn-ea"/>
                                </a:rPr>
                                <m:t>𝑝</m:t>
                              </m:r>
                            </m:e>
                            <m:sup>
                              <m:r>
                                <a:rPr lang="zh-CN" altLang="en-US" i="1">
                                  <a:solidFill>
                                    <a:srgbClr val="000000"/>
                                  </a:solidFill>
                                  <a:latin typeface="Cambria Math" panose="02040503050406030204" pitchFamily="18" charset="0"/>
                                  <a:ea typeface="+mn-ea"/>
                                </a:rPr>
                                <m:t>2</m:t>
                              </m:r>
                            </m:sup>
                          </m:sSup>
                        </m:num>
                        <m:den>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𝑛</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𝑝</m:t>
                                  </m:r>
                                </m:sub>
                              </m:sSub>
                              <m:sSub>
                                <m:sSubPr>
                                  <m:ctrlPr>
                                    <a:rPr lang="zh-CN" altLang="en-US" i="1">
                                      <a:solidFill>
                                        <a:srgbClr val="000000"/>
                                      </a:solidFill>
                                      <a:latin typeface="Cambria Math" panose="02040503050406030204" pitchFamily="18" charset="0"/>
                                      <a:ea typeface="+mn-ea"/>
                                    </a:rPr>
                                  </m:ctrlPr>
                                </m:sSubPr>
                                <m:e>
                                  <m:r>
                                    <a:rPr lang="zh-CN" altLang="en-US" b="0"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den>
                          </m:f>
                          <m:r>
                            <a:rPr lang="zh-CN" altLang="en-US" i="1">
                              <a:solidFill>
                                <a:srgbClr val="000000"/>
                              </a:solidFill>
                              <a:latin typeface="Cambria Math" panose="02040503050406030204" pitchFamily="18" charset="0"/>
                              <a:ea typeface="+mn-ea"/>
                            </a:rPr>
                            <m:t>+</m:t>
                          </m:r>
                          <m:f>
                            <m:fPr>
                              <m:ctrlPr>
                                <a:rPr lang="zh-CN" altLang="en-US" i="1">
                                  <a:solidFill>
                                    <a:srgbClr val="000000"/>
                                  </a:solidFill>
                                  <a:latin typeface="Cambria Math" panose="02040503050406030204" pitchFamily="18" charset="0"/>
                                  <a:ea typeface="+mn-ea"/>
                                </a:rPr>
                              </m:ctrlPr>
                            </m:fPr>
                            <m:num>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0</m:t>
                                  </m:r>
                                </m:sub>
                              </m:sSub>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𝑝</m:t>
                                  </m:r>
                                </m:e>
                                <m:sub>
                                  <m:r>
                                    <a:rPr lang="zh-CN" altLang="en-US" i="1">
                                      <a:solidFill>
                                        <a:srgbClr val="000000"/>
                                      </a:solidFill>
                                      <a:latin typeface="Cambria Math" panose="02040503050406030204" pitchFamily="18" charset="0"/>
                                      <a:ea typeface="+mn-ea"/>
                                    </a:rPr>
                                    <m:t>1</m:t>
                                  </m:r>
                                </m:sub>
                              </m:sSub>
                              <m:r>
                                <a:rPr lang="zh-CN" altLang="en-US" i="1">
                                  <a:solidFill>
                                    <a:srgbClr val="000000"/>
                                  </a:solidFill>
                                  <a:latin typeface="Cambria Math" panose="02040503050406030204" pitchFamily="18" charset="0"/>
                                  <a:ea typeface="+mn-ea"/>
                                </a:rPr>
                                <m:t>+</m:t>
                              </m:r>
                              <m:r>
                                <m:rPr>
                                  <m:sty m:val="p"/>
                                </m:rPr>
                                <a:rPr lang="zh-CN" altLang="en-US" i="1">
                                  <a:solidFill>
                                    <a:srgbClr val="000000"/>
                                  </a:solidFill>
                                  <a:latin typeface="Cambria Math" panose="02040503050406030204" pitchFamily="18" charset="0"/>
                                  <a:ea typeface="+mn-ea"/>
                                </a:rPr>
                                <m:t>Δ</m:t>
                              </m:r>
                              <m:r>
                                <a:rPr lang="zh-CN" altLang="en-US" i="1">
                                  <a:solidFill>
                                    <a:srgbClr val="000000"/>
                                  </a:solidFill>
                                  <a:latin typeface="Cambria Math" panose="02040503050406030204" pitchFamily="18" charset="0"/>
                                  <a:ea typeface="+mn-ea"/>
                                </a:rPr>
                                <m:t>𝑝</m:t>
                              </m:r>
                              <m:r>
                                <a:rPr lang="zh-CN" altLang="en-US" i="1">
                                  <a:solidFill>
                                    <a:srgbClr val="000000"/>
                                  </a:solidFill>
                                  <a:latin typeface="Cambria Math" panose="02040503050406030204" pitchFamily="18" charset="0"/>
                                  <a:ea typeface="+mn-ea"/>
                                </a:rPr>
                                <m:t>)</m:t>
                              </m:r>
                            </m:num>
                            <m:den>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𝑐</m:t>
                                  </m:r>
                                </m:e>
                                <m:sub>
                                  <m:r>
                                    <a:rPr lang="zh-CN" altLang="en-US" i="1">
                                      <a:solidFill>
                                        <a:srgbClr val="000000"/>
                                      </a:solidFill>
                                      <a:latin typeface="Cambria Math" panose="02040503050406030204" pitchFamily="18" charset="0"/>
                                      <a:ea typeface="+mn-ea"/>
                                    </a:rPr>
                                    <m:t>𝑛</m:t>
                                  </m:r>
                                </m:sub>
                              </m:sSub>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𝑁</m:t>
                                  </m:r>
                                </m:e>
                                <m:sub>
                                  <m:r>
                                    <a:rPr lang="zh-CN" altLang="en-US" i="1">
                                      <a:solidFill>
                                        <a:srgbClr val="000000"/>
                                      </a:solidFill>
                                      <a:latin typeface="Cambria Math" panose="02040503050406030204" pitchFamily="18" charset="0"/>
                                      <a:ea typeface="+mn-ea"/>
                                    </a:rPr>
                                    <m:t>𝑡</m:t>
                                  </m:r>
                                </m:sub>
                              </m:sSub>
                            </m:den>
                          </m:f>
                        </m:den>
                      </m:f>
                    </m:oMath>
                  </m:oMathPara>
                </a14:m>
                <a:endParaRPr lang="zh-CN" altLang="en-US" dirty="0">
                  <a:latin typeface="+mn-ea"/>
                  <a:ea typeface="+mn-ea"/>
                </a:endParaRPr>
              </a:p>
            </p:txBody>
          </p:sp>
        </mc:Choice>
        <mc:Fallback xmlns="">
          <p:sp>
            <p:nvSpPr>
              <p:cNvPr id="96266" name="Object 2"/>
              <p:cNvSpPr txBox="1">
                <a:spLocks noRot="1" noChangeAspect="1" noMove="1" noResize="1" noEditPoints="1" noAdjustHandles="1" noChangeArrowheads="1" noChangeShapeType="1" noTextEdit="1"/>
              </p:cNvSpPr>
              <p:nvPr/>
            </p:nvSpPr>
            <p:spPr>
              <a:xfrm>
                <a:off x="1897430" y="620688"/>
                <a:ext cx="5008041" cy="1165225"/>
              </a:xfrm>
              <a:prstGeom prst="rect">
                <a:avLst/>
              </a:prstGeom>
              <a:blipFill>
                <a:blip r:embed="rId5"/>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18"/>
                                        </p:tgtEl>
                                        <p:attrNameLst>
                                          <p:attrName>style.visibility</p:attrName>
                                        </p:attrNameLst>
                                      </p:cBhvr>
                                      <p:to>
                                        <p:strVal val="visible"/>
                                      </p:to>
                                    </p:set>
                                    <p:animEffect transition="in" filter="wipe(left)">
                                      <p:cBhvr>
                                        <p:cTn id="7" dur="500"/>
                                        <p:tgtEl>
                                          <p:spTgt spid="2478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8" grpId="0"/>
      <p:bldP spid="7"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 name="Picture 4"/>
          <p:cNvPicPr>
            <a:picLocks noChangeAspect="1"/>
          </p:cNvPicPr>
          <p:nvPr/>
        </p:nvPicPr>
        <p:blipFill>
          <a:blip r:embed="rId2"/>
          <a:stretch>
            <a:fillRect/>
          </a:stretch>
        </p:blipFill>
        <p:spPr>
          <a:xfrm>
            <a:off x="773113" y="1666875"/>
            <a:ext cx="2798762" cy="2022475"/>
          </a:xfrm>
          <a:prstGeom prst="rect">
            <a:avLst/>
          </a:prstGeom>
          <a:noFill/>
          <a:ln w="9525">
            <a:noFill/>
          </a:ln>
        </p:spPr>
      </p:pic>
      <p:sp>
        <p:nvSpPr>
          <p:cNvPr id="65546" name="Text Box 5"/>
          <p:cNvSpPr txBox="1">
            <a:spLocks noChangeArrowheads="1"/>
          </p:cNvSpPr>
          <p:nvPr/>
        </p:nvSpPr>
        <p:spPr bwMode="auto">
          <a:xfrm>
            <a:off x="285750" y="1071563"/>
            <a:ext cx="20891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强</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n</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型区</a:t>
            </a:r>
          </a:p>
        </p:txBody>
      </p:sp>
      <mc:AlternateContent xmlns:mc="http://schemas.openxmlformats.org/markup-compatibility/2006" xmlns:a14="http://schemas.microsoft.com/office/drawing/2010/main">
        <mc:Choice Requires="a14">
          <p:sp>
            <p:nvSpPr>
              <p:cNvPr id="5" name="Object 2"/>
              <p:cNvSpPr txBox="1"/>
              <p:nvPr/>
            </p:nvSpPr>
            <p:spPr>
              <a:xfrm>
                <a:off x="1714500" y="3721100"/>
                <a:ext cx="5286375" cy="101758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𝑈</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den>
                      </m:f>
                    </m:oMath>
                  </m:oMathPara>
                </a14:m>
                <a:endParaRPr lang="zh-CN" altLang="en-US" sz="2400" dirty="0">
                  <a:latin typeface="+mn-ea"/>
                  <a:ea typeface="+mn-ea"/>
                </a:endParaRPr>
              </a:p>
            </p:txBody>
          </p:sp>
        </mc:Choice>
        <mc:Fallback xmlns="">
          <p:sp>
            <p:nvSpPr>
              <p:cNvPr id="5" name="Object 2"/>
              <p:cNvSpPr txBox="1">
                <a:spLocks noRot="1" noChangeAspect="1" noMove="1" noResize="1" noEditPoints="1" noAdjustHandles="1" noChangeArrowheads="1" noChangeShapeType="1" noTextEdit="1"/>
              </p:cNvSpPr>
              <p:nvPr/>
            </p:nvSpPr>
            <p:spPr>
              <a:xfrm>
                <a:off x="1714500" y="3721100"/>
                <a:ext cx="5286375" cy="1017588"/>
              </a:xfrm>
              <a:prstGeom prst="rect">
                <a:avLst/>
              </a:prstGeom>
              <a:blipFill>
                <a:blip r:embed="rId3"/>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EC198FB-FADE-475C-AFAD-6A0325BF36CB}"/>
              </a:ext>
            </a:extLst>
          </p:cNvPr>
          <p:cNvGrpSpPr/>
          <p:nvPr/>
        </p:nvGrpSpPr>
        <p:grpSpPr>
          <a:xfrm>
            <a:off x="3749090" y="4684047"/>
            <a:ext cx="2384846" cy="1954491"/>
            <a:chOff x="3749090" y="4684047"/>
            <a:chExt cx="2384846" cy="1954491"/>
          </a:xfrm>
        </p:grpSpPr>
        <p:sp>
          <p:nvSpPr>
            <p:cNvPr id="6" name="AutoShape 7"/>
            <p:cNvSpPr>
              <a:spLocks noChangeArrowheads="1"/>
            </p:cNvSpPr>
            <p:nvPr/>
          </p:nvSpPr>
          <p:spPr bwMode="auto">
            <a:xfrm>
              <a:off x="4581939" y="4684047"/>
              <a:ext cx="180975" cy="1008000"/>
            </a:xfrm>
            <a:prstGeom prst="downArrow">
              <a:avLst>
                <a:gd name="adj1" fmla="val 50000"/>
                <a:gd name="adj2" fmla="val 59912"/>
              </a:avLst>
            </a:prstGeom>
            <a:solidFill>
              <a:schemeClr val="accent1"/>
            </a:solidFill>
            <a:ln w="9525">
              <a:noFill/>
              <a:miter lim="800000"/>
            </a:ln>
            <a:effectLst>
              <a:outerShdw blurRad="63500" sx="102000" sy="102000" algn="ctr" rotWithShape="0">
                <a:prstClr val="black">
                  <a:alpha val="40000"/>
                </a:prstClr>
              </a:outerShdw>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7" name="Object 3"/>
                <p:cNvSpPr txBox="1"/>
                <p:nvPr/>
              </p:nvSpPr>
              <p:spPr>
                <a:xfrm>
                  <a:off x="3749090" y="5734978"/>
                  <a:ext cx="2384846" cy="90356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oMath>
                    </m:oMathPara>
                  </a14:m>
                  <a:endParaRPr lang="zh-CN" altLang="en-US" sz="2400" dirty="0">
                    <a:latin typeface="+mn-ea"/>
                    <a:ea typeface="+mn-ea"/>
                  </a:endParaRPr>
                </a:p>
              </p:txBody>
            </p:sp>
          </mc:Choice>
          <mc:Fallback xmlns="">
            <p:sp>
              <p:nvSpPr>
                <p:cNvPr id="7" name="Object 3"/>
                <p:cNvSpPr txBox="1">
                  <a:spLocks noRot="1" noChangeAspect="1" noMove="1" noResize="1" noEditPoints="1" noAdjustHandles="1" noChangeArrowheads="1" noChangeShapeType="1" noTextEdit="1"/>
                </p:cNvSpPr>
                <p:nvPr/>
              </p:nvSpPr>
              <p:spPr>
                <a:xfrm>
                  <a:off x="3749090" y="5734978"/>
                  <a:ext cx="2384846" cy="903560"/>
                </a:xfrm>
                <a:prstGeom prst="rect">
                  <a:avLst/>
                </a:prstGeom>
                <a:blipFill>
                  <a:blip r:embed="rId4"/>
                  <a:stretch>
                    <a:fillRect/>
                  </a:stretch>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Object 4"/>
              <p:cNvSpPr txBox="1"/>
              <p:nvPr/>
            </p:nvSpPr>
            <p:spPr>
              <a:xfrm>
                <a:off x="4796587" y="4951442"/>
                <a:ext cx="2214562" cy="4921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&gt;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oMath>
                  </m:oMathPara>
                </a14:m>
                <a:endParaRPr lang="zh-CN" altLang="en-US" sz="2400" dirty="0">
                  <a:latin typeface="+mn-ea"/>
                  <a:ea typeface="+mn-ea"/>
                </a:endParaRPr>
              </a:p>
            </p:txBody>
          </p:sp>
        </mc:Choice>
        <mc:Fallback xmlns="">
          <p:sp>
            <p:nvSpPr>
              <p:cNvPr id="8" name="Object 4"/>
              <p:cNvSpPr txBox="1">
                <a:spLocks noRot="1" noChangeAspect="1" noMove="1" noResize="1" noEditPoints="1" noAdjustHandles="1" noChangeArrowheads="1" noChangeShapeType="1" noTextEdit="1"/>
              </p:cNvSpPr>
              <p:nvPr/>
            </p:nvSpPr>
            <p:spPr>
              <a:xfrm>
                <a:off x="4796587" y="4951442"/>
                <a:ext cx="2214562" cy="492125"/>
              </a:xfrm>
              <a:prstGeom prst="rect">
                <a:avLst/>
              </a:prstGeom>
              <a:blipFill>
                <a:blip r:embed="rId5"/>
                <a:stretch>
                  <a:fillRect b="-6173"/>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象 1"/>
              <p:cNvSpPr txBox="1"/>
              <p:nvPr/>
            </p:nvSpPr>
            <p:spPr>
              <a:xfrm>
                <a:off x="3784600" y="1783090"/>
                <a:ext cx="2595537" cy="78955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latin typeface="+mn-ea"/>
                  <a:ea typeface="+mn-ea"/>
                </a:endParaRPr>
              </a:p>
            </p:txBody>
          </p:sp>
        </mc:Choice>
        <mc:Fallback xmlns="">
          <p:sp>
            <p:nvSpPr>
              <p:cNvPr id="11" name="对象 1"/>
              <p:cNvSpPr txBox="1">
                <a:spLocks noRot="1" noChangeAspect="1" noMove="1" noResize="1" noEditPoints="1" noAdjustHandles="1" noChangeArrowheads="1" noChangeShapeType="1" noTextEdit="1"/>
              </p:cNvSpPr>
              <p:nvPr/>
            </p:nvSpPr>
            <p:spPr>
              <a:xfrm>
                <a:off x="3784600" y="1783090"/>
                <a:ext cx="2595537" cy="789558"/>
              </a:xfrm>
              <a:prstGeom prst="rect">
                <a:avLst/>
              </a:prstGeom>
              <a:blipFill>
                <a:blip r:embed="rId6"/>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象 2"/>
              <p:cNvSpPr txBox="1"/>
              <p:nvPr/>
            </p:nvSpPr>
            <p:spPr>
              <a:xfrm>
                <a:off x="3776663" y="2690902"/>
                <a:ext cx="2595537" cy="789558"/>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latin typeface="+mn-ea"/>
                  <a:ea typeface="+mn-ea"/>
                </a:endParaRPr>
              </a:p>
            </p:txBody>
          </p:sp>
        </mc:Choice>
        <mc:Fallback xmlns="">
          <p:sp>
            <p:nvSpPr>
              <p:cNvPr id="12" name="对象 2"/>
              <p:cNvSpPr txBox="1">
                <a:spLocks noRot="1" noChangeAspect="1" noMove="1" noResize="1" noEditPoints="1" noAdjustHandles="1" noChangeArrowheads="1" noChangeShapeType="1" noTextEdit="1"/>
              </p:cNvSpPr>
              <p:nvPr/>
            </p:nvSpPr>
            <p:spPr>
              <a:xfrm>
                <a:off x="3776663" y="2690902"/>
                <a:ext cx="2595537" cy="789558"/>
              </a:xfrm>
              <a:prstGeom prst="rect">
                <a:avLst/>
              </a:prstGeom>
              <a:blipFill>
                <a:blip r:embed="rId7"/>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363" name="Object 2"/>
              <p:cNvSpPr txBox="1"/>
              <p:nvPr/>
            </p:nvSpPr>
            <p:spPr>
              <a:xfrm>
                <a:off x="315913" y="338138"/>
                <a:ext cx="6804025" cy="642937"/>
              </a:xfrm>
              <a:prstGeom prst="rect">
                <a:avLst/>
              </a:prstGeom>
              <a:solidFill>
                <a:srgbClr val="CCFF99"/>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1.</m:t>
                      </m:r>
                      <m:m>
                        <m:mPr>
                          <m:plcHide m:val="on"/>
                          <m:mcs>
                            <m:mc>
                              <m:mcPr>
                                <m:count m:val="1"/>
                                <m:mcJc m:val="center"/>
                              </m:mcPr>
                            </m:mc>
                          </m:mcs>
                          <m:ctrlPr>
                            <a:rPr lang="zh-CN" altLang="en-US" i="1">
                              <a:solidFill>
                                <a:srgbClr val="000000"/>
                              </a:solidFill>
                              <a:latin typeface="Cambria Math" panose="02040503050406030204" pitchFamily="18" charset="0"/>
                              <a:ea typeface="+mn-ea"/>
                            </a:rPr>
                          </m:ctrlPr>
                        </m:mPr>
                        <m:mr>
                          <m:e/>
                        </m:mr>
                      </m:m>
                      <m:r>
                        <a:rPr lang="zh-CN" altLang="en-US" i="1">
                          <a:solidFill>
                            <a:srgbClr val="000000"/>
                          </a:solidFill>
                          <a:latin typeface="Cambria Math" panose="02040503050406030204" pitchFamily="18" charset="0"/>
                          <a:ea typeface="+mn-ea"/>
                        </a:rPr>
                        <m:t>小注入时，</m:t>
                      </m:r>
                      <m:r>
                        <a:rPr lang="zh-CN" altLang="en-US" i="1">
                          <a:solidFill>
                            <a:srgbClr val="000000"/>
                          </a:solidFill>
                          <a:latin typeface="Cambria Math" panose="02040503050406030204" pitchFamily="18" charset="0"/>
                          <a:ea typeface="+mn-ea"/>
                        </a:rPr>
                        <m:t>𝜏</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𝑡</m:t>
                          </m:r>
                        </m:sub>
                      </m:sSub>
                      <m:r>
                        <a:rPr lang="zh-CN" altLang="en-US" i="1">
                          <a:solidFill>
                            <a:srgbClr val="000000"/>
                          </a:solidFill>
                          <a:latin typeface="Cambria Math" panose="02040503050406030204" pitchFamily="18" charset="0"/>
                          <a:ea typeface="+mn-ea"/>
                        </a:rPr>
                        <m:t> </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𝑖</m:t>
                          </m:r>
                        </m:sub>
                      </m:sSub>
                      <m:r>
                        <a:rPr lang="zh-CN" altLang="en-US" i="1">
                          <a:solidFill>
                            <a:srgbClr val="000000"/>
                          </a:solidFill>
                          <a:latin typeface="Cambria Math" panose="02040503050406030204" pitchFamily="18" charset="0"/>
                          <a:ea typeface="+mn-ea"/>
                        </a:rPr>
                        <m:t>相对位置</m:t>
                      </m:r>
                    </m:oMath>
                  </m:oMathPara>
                </a14:m>
                <a:endParaRPr lang="zh-CN" altLang="en-US" dirty="0">
                  <a:latin typeface="+mn-ea"/>
                  <a:ea typeface="+mn-ea"/>
                </a:endParaRPr>
              </a:p>
            </p:txBody>
          </p:sp>
        </mc:Choice>
        <mc:Fallback xmlns="">
          <p:sp>
            <p:nvSpPr>
              <p:cNvPr id="100363" name="Object 2"/>
              <p:cNvSpPr txBox="1">
                <a:spLocks noRot="1" noChangeAspect="1" noMove="1" noResize="1" noEditPoints="1" noAdjustHandles="1" noChangeArrowheads="1" noChangeShapeType="1" noTextEdit="1"/>
              </p:cNvSpPr>
              <p:nvPr/>
            </p:nvSpPr>
            <p:spPr>
              <a:xfrm>
                <a:off x="315913" y="338138"/>
                <a:ext cx="6804025" cy="642937"/>
              </a:xfrm>
              <a:prstGeom prst="rect">
                <a:avLst/>
              </a:prstGeom>
              <a:blipFill>
                <a:blip r:embed="rId8"/>
                <a:stretch>
                  <a:fillRect/>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66568" name="Text Box 5"/>
          <p:cNvSpPr txBox="1">
            <a:spLocks noChangeArrowheads="1"/>
          </p:cNvSpPr>
          <p:nvPr/>
        </p:nvSpPr>
        <p:spPr bwMode="auto">
          <a:xfrm>
            <a:off x="285750" y="571500"/>
            <a:ext cx="20891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弱</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n</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型区</a:t>
            </a:r>
          </a:p>
        </p:txBody>
      </p:sp>
      <mc:AlternateContent xmlns:mc="http://schemas.openxmlformats.org/markup-compatibility/2006" xmlns:a14="http://schemas.microsoft.com/office/drawing/2010/main">
        <mc:Choice Requires="a14">
          <p:sp>
            <p:nvSpPr>
              <p:cNvPr id="5" name="Object 2"/>
              <p:cNvSpPr txBox="1"/>
              <p:nvPr/>
            </p:nvSpPr>
            <p:spPr>
              <a:xfrm>
                <a:off x="1714501" y="3103563"/>
                <a:ext cx="4929188" cy="10080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𝑈</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den>
                      </m:f>
                    </m:oMath>
                  </m:oMathPara>
                </a14:m>
                <a:endParaRPr lang="zh-CN" altLang="en-US" sz="2400" dirty="0">
                  <a:latin typeface="+mn-ea"/>
                  <a:ea typeface="+mn-ea"/>
                </a:endParaRPr>
              </a:p>
            </p:txBody>
          </p:sp>
        </mc:Choice>
        <mc:Fallback xmlns="">
          <p:sp>
            <p:nvSpPr>
              <p:cNvPr id="5" name="Object 2"/>
              <p:cNvSpPr txBox="1">
                <a:spLocks noRot="1" noChangeAspect="1" noMove="1" noResize="1" noEditPoints="1" noAdjustHandles="1" noChangeArrowheads="1" noChangeShapeType="1" noTextEdit="1"/>
              </p:cNvSpPr>
              <p:nvPr/>
            </p:nvSpPr>
            <p:spPr>
              <a:xfrm>
                <a:off x="1714501" y="3103563"/>
                <a:ext cx="4929188" cy="100806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象 1"/>
              <p:cNvSpPr txBox="1"/>
              <p:nvPr/>
            </p:nvSpPr>
            <p:spPr>
              <a:xfrm>
                <a:off x="3784600" y="1124744"/>
                <a:ext cx="2515592"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i="1" dirty="0">
                  <a:latin typeface="+mn-ea"/>
                  <a:ea typeface="+mn-ea"/>
                </a:endParaRPr>
              </a:p>
            </p:txBody>
          </p:sp>
        </mc:Choice>
        <mc:Fallback xmlns="">
          <p:sp>
            <p:nvSpPr>
              <p:cNvPr id="11" name="对象 1"/>
              <p:cNvSpPr txBox="1">
                <a:spLocks noRot="1" noChangeAspect="1" noMove="1" noResize="1" noEditPoints="1" noAdjustHandles="1" noChangeArrowheads="1" noChangeShapeType="1" noTextEdit="1"/>
              </p:cNvSpPr>
              <p:nvPr/>
            </p:nvSpPr>
            <p:spPr>
              <a:xfrm>
                <a:off x="3784600" y="1124744"/>
                <a:ext cx="2515592" cy="792931"/>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象 2"/>
              <p:cNvSpPr txBox="1"/>
              <p:nvPr/>
            </p:nvSpPr>
            <p:spPr>
              <a:xfrm>
                <a:off x="3776663" y="1988840"/>
                <a:ext cx="2523529"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latin typeface="+mn-ea"/>
                  <a:ea typeface="+mn-ea"/>
                </a:endParaRPr>
              </a:p>
            </p:txBody>
          </p:sp>
        </mc:Choice>
        <mc:Fallback xmlns="">
          <p:sp>
            <p:nvSpPr>
              <p:cNvPr id="12" name="对象 2"/>
              <p:cNvSpPr txBox="1">
                <a:spLocks noRot="1" noChangeAspect="1" noMove="1" noResize="1" noEditPoints="1" noAdjustHandles="1" noChangeArrowheads="1" noChangeShapeType="1" noTextEdit="1"/>
              </p:cNvSpPr>
              <p:nvPr/>
            </p:nvSpPr>
            <p:spPr>
              <a:xfrm>
                <a:off x="3776663" y="1988840"/>
                <a:ext cx="2523529" cy="792931"/>
              </a:xfrm>
              <a:prstGeom prst="rect">
                <a:avLst/>
              </a:prstGeom>
              <a:blipFill>
                <a:blip r:embed="rId4"/>
                <a:stretch>
                  <a:fillRect/>
                </a:stretch>
              </a:blipFill>
              <a:ln w="38100">
                <a:noFill/>
                <a:miter/>
              </a:ln>
            </p:spPr>
            <p:txBody>
              <a:bodyPr/>
              <a:lstStyle/>
              <a:p>
                <a:r>
                  <a:rPr lang="zh-CN" altLang="en-US">
                    <a:noFill/>
                  </a:rPr>
                  <a:t> </a:t>
                </a:r>
              </a:p>
            </p:txBody>
          </p:sp>
        </mc:Fallback>
      </mc:AlternateContent>
      <p:pic>
        <p:nvPicPr>
          <p:cNvPr id="13" name="Picture 7"/>
          <p:cNvPicPr/>
          <p:nvPr/>
        </p:nvPicPr>
        <p:blipFill>
          <a:blip r:embed="rId5"/>
          <a:stretch>
            <a:fillRect/>
          </a:stretch>
        </p:blipFill>
        <p:spPr>
          <a:xfrm>
            <a:off x="846138" y="1047750"/>
            <a:ext cx="2797175" cy="2024063"/>
          </a:xfrm>
          <a:prstGeom prst="rect">
            <a:avLst/>
          </a:prstGeom>
          <a:noFill/>
          <a:ln w="9525">
            <a:noFill/>
          </a:ln>
        </p:spPr>
      </p:pic>
      <mc:AlternateContent xmlns:mc="http://schemas.openxmlformats.org/markup-compatibility/2006" xmlns:a14="http://schemas.microsoft.com/office/drawing/2010/main">
        <mc:Choice Requires="a14">
          <p:sp>
            <p:nvSpPr>
              <p:cNvPr id="331785" name="Object 4"/>
              <p:cNvSpPr txBox="1"/>
              <p:nvPr/>
            </p:nvSpPr>
            <p:spPr>
              <a:xfrm>
                <a:off x="4811713" y="4447455"/>
                <a:ext cx="2208559" cy="4937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&gt;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oMath>
                  </m:oMathPara>
                </a14:m>
                <a:endParaRPr lang="zh-CN" altLang="en-US" sz="2400" dirty="0">
                  <a:latin typeface="+mn-ea"/>
                  <a:ea typeface="+mn-ea"/>
                </a:endParaRPr>
              </a:p>
            </p:txBody>
          </p:sp>
        </mc:Choice>
        <mc:Fallback xmlns="">
          <p:sp>
            <p:nvSpPr>
              <p:cNvPr id="331785" name="Object 4"/>
              <p:cNvSpPr txBox="1">
                <a:spLocks noRot="1" noChangeAspect="1" noMove="1" noResize="1" noEditPoints="1" noAdjustHandles="1" noChangeArrowheads="1" noChangeShapeType="1" noTextEdit="1"/>
              </p:cNvSpPr>
              <p:nvPr/>
            </p:nvSpPr>
            <p:spPr>
              <a:xfrm>
                <a:off x="4811713" y="4447455"/>
                <a:ext cx="2208559" cy="493713"/>
              </a:xfrm>
              <a:prstGeom prst="rect">
                <a:avLst/>
              </a:prstGeom>
              <a:blipFill>
                <a:blip r:embed="rId6"/>
                <a:stretch>
                  <a:fillRect b="-4938"/>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FBAD838-A822-45EB-AAEF-0ED2E8581A16}"/>
              </a:ext>
            </a:extLst>
          </p:cNvPr>
          <p:cNvGrpSpPr/>
          <p:nvPr/>
        </p:nvGrpSpPr>
        <p:grpSpPr>
          <a:xfrm>
            <a:off x="3148379" y="4077071"/>
            <a:ext cx="3007797" cy="2269509"/>
            <a:chOff x="3148379" y="4077071"/>
            <a:chExt cx="3007797" cy="2269509"/>
          </a:xfrm>
        </p:grpSpPr>
        <p:sp>
          <p:nvSpPr>
            <p:cNvPr id="6" name="AutoShape 7"/>
            <p:cNvSpPr>
              <a:spLocks noChangeArrowheads="1"/>
            </p:cNvSpPr>
            <p:nvPr/>
          </p:nvSpPr>
          <p:spPr bwMode="auto">
            <a:xfrm>
              <a:off x="4611756" y="4077071"/>
              <a:ext cx="180975" cy="1296000"/>
            </a:xfrm>
            <a:prstGeom prst="downArrow">
              <a:avLst>
                <a:gd name="adj1" fmla="val 50000"/>
                <a:gd name="adj2" fmla="val 59912"/>
              </a:avLst>
            </a:prstGeom>
            <a:solidFill>
              <a:schemeClr val="accent1"/>
            </a:solidFill>
            <a:ln w="9525">
              <a:noFill/>
              <a:miter lim="800000"/>
            </a:ln>
            <a:effectLst>
              <a:outerShdw blurRad="63500" sx="102000" sy="102000" algn="ctr" rotWithShape="0">
                <a:prstClr val="black">
                  <a:alpha val="40000"/>
                </a:prstClr>
              </a:outerShdw>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mc:AlternateContent xmlns:mc="http://schemas.openxmlformats.org/markup-compatibility/2006" xmlns:a14="http://schemas.microsoft.com/office/drawing/2010/main">
          <mc:Choice Requires="a14">
            <p:sp>
              <p:nvSpPr>
                <p:cNvPr id="333833" name="Object 3"/>
                <p:cNvSpPr txBox="1"/>
                <p:nvPr/>
              </p:nvSpPr>
              <p:spPr>
                <a:xfrm>
                  <a:off x="3148379" y="5432426"/>
                  <a:ext cx="3007797" cy="914154"/>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latin typeface="+mn-ea"/>
                    <a:ea typeface="+mn-ea"/>
                  </a:endParaRPr>
                </a:p>
              </p:txBody>
            </p:sp>
          </mc:Choice>
          <mc:Fallback xmlns="">
            <p:sp>
              <p:nvSpPr>
                <p:cNvPr id="333833" name="Object 3"/>
                <p:cNvSpPr txBox="1">
                  <a:spLocks noRot="1" noChangeAspect="1" noMove="1" noResize="1" noEditPoints="1" noAdjustHandles="1" noChangeArrowheads="1" noChangeShapeType="1" noTextEdit="1"/>
                </p:cNvSpPr>
                <p:nvPr/>
              </p:nvSpPr>
              <p:spPr>
                <a:xfrm>
                  <a:off x="3148379" y="5432426"/>
                  <a:ext cx="3007797" cy="914154"/>
                </a:xfrm>
                <a:prstGeom prst="rect">
                  <a:avLst/>
                </a:prstGeom>
                <a:blipFill>
                  <a:blip r:embed="rId7"/>
                  <a:stretch>
                    <a:fillRect/>
                  </a:stretch>
                </a:blipFill>
                <a:ln w="38100">
                  <a:noFill/>
                  <a:miter/>
                </a:ln>
              </p:spPr>
              <p:txBody>
                <a:bodyPr/>
                <a:lstStyle/>
                <a:p>
                  <a:r>
                    <a:rPr lang="zh-CN" altLang="en-US">
                      <a:noFill/>
                    </a:rPr>
                    <a:t> </a:t>
                  </a:r>
                </a:p>
              </p:txBody>
            </p:sp>
          </mc:Fallback>
        </mc:AlternateContent>
      </p:grpSp>
      <p:sp>
        <p:nvSpPr>
          <p:cNvPr id="16" name="TextBox 7"/>
          <p:cNvSpPr txBox="1"/>
          <p:nvPr/>
        </p:nvSpPr>
        <p:spPr>
          <a:xfrm>
            <a:off x="6248151" y="5517232"/>
            <a:ext cx="250031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E04D6"/>
                </a:solidFill>
                <a:latin typeface="宋体" panose="02010600030101010101" pitchFamily="2" charset="-122"/>
              </a:rPr>
              <a:t>与多数载流子浓度，即与电导率成反比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1785"/>
                                        </p:tgtEl>
                                        <p:attrNameLst>
                                          <p:attrName>style.visibility</p:attrName>
                                        </p:attrNameLst>
                                      </p:cBhvr>
                                      <p:to>
                                        <p:strVal val="visible"/>
                                      </p:to>
                                    </p:set>
                                    <p:animEffect transition="in" filter="wipe(left)">
                                      <p:cBhvr>
                                        <p:cTn id="12" dur="500"/>
                                        <p:tgtEl>
                                          <p:spTgt spid="3317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67592" name="Text Box 5"/>
          <p:cNvSpPr txBox="1">
            <a:spLocks noChangeArrowheads="1"/>
          </p:cNvSpPr>
          <p:nvPr/>
        </p:nvSpPr>
        <p:spPr bwMode="auto">
          <a:xfrm>
            <a:off x="285750" y="571500"/>
            <a:ext cx="20891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弱</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型区</a:t>
            </a:r>
          </a:p>
        </p:txBody>
      </p:sp>
      <p:pic>
        <p:nvPicPr>
          <p:cNvPr id="14" name="Picture 5"/>
          <p:cNvPicPr/>
          <p:nvPr/>
        </p:nvPicPr>
        <p:blipFill>
          <a:blip r:embed="rId2"/>
          <a:stretch>
            <a:fillRect/>
          </a:stretch>
        </p:blipFill>
        <p:spPr>
          <a:xfrm>
            <a:off x="788988" y="1071563"/>
            <a:ext cx="2797175" cy="2022475"/>
          </a:xfrm>
          <a:prstGeom prst="rect">
            <a:avLst/>
          </a:prstGeom>
          <a:noFill/>
          <a:ln w="9525">
            <a:noFill/>
          </a:ln>
        </p:spPr>
      </p:pic>
      <mc:AlternateContent xmlns:mc="http://schemas.openxmlformats.org/markup-compatibility/2006" xmlns:a14="http://schemas.microsoft.com/office/drawing/2010/main">
        <mc:Choice Requires="a14">
          <p:sp>
            <p:nvSpPr>
              <p:cNvPr id="13" name="对象 1">
                <a:extLst>
                  <a:ext uri="{FF2B5EF4-FFF2-40B4-BE49-F238E27FC236}">
                    <a16:creationId xmlns:a16="http://schemas.microsoft.com/office/drawing/2014/main" id="{F18898A1-13C2-4E06-8A2C-D97126EA9DE5}"/>
                  </a:ext>
                </a:extLst>
              </p:cNvPr>
              <p:cNvSpPr txBox="1"/>
              <p:nvPr/>
            </p:nvSpPr>
            <p:spPr>
              <a:xfrm>
                <a:off x="3784600" y="1124744"/>
                <a:ext cx="2515592"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i="1" dirty="0">
                  <a:latin typeface="+mn-ea"/>
                  <a:ea typeface="+mn-ea"/>
                </a:endParaRPr>
              </a:p>
            </p:txBody>
          </p:sp>
        </mc:Choice>
        <mc:Fallback xmlns="">
          <p:sp>
            <p:nvSpPr>
              <p:cNvPr id="13" name="对象 1">
                <a:extLst>
                  <a:ext uri="{FF2B5EF4-FFF2-40B4-BE49-F238E27FC236}">
                    <a16:creationId xmlns:a16="http://schemas.microsoft.com/office/drawing/2014/main" id="{F18898A1-13C2-4E06-8A2C-D97126EA9DE5}"/>
                  </a:ext>
                </a:extLst>
              </p:cNvPr>
              <p:cNvSpPr txBox="1">
                <a:spLocks noRot="1" noChangeAspect="1" noMove="1" noResize="1" noEditPoints="1" noAdjustHandles="1" noChangeArrowheads="1" noChangeShapeType="1" noTextEdit="1"/>
              </p:cNvSpPr>
              <p:nvPr/>
            </p:nvSpPr>
            <p:spPr>
              <a:xfrm>
                <a:off x="3784600" y="1124744"/>
                <a:ext cx="2515592" cy="792931"/>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对象 2">
                <a:extLst>
                  <a:ext uri="{FF2B5EF4-FFF2-40B4-BE49-F238E27FC236}">
                    <a16:creationId xmlns:a16="http://schemas.microsoft.com/office/drawing/2014/main" id="{7D4B7794-BB66-4A1E-A5C3-5D7ACE09A3F1}"/>
                  </a:ext>
                </a:extLst>
              </p:cNvPr>
              <p:cNvSpPr txBox="1"/>
              <p:nvPr/>
            </p:nvSpPr>
            <p:spPr>
              <a:xfrm>
                <a:off x="3776663" y="1988840"/>
                <a:ext cx="2523529"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latin typeface="+mn-ea"/>
                  <a:ea typeface="+mn-ea"/>
                </a:endParaRPr>
              </a:p>
            </p:txBody>
          </p:sp>
        </mc:Choice>
        <mc:Fallback xmlns="">
          <p:sp>
            <p:nvSpPr>
              <p:cNvPr id="15" name="对象 2">
                <a:extLst>
                  <a:ext uri="{FF2B5EF4-FFF2-40B4-BE49-F238E27FC236}">
                    <a16:creationId xmlns:a16="http://schemas.microsoft.com/office/drawing/2014/main" id="{7D4B7794-BB66-4A1E-A5C3-5D7ACE09A3F1}"/>
                  </a:ext>
                </a:extLst>
              </p:cNvPr>
              <p:cNvSpPr txBox="1">
                <a:spLocks noRot="1" noChangeAspect="1" noMove="1" noResize="1" noEditPoints="1" noAdjustHandles="1" noChangeArrowheads="1" noChangeShapeType="1" noTextEdit="1"/>
              </p:cNvSpPr>
              <p:nvPr/>
            </p:nvSpPr>
            <p:spPr>
              <a:xfrm>
                <a:off x="3776663" y="1988840"/>
                <a:ext cx="2523529" cy="792931"/>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2">
                <a:extLst>
                  <a:ext uri="{FF2B5EF4-FFF2-40B4-BE49-F238E27FC236}">
                    <a16:creationId xmlns:a16="http://schemas.microsoft.com/office/drawing/2014/main" id="{0CBD5731-53D0-425B-BAC2-7C2753961148}"/>
                  </a:ext>
                </a:extLst>
              </p:cNvPr>
              <p:cNvSpPr txBox="1"/>
              <p:nvPr/>
            </p:nvSpPr>
            <p:spPr>
              <a:xfrm>
                <a:off x="1714501" y="3103563"/>
                <a:ext cx="4929188" cy="10080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𝑈</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den>
                      </m:f>
                    </m:oMath>
                  </m:oMathPara>
                </a14:m>
                <a:endParaRPr lang="zh-CN" altLang="en-US" sz="2400" dirty="0">
                  <a:latin typeface="+mn-ea"/>
                  <a:ea typeface="+mn-ea"/>
                </a:endParaRPr>
              </a:p>
            </p:txBody>
          </p:sp>
        </mc:Choice>
        <mc:Fallback xmlns="">
          <p:sp>
            <p:nvSpPr>
              <p:cNvPr id="16" name="Object 2">
                <a:extLst>
                  <a:ext uri="{FF2B5EF4-FFF2-40B4-BE49-F238E27FC236}">
                    <a16:creationId xmlns:a16="http://schemas.microsoft.com/office/drawing/2014/main" id="{0CBD5731-53D0-425B-BAC2-7C2753961148}"/>
                  </a:ext>
                </a:extLst>
              </p:cNvPr>
              <p:cNvSpPr txBox="1">
                <a:spLocks noRot="1" noChangeAspect="1" noMove="1" noResize="1" noEditPoints="1" noAdjustHandles="1" noChangeArrowheads="1" noChangeShapeType="1" noTextEdit="1"/>
              </p:cNvSpPr>
              <p:nvPr/>
            </p:nvSpPr>
            <p:spPr>
              <a:xfrm>
                <a:off x="1714501" y="3103563"/>
                <a:ext cx="4929188" cy="1008063"/>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C82308E-87FE-4E4D-AFCF-2B0E34D73F4F}"/>
              </a:ext>
            </a:extLst>
          </p:cNvPr>
          <p:cNvGrpSpPr/>
          <p:nvPr/>
        </p:nvGrpSpPr>
        <p:grpSpPr>
          <a:xfrm>
            <a:off x="3158653" y="4077071"/>
            <a:ext cx="2997523" cy="2269508"/>
            <a:chOff x="3158653" y="4077071"/>
            <a:chExt cx="2997523" cy="2269508"/>
          </a:xfrm>
        </p:grpSpPr>
        <mc:AlternateContent xmlns:mc="http://schemas.openxmlformats.org/markup-compatibility/2006" xmlns:a14="http://schemas.microsoft.com/office/drawing/2010/main">
          <mc:Choice Requires="a14">
            <p:sp>
              <p:nvSpPr>
                <p:cNvPr id="332808" name="Object 3"/>
                <p:cNvSpPr txBox="1"/>
                <p:nvPr/>
              </p:nvSpPr>
              <p:spPr>
                <a:xfrm>
                  <a:off x="3158653" y="5433744"/>
                  <a:ext cx="2997523" cy="91283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𝑝</m:t>
                            </m:r>
                          </m:sub>
                        </m:sSub>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den>
                        </m:f>
                      </m:oMath>
                    </m:oMathPara>
                  </a14:m>
                  <a:endParaRPr lang="zh-CN" altLang="en-US" sz="2400" dirty="0">
                    <a:latin typeface="+mn-ea"/>
                    <a:ea typeface="+mn-ea"/>
                  </a:endParaRPr>
                </a:p>
              </p:txBody>
            </p:sp>
          </mc:Choice>
          <mc:Fallback xmlns="">
            <p:sp>
              <p:nvSpPr>
                <p:cNvPr id="332808" name="Object 3"/>
                <p:cNvSpPr txBox="1">
                  <a:spLocks noRot="1" noChangeAspect="1" noMove="1" noResize="1" noEditPoints="1" noAdjustHandles="1" noChangeArrowheads="1" noChangeShapeType="1" noTextEdit="1"/>
                </p:cNvSpPr>
                <p:nvPr/>
              </p:nvSpPr>
              <p:spPr>
                <a:xfrm>
                  <a:off x="3158653" y="5433744"/>
                  <a:ext cx="2997523" cy="912835"/>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7" name="AutoShape 7">
              <a:extLst>
                <a:ext uri="{FF2B5EF4-FFF2-40B4-BE49-F238E27FC236}">
                  <a16:creationId xmlns:a16="http://schemas.microsoft.com/office/drawing/2014/main" id="{FC319CB2-6E10-4386-A7BE-E797C810C448}"/>
                </a:ext>
              </a:extLst>
            </p:cNvPr>
            <p:cNvSpPr>
              <a:spLocks noChangeArrowheads="1"/>
            </p:cNvSpPr>
            <p:nvPr/>
          </p:nvSpPr>
          <p:spPr bwMode="auto">
            <a:xfrm>
              <a:off x="4611756" y="4077071"/>
              <a:ext cx="180975" cy="1296000"/>
            </a:xfrm>
            <a:prstGeom prst="downArrow">
              <a:avLst>
                <a:gd name="adj1" fmla="val 50000"/>
                <a:gd name="adj2" fmla="val 59912"/>
              </a:avLst>
            </a:prstGeom>
            <a:solidFill>
              <a:schemeClr val="accent1"/>
            </a:solidFill>
            <a:ln w="9525">
              <a:noFill/>
              <a:miter lim="800000"/>
            </a:ln>
            <a:effectLst>
              <a:outerShdw blurRad="63500" sx="102000" sy="102000" algn="ctr" rotWithShape="0">
                <a:prstClr val="black">
                  <a:alpha val="40000"/>
                </a:prstClr>
              </a:outerShdw>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8" name="Object 4">
                <a:extLst>
                  <a:ext uri="{FF2B5EF4-FFF2-40B4-BE49-F238E27FC236}">
                    <a16:creationId xmlns:a16="http://schemas.microsoft.com/office/drawing/2014/main" id="{62ED6AAD-6F91-401D-B70D-F6CE70FA199B}"/>
                  </a:ext>
                </a:extLst>
              </p:cNvPr>
              <p:cNvSpPr txBox="1"/>
              <p:nvPr/>
            </p:nvSpPr>
            <p:spPr>
              <a:xfrm>
                <a:off x="4811713" y="4447455"/>
                <a:ext cx="2208559" cy="4937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&gt;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𝑛</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oMath>
                  </m:oMathPara>
                </a14:m>
                <a:endParaRPr lang="zh-CN" altLang="en-US" sz="2400" dirty="0">
                  <a:latin typeface="+mn-ea"/>
                  <a:ea typeface="+mn-ea"/>
                </a:endParaRPr>
              </a:p>
            </p:txBody>
          </p:sp>
        </mc:Choice>
        <mc:Fallback xmlns="">
          <p:sp>
            <p:nvSpPr>
              <p:cNvPr id="18" name="Object 4">
                <a:extLst>
                  <a:ext uri="{FF2B5EF4-FFF2-40B4-BE49-F238E27FC236}">
                    <a16:creationId xmlns:a16="http://schemas.microsoft.com/office/drawing/2014/main" id="{62ED6AAD-6F91-401D-B70D-F6CE70FA199B}"/>
                  </a:ext>
                </a:extLst>
              </p:cNvPr>
              <p:cNvSpPr txBox="1">
                <a:spLocks noRot="1" noChangeAspect="1" noMove="1" noResize="1" noEditPoints="1" noAdjustHandles="1" noChangeArrowheads="1" noChangeShapeType="1" noTextEdit="1"/>
              </p:cNvSpPr>
              <p:nvPr/>
            </p:nvSpPr>
            <p:spPr>
              <a:xfrm>
                <a:off x="4811713" y="4447455"/>
                <a:ext cx="2208559" cy="493713"/>
              </a:xfrm>
              <a:prstGeom prst="rect">
                <a:avLst/>
              </a:prstGeom>
              <a:blipFill>
                <a:blip r:embed="rId8"/>
                <a:stretch>
                  <a:fillRect b="-4938"/>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p:sp>
        <p:nvSpPr>
          <p:cNvPr id="68616" name="Text Box 5"/>
          <p:cNvSpPr txBox="1">
            <a:spLocks noChangeArrowheads="1"/>
          </p:cNvSpPr>
          <p:nvPr/>
        </p:nvSpPr>
        <p:spPr bwMode="auto">
          <a:xfrm>
            <a:off x="285750" y="571500"/>
            <a:ext cx="2089150" cy="523875"/>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Char char="v"/>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强</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型区</a:t>
            </a:r>
          </a:p>
        </p:txBody>
      </p:sp>
      <p:pic>
        <p:nvPicPr>
          <p:cNvPr id="13" name="Picture 7"/>
          <p:cNvPicPr/>
          <p:nvPr/>
        </p:nvPicPr>
        <p:blipFill>
          <a:blip r:embed="rId2"/>
          <a:stretch>
            <a:fillRect/>
          </a:stretch>
        </p:blipFill>
        <p:spPr>
          <a:xfrm>
            <a:off x="846138" y="1071563"/>
            <a:ext cx="2797175" cy="2022475"/>
          </a:xfrm>
          <a:prstGeom prst="rect">
            <a:avLst/>
          </a:prstGeom>
          <a:noFill/>
          <a:ln w="9525">
            <a:noFill/>
          </a:ln>
        </p:spPr>
      </p:pic>
      <mc:AlternateContent xmlns:mc="http://schemas.openxmlformats.org/markup-compatibility/2006" xmlns:a14="http://schemas.microsoft.com/office/drawing/2010/main">
        <mc:Choice Requires="a14">
          <p:sp>
            <p:nvSpPr>
              <p:cNvPr id="14" name="对象 1">
                <a:extLst>
                  <a:ext uri="{FF2B5EF4-FFF2-40B4-BE49-F238E27FC236}">
                    <a16:creationId xmlns:a16="http://schemas.microsoft.com/office/drawing/2014/main" id="{3FC21D06-D092-4E67-A0F8-77436A8AA668}"/>
                  </a:ext>
                </a:extLst>
              </p:cNvPr>
              <p:cNvSpPr txBox="1"/>
              <p:nvPr/>
            </p:nvSpPr>
            <p:spPr>
              <a:xfrm>
                <a:off x="3784600" y="1124744"/>
                <a:ext cx="2515592"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𝑐</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𝑐</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i="1" dirty="0">
                  <a:latin typeface="+mn-ea"/>
                  <a:ea typeface="+mn-ea"/>
                </a:endParaRPr>
              </a:p>
            </p:txBody>
          </p:sp>
        </mc:Choice>
        <mc:Fallback xmlns="">
          <p:sp>
            <p:nvSpPr>
              <p:cNvPr id="14" name="对象 1">
                <a:extLst>
                  <a:ext uri="{FF2B5EF4-FFF2-40B4-BE49-F238E27FC236}">
                    <a16:creationId xmlns:a16="http://schemas.microsoft.com/office/drawing/2014/main" id="{3FC21D06-D092-4E67-A0F8-77436A8AA668}"/>
                  </a:ext>
                </a:extLst>
              </p:cNvPr>
              <p:cNvSpPr txBox="1">
                <a:spLocks noRot="1" noChangeAspect="1" noMove="1" noResize="1" noEditPoints="1" noAdjustHandles="1" noChangeArrowheads="1" noChangeShapeType="1" noTextEdit="1"/>
              </p:cNvSpPr>
              <p:nvPr/>
            </p:nvSpPr>
            <p:spPr>
              <a:xfrm>
                <a:off x="3784600" y="1124744"/>
                <a:ext cx="2515592" cy="792931"/>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对象 2">
                <a:extLst>
                  <a:ext uri="{FF2B5EF4-FFF2-40B4-BE49-F238E27FC236}">
                    <a16:creationId xmlns:a16="http://schemas.microsoft.com/office/drawing/2014/main" id="{E1B47011-A914-4BC8-B89D-30740CDA01F1}"/>
                  </a:ext>
                </a:extLst>
              </p:cNvPr>
              <p:cNvSpPr txBox="1"/>
              <p:nvPr/>
            </p:nvSpPr>
            <p:spPr>
              <a:xfrm>
                <a:off x="3776663" y="1988840"/>
                <a:ext cx="2523529" cy="792931"/>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𝑣</m:t>
                          </m:r>
                        </m:sub>
                      </m:sSub>
                      <m:sSup>
                        <m:sSupPr>
                          <m:ctrlPr>
                            <a:rPr lang="zh-CN" altLang="en-US" sz="2400" i="1">
                              <a:solidFill>
                                <a:srgbClr val="000000"/>
                              </a:solidFill>
                              <a:latin typeface="Cambria Math" panose="02040503050406030204" pitchFamily="18" charset="0"/>
                              <a:ea typeface="+mn-ea"/>
                            </a:rPr>
                          </m:ctrlPr>
                        </m:sSupPr>
                        <m:e>
                          <m:r>
                            <m:rPr>
                              <m:sty m:val="p"/>
                            </m:rPr>
                            <a:rPr lang="zh-CN" altLang="en-US" sz="2400" i="0">
                              <a:solidFill>
                                <a:srgbClr val="000000"/>
                              </a:solidFill>
                              <a:latin typeface="Cambria Math" panose="02040503050406030204" pitchFamily="18" charset="0"/>
                              <a:ea typeface="+mn-ea"/>
                            </a:rPr>
                            <m:t>e</m:t>
                          </m:r>
                        </m:e>
                        <m:sup>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𝑣</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sup>
                      </m:sSup>
                    </m:oMath>
                  </m:oMathPara>
                </a14:m>
                <a:endParaRPr lang="zh-CN" altLang="en-US" sz="2400" dirty="0">
                  <a:latin typeface="+mn-ea"/>
                  <a:ea typeface="+mn-ea"/>
                </a:endParaRPr>
              </a:p>
            </p:txBody>
          </p:sp>
        </mc:Choice>
        <mc:Fallback xmlns="">
          <p:sp>
            <p:nvSpPr>
              <p:cNvPr id="15" name="对象 2">
                <a:extLst>
                  <a:ext uri="{FF2B5EF4-FFF2-40B4-BE49-F238E27FC236}">
                    <a16:creationId xmlns:a16="http://schemas.microsoft.com/office/drawing/2014/main" id="{E1B47011-A914-4BC8-B89D-30740CDA01F1}"/>
                  </a:ext>
                </a:extLst>
              </p:cNvPr>
              <p:cNvSpPr txBox="1">
                <a:spLocks noRot="1" noChangeAspect="1" noMove="1" noResize="1" noEditPoints="1" noAdjustHandles="1" noChangeArrowheads="1" noChangeShapeType="1" noTextEdit="1"/>
              </p:cNvSpPr>
              <p:nvPr/>
            </p:nvSpPr>
            <p:spPr>
              <a:xfrm>
                <a:off x="3776663" y="1988840"/>
                <a:ext cx="2523529" cy="792931"/>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2">
                <a:extLst>
                  <a:ext uri="{FF2B5EF4-FFF2-40B4-BE49-F238E27FC236}">
                    <a16:creationId xmlns:a16="http://schemas.microsoft.com/office/drawing/2014/main" id="{07A75B94-A40C-4451-B637-A1582307CDF2}"/>
                  </a:ext>
                </a:extLst>
              </p:cNvPr>
              <p:cNvSpPr txBox="1"/>
              <p:nvPr/>
            </p:nvSpPr>
            <p:spPr>
              <a:xfrm>
                <a:off x="1714501" y="3103563"/>
                <a:ext cx="4929188" cy="10080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m:rPr>
                              <m:sty m:val="p"/>
                            </m:rPr>
                            <a:rPr lang="zh-CN" altLang="en-US" sz="2400" i="1">
                              <a:solidFill>
                                <a:srgbClr val="000000"/>
                              </a:solidFill>
                              <a:latin typeface="Cambria Math" panose="02040503050406030204" pitchFamily="18" charset="0"/>
                              <a:ea typeface="+mn-ea"/>
                            </a:rPr>
                            <m:t>Δ</m:t>
                          </m:r>
                          <m:r>
                            <a:rPr lang="zh-CN" altLang="en-US" sz="2400" i="1">
                              <a:solidFill>
                                <a:srgbClr val="000000"/>
                              </a:solidFill>
                              <a:latin typeface="Cambria Math" panose="02040503050406030204" pitchFamily="18" charset="0"/>
                              <a:ea typeface="+mn-ea"/>
                            </a:rPr>
                            <m:t>𝑝</m:t>
                          </m:r>
                        </m:num>
                        <m:den>
                          <m:r>
                            <a:rPr lang="zh-CN" altLang="en-US" sz="2400" i="1">
                              <a:solidFill>
                                <a:srgbClr val="000000"/>
                              </a:solidFill>
                              <a:latin typeface="Cambria Math" panose="02040503050406030204" pitchFamily="18" charset="0"/>
                              <a:ea typeface="+mn-ea"/>
                            </a:rPr>
                            <m:t>𝑈</m:t>
                          </m:r>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m:t>
                          </m:r>
                        </m:den>
                      </m:f>
                    </m:oMath>
                  </m:oMathPara>
                </a14:m>
                <a:endParaRPr lang="zh-CN" altLang="en-US" sz="2400" dirty="0">
                  <a:latin typeface="+mn-ea"/>
                  <a:ea typeface="+mn-ea"/>
                </a:endParaRPr>
              </a:p>
            </p:txBody>
          </p:sp>
        </mc:Choice>
        <mc:Fallback xmlns="">
          <p:sp>
            <p:nvSpPr>
              <p:cNvPr id="17" name="Object 2">
                <a:extLst>
                  <a:ext uri="{FF2B5EF4-FFF2-40B4-BE49-F238E27FC236}">
                    <a16:creationId xmlns:a16="http://schemas.microsoft.com/office/drawing/2014/main" id="{07A75B94-A40C-4451-B637-A1582307CDF2}"/>
                  </a:ext>
                </a:extLst>
              </p:cNvPr>
              <p:cNvSpPr txBox="1">
                <a:spLocks noRot="1" noChangeAspect="1" noMove="1" noResize="1" noEditPoints="1" noAdjustHandles="1" noChangeArrowheads="1" noChangeShapeType="1" noTextEdit="1"/>
              </p:cNvSpPr>
              <p:nvPr/>
            </p:nvSpPr>
            <p:spPr>
              <a:xfrm>
                <a:off x="1714501" y="3103563"/>
                <a:ext cx="4929188" cy="1008063"/>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ABC2880D-2B2F-4964-B93B-24BC11DD5A95}"/>
              </a:ext>
            </a:extLst>
          </p:cNvPr>
          <p:cNvGrpSpPr/>
          <p:nvPr/>
        </p:nvGrpSpPr>
        <p:grpSpPr>
          <a:xfrm>
            <a:off x="3748811" y="4077071"/>
            <a:ext cx="2119333" cy="2221885"/>
            <a:chOff x="3748811" y="4077071"/>
            <a:chExt cx="2119333" cy="2221885"/>
          </a:xfrm>
        </p:grpSpPr>
        <mc:AlternateContent xmlns:mc="http://schemas.openxmlformats.org/markup-compatibility/2006" xmlns:a14="http://schemas.microsoft.com/office/drawing/2010/main">
          <mc:Choice Requires="a14">
            <p:sp>
              <p:nvSpPr>
                <p:cNvPr id="334856" name="Object 3"/>
                <p:cNvSpPr txBox="1"/>
                <p:nvPr/>
              </p:nvSpPr>
              <p:spPr>
                <a:xfrm>
                  <a:off x="3748811" y="5434860"/>
                  <a:ext cx="2119333" cy="864096"/>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𝜏</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1</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m:rPr>
                                    <m:sty m:val="p"/>
                                  </m:rPr>
                                  <a:rPr lang="zh-CN" altLang="en-US" sz="2400" i="0">
                                    <a:solidFill>
                                      <a:srgbClr val="000000"/>
                                    </a:solidFill>
                                    <a:latin typeface="Cambria Math" panose="02040503050406030204" pitchFamily="18" charset="0"/>
                                    <a:ea typeface="+mn-ea"/>
                                  </a:rPr>
                                  <m:t>t</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den>
                        </m:f>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𝜏</m:t>
                            </m:r>
                          </m:e>
                          <m:sub>
                            <m:r>
                              <a:rPr lang="zh-CN" altLang="en-US" sz="2400" i="1">
                                <a:solidFill>
                                  <a:srgbClr val="000000"/>
                                </a:solidFill>
                                <a:latin typeface="Cambria Math" panose="02040503050406030204" pitchFamily="18" charset="0"/>
                                <a:ea typeface="+mn-ea"/>
                              </a:rPr>
                              <m:t>𝑛</m:t>
                            </m:r>
                          </m:sub>
                        </m:sSub>
                      </m:oMath>
                    </m:oMathPara>
                  </a14:m>
                  <a:endParaRPr lang="zh-CN" altLang="en-US" sz="2400" dirty="0">
                    <a:latin typeface="+mn-ea"/>
                    <a:ea typeface="+mn-ea"/>
                  </a:endParaRPr>
                </a:p>
              </p:txBody>
            </p:sp>
          </mc:Choice>
          <mc:Fallback xmlns="">
            <p:sp>
              <p:nvSpPr>
                <p:cNvPr id="334856" name="Object 3"/>
                <p:cNvSpPr txBox="1">
                  <a:spLocks noRot="1" noChangeAspect="1" noMove="1" noResize="1" noEditPoints="1" noAdjustHandles="1" noChangeArrowheads="1" noChangeShapeType="1" noTextEdit="1"/>
                </p:cNvSpPr>
                <p:nvPr/>
              </p:nvSpPr>
              <p:spPr>
                <a:xfrm>
                  <a:off x="3748811" y="5434860"/>
                  <a:ext cx="2119333" cy="864096"/>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8" name="AutoShape 7">
              <a:extLst>
                <a:ext uri="{FF2B5EF4-FFF2-40B4-BE49-F238E27FC236}">
                  <a16:creationId xmlns:a16="http://schemas.microsoft.com/office/drawing/2014/main" id="{75118DB2-BEF6-4C41-9E82-9A446FE7A68D}"/>
                </a:ext>
              </a:extLst>
            </p:cNvPr>
            <p:cNvSpPr>
              <a:spLocks noChangeArrowheads="1"/>
            </p:cNvSpPr>
            <p:nvPr/>
          </p:nvSpPr>
          <p:spPr bwMode="auto">
            <a:xfrm>
              <a:off x="4577232" y="4077071"/>
              <a:ext cx="180975" cy="1296000"/>
            </a:xfrm>
            <a:prstGeom prst="downArrow">
              <a:avLst>
                <a:gd name="adj1" fmla="val 50000"/>
                <a:gd name="adj2" fmla="val 59912"/>
              </a:avLst>
            </a:prstGeom>
            <a:solidFill>
              <a:schemeClr val="accent1"/>
            </a:solidFill>
            <a:ln w="9525">
              <a:noFill/>
              <a:miter lim="800000"/>
            </a:ln>
            <a:effectLst>
              <a:outerShdw blurRad="63500" sx="102000" sy="102000" algn="ctr" rotWithShape="0">
                <a:prstClr val="black">
                  <a:alpha val="40000"/>
                </a:prstClr>
              </a:outerShdw>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9" name="Object 4">
                <a:extLst>
                  <a:ext uri="{FF2B5EF4-FFF2-40B4-BE49-F238E27FC236}">
                    <a16:creationId xmlns:a16="http://schemas.microsoft.com/office/drawing/2014/main" id="{3D3F7DB3-8394-45AC-9A94-74CD29B03338}"/>
                  </a:ext>
                </a:extLst>
              </p:cNvPr>
              <p:cNvSpPr txBox="1"/>
              <p:nvPr/>
            </p:nvSpPr>
            <p:spPr>
              <a:xfrm>
                <a:off x="4811713" y="4447455"/>
                <a:ext cx="2208559" cy="49371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ea typeface="+mn-ea"/>
                        </a:rPr>
                        <m:t>&gt;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𝑛</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𝑛</m:t>
                          </m:r>
                        </m:e>
                        <m:sub>
                          <m:r>
                            <a:rPr lang="zh-CN" altLang="en-US" sz="2400" i="1">
                              <a:solidFill>
                                <a:srgbClr val="000000"/>
                              </a:solidFill>
                              <a:latin typeface="Cambria Math" panose="02040503050406030204" pitchFamily="18" charset="0"/>
                            </a:rPr>
                            <m:t>0</m:t>
                          </m:r>
                        </m:sub>
                      </m:sSub>
                    </m:oMath>
                  </m:oMathPara>
                </a14:m>
                <a:endParaRPr lang="zh-CN" altLang="en-US" sz="2400" dirty="0">
                  <a:latin typeface="+mn-ea"/>
                  <a:ea typeface="+mn-ea"/>
                </a:endParaRPr>
              </a:p>
            </p:txBody>
          </p:sp>
        </mc:Choice>
        <mc:Fallback xmlns="">
          <p:sp>
            <p:nvSpPr>
              <p:cNvPr id="19" name="Object 4">
                <a:extLst>
                  <a:ext uri="{FF2B5EF4-FFF2-40B4-BE49-F238E27FC236}">
                    <a16:creationId xmlns:a16="http://schemas.microsoft.com/office/drawing/2014/main" id="{3D3F7DB3-8394-45AC-9A94-74CD29B03338}"/>
                  </a:ext>
                </a:extLst>
              </p:cNvPr>
              <p:cNvSpPr txBox="1">
                <a:spLocks noRot="1" noChangeAspect="1" noMove="1" noResize="1" noEditPoints="1" noAdjustHandles="1" noChangeArrowheads="1" noChangeShapeType="1" noTextEdit="1"/>
              </p:cNvSpPr>
              <p:nvPr/>
            </p:nvSpPr>
            <p:spPr>
              <a:xfrm>
                <a:off x="4811713" y="4447455"/>
                <a:ext cx="2208559" cy="493713"/>
              </a:xfrm>
              <a:prstGeom prst="rect">
                <a:avLst/>
              </a:prstGeom>
              <a:blipFill>
                <a:blip r:embed="rId8"/>
                <a:stretch>
                  <a:fillRect l="-826" b="-4938"/>
                </a:stretch>
              </a:blipFill>
              <a:ln w="38100">
                <a:noFill/>
                <a:miter/>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4451" name="Object 2"/>
              <p:cNvSpPr txBox="1"/>
              <p:nvPr/>
            </p:nvSpPr>
            <p:spPr>
              <a:xfrm>
                <a:off x="1906588" y="500063"/>
                <a:ext cx="1236662" cy="493712"/>
              </a:xfrm>
              <a:prstGeom prst="rect">
                <a:avLst/>
              </a:prstGeom>
              <a:solidFill>
                <a:srgbClr val="CCFF99"/>
              </a:solidFill>
              <a:ln w="38100">
                <a:noFill/>
                <a:miter/>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oMath>
                  </m:oMathPara>
                </a14:m>
                <a:endParaRPr lang="zh-CN" altLang="en-US" dirty="0"/>
              </a:p>
            </p:txBody>
          </p:sp>
        </mc:Choice>
        <mc:Fallback xmlns="">
          <p:sp>
            <p:nvSpPr>
              <p:cNvPr id="104451" name="Object 2"/>
              <p:cNvSpPr txBox="1">
                <a:spLocks noRot="1" noChangeAspect="1" noMove="1" noResize="1" noEditPoints="1" noAdjustHandles="1" noChangeArrowheads="1" noChangeShapeType="1" noTextEdit="1"/>
              </p:cNvSpPr>
              <p:nvPr/>
            </p:nvSpPr>
            <p:spPr>
              <a:xfrm>
                <a:off x="1906588" y="500063"/>
                <a:ext cx="1236662" cy="493712"/>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8" name="Line 13"/>
          <p:cNvSpPr/>
          <p:nvPr/>
        </p:nvSpPr>
        <p:spPr>
          <a:xfrm>
            <a:off x="0" y="4149725"/>
            <a:ext cx="9144000" cy="0"/>
          </a:xfrm>
          <a:prstGeom prst="line">
            <a:avLst/>
          </a:prstGeom>
          <a:ln w="9525" cap="flat" cmpd="sng">
            <a:solidFill>
              <a:srgbClr val="9900CC"/>
            </a:solidFill>
            <a:prstDash val="lgDashDotDot"/>
            <a:headEnd type="none" w="med" len="med"/>
            <a:tailEnd type="none" w="med" len="med"/>
          </a:ln>
        </p:spPr>
      </p:sp>
      <p:sp>
        <p:nvSpPr>
          <p:cNvPr id="9" name="Line 14"/>
          <p:cNvSpPr/>
          <p:nvPr/>
        </p:nvSpPr>
        <p:spPr>
          <a:xfrm flipH="1">
            <a:off x="4356100" y="1857375"/>
            <a:ext cx="46038" cy="5000625"/>
          </a:xfrm>
          <a:prstGeom prst="line">
            <a:avLst/>
          </a:prstGeom>
          <a:ln w="9525" cap="flat" cmpd="sng">
            <a:solidFill>
              <a:srgbClr val="9900CC"/>
            </a:solidFill>
            <a:prstDash val="lgDashDotDot"/>
            <a:headEnd type="none" w="med" len="med"/>
            <a:tailEnd type="none" w="med" len="med"/>
          </a:ln>
        </p:spPr>
      </p:sp>
      <p:sp>
        <p:nvSpPr>
          <p:cNvPr id="10" name="Text Box 11"/>
          <p:cNvSpPr txBox="1">
            <a:spLocks noChangeArrowheads="1"/>
          </p:cNvSpPr>
          <p:nvPr/>
        </p:nvSpPr>
        <p:spPr bwMode="auto">
          <a:xfrm>
            <a:off x="3128963" y="538163"/>
            <a:ext cx="4872038" cy="461963"/>
          </a:xfrm>
          <a:prstGeom prst="rect">
            <a:avLst/>
          </a:prstGeom>
          <a:noFill/>
          <a:ln>
            <a:noFill/>
          </a:ln>
        </p:spPr>
        <p:txBody>
          <a:bodyPr>
            <a:spAutoFit/>
          </a:bodyPr>
          <a:lstStyle>
            <a:lvl1pPr eaLnBrk="0" hangingPunct="0">
              <a:defRPr kumimoji="1" sz="3200" b="1">
                <a:solidFill>
                  <a:schemeClr val="tx1"/>
                </a:solidFill>
                <a:latin typeface="Times New Roman" panose="02020603050405020304" pitchFamily="18" charset="0"/>
                <a:ea typeface="楷体_GB2312" pitchFamily="49" charset="-122"/>
              </a:defRPr>
            </a:lvl1pPr>
            <a:lvl2pPr marL="742950" indent="-285750" eaLnBrk="0" hangingPunct="0">
              <a:defRPr kumimoji="1" sz="3200" b="1">
                <a:solidFill>
                  <a:schemeClr val="tx1"/>
                </a:solidFill>
                <a:latin typeface="Times New Roman" panose="02020603050405020304" pitchFamily="18" charset="0"/>
                <a:ea typeface="楷体_GB2312" pitchFamily="49" charset="-122"/>
              </a:defRPr>
            </a:lvl2pPr>
            <a:lvl3pPr marL="1143000" indent="-228600" eaLnBrk="0" hangingPunct="0">
              <a:defRPr kumimoji="1" sz="3200" b="1">
                <a:solidFill>
                  <a:schemeClr val="tx1"/>
                </a:solidFill>
                <a:latin typeface="Times New Roman" panose="02020603050405020304" pitchFamily="18" charset="0"/>
                <a:ea typeface="楷体_GB2312" pitchFamily="49" charset="-122"/>
              </a:defRPr>
            </a:lvl3pPr>
            <a:lvl4pPr marL="1600200" indent="-228600" eaLnBrk="0" hangingPunct="0">
              <a:defRPr kumimoji="1" sz="3200" b="1">
                <a:solidFill>
                  <a:schemeClr val="tx1"/>
                </a:solidFill>
                <a:latin typeface="Times New Roman" panose="02020603050405020304" pitchFamily="18" charset="0"/>
                <a:ea typeface="楷体_GB2312" pitchFamily="49" charset="-122"/>
              </a:defRPr>
            </a:lvl4pPr>
            <a:lvl5pPr marL="2057400" indent="-228600" eaLnBrk="0" hangingPunct="0">
              <a:defRPr kumimoji="1" sz="3200" b="1">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32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t>
            </a:r>
            <a:r>
              <a:rPr kumimoji="1"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 </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位置与</a:t>
            </a:r>
            <a:r>
              <a:rPr kumimoji="1" lang="zh-CN" altLang="en-US" sz="2400" b="1" i="0" u="none" strike="noStrike" kern="1200" cap="none" spc="0" normalizeH="0" baseline="0" noProof="0" dirty="0">
                <a:ln>
                  <a:noFill/>
                </a:ln>
                <a:solidFill>
                  <a:srgbClr val="0E04D6"/>
                </a:solidFill>
                <a:effectLst/>
                <a:uLnTx/>
                <a:uFillTx/>
                <a:latin typeface="Times New Roman" panose="02020603050405020304" pitchFamily="18" charset="0"/>
                <a:ea typeface="+mn-ea"/>
                <a:cs typeface="Times New Roman" panose="02020603050405020304" pitchFamily="18" charset="0"/>
              </a:rPr>
              <a:t>浅能级杂质</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或</a:t>
            </a:r>
            <a:r>
              <a:rPr kumimoji="1" lang="zh-CN" altLang="en-US" sz="2400" b="1" i="0" u="none" strike="noStrike" kern="1200" cap="none" spc="0" normalizeH="0" baseline="0" noProof="0" dirty="0">
                <a:ln>
                  <a:noFill/>
                </a:ln>
                <a:solidFill>
                  <a:srgbClr val="0E04D6"/>
                </a:solidFill>
                <a:effectLst/>
                <a:uLnTx/>
                <a:uFillTx/>
                <a:latin typeface="Times New Roman" panose="02020603050405020304" pitchFamily="18" charset="0"/>
                <a:ea typeface="+mn-ea"/>
                <a:cs typeface="Times New Roman" panose="02020603050405020304" pitchFamily="18" charset="0"/>
              </a:rPr>
              <a:t>温度</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有关</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3"/>
              <p:cNvSpPr txBox="1"/>
              <p:nvPr/>
            </p:nvSpPr>
            <p:spPr>
              <a:xfrm>
                <a:off x="2630185" y="2808288"/>
                <a:ext cx="1787525" cy="87947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FF33CC"/>
                          </a:solidFill>
                          <a:latin typeface="Cambria Math" panose="02040503050406030204" pitchFamily="18" charset="0"/>
                          <a:ea typeface="+mn-ea"/>
                        </a:rPr>
                        <m:t>𝜏</m:t>
                      </m:r>
                      <m:r>
                        <a:rPr lang="zh-CN" altLang="en-US" sz="2000" i="1" smtClean="0">
                          <a:solidFill>
                            <a:srgbClr val="FF33CC"/>
                          </a:solidFill>
                          <a:latin typeface="Cambria Math" panose="02040503050406030204" pitchFamily="18" charset="0"/>
                          <a:ea typeface="+mn-ea"/>
                        </a:rPr>
                        <m:t>≈</m:t>
                      </m:r>
                      <m:f>
                        <m:fPr>
                          <m:ctrlPr>
                            <a:rPr lang="zh-CN" altLang="en-US" sz="2000" i="1">
                              <a:solidFill>
                                <a:srgbClr val="FF33CC"/>
                              </a:solidFill>
                              <a:latin typeface="Cambria Math" panose="02040503050406030204" pitchFamily="18" charset="0"/>
                              <a:ea typeface="+mn-ea"/>
                            </a:rPr>
                          </m:ctrlPr>
                        </m:fPr>
                        <m:num>
                          <m:r>
                            <a:rPr lang="zh-CN" altLang="en-US" sz="2000" i="1">
                              <a:solidFill>
                                <a:srgbClr val="FF33CC"/>
                              </a:solidFill>
                              <a:latin typeface="Cambria Math" panose="02040503050406030204" pitchFamily="18" charset="0"/>
                              <a:ea typeface="+mn-ea"/>
                            </a:rPr>
                            <m:t>1</m:t>
                          </m:r>
                        </m:num>
                        <m:den>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𝑁</m:t>
                              </m:r>
                            </m:e>
                            <m:sub>
                              <m:r>
                                <a:rPr lang="zh-CN" altLang="en-US" sz="2000" i="1">
                                  <a:solidFill>
                                    <a:srgbClr val="FF33CC"/>
                                  </a:solidFill>
                                  <a:latin typeface="Cambria Math" panose="02040503050406030204" pitchFamily="18" charset="0"/>
                                  <a:ea typeface="+mn-ea"/>
                                </a:rPr>
                                <m:t>𝑡</m:t>
                              </m:r>
                            </m:sub>
                          </m:sSub>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𝑐</m:t>
                              </m:r>
                            </m:e>
                            <m:sub>
                              <m:r>
                                <a:rPr lang="zh-CN" altLang="en-US" sz="2000" i="1">
                                  <a:solidFill>
                                    <a:srgbClr val="FF33CC"/>
                                  </a:solidFill>
                                  <a:latin typeface="Cambria Math" panose="02040503050406030204" pitchFamily="18" charset="0"/>
                                  <a:ea typeface="+mn-ea"/>
                                </a:rPr>
                                <m:t>𝑝</m:t>
                              </m:r>
                            </m:sub>
                          </m:sSub>
                        </m:den>
                      </m:f>
                      <m:r>
                        <a:rPr lang="zh-CN" altLang="en-US" sz="2000" i="1">
                          <a:solidFill>
                            <a:srgbClr val="FF33CC"/>
                          </a:solidFill>
                          <a:latin typeface="Cambria Math" panose="02040503050406030204" pitchFamily="18" charset="0"/>
                          <a:ea typeface="+mn-ea"/>
                        </a:rPr>
                        <m:t>=</m:t>
                      </m:r>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𝜏</m:t>
                          </m:r>
                        </m:e>
                        <m:sub>
                          <m:r>
                            <a:rPr lang="zh-CN" altLang="en-US" sz="2000" i="1">
                              <a:solidFill>
                                <a:srgbClr val="FF33CC"/>
                              </a:solidFill>
                              <a:latin typeface="Cambria Math" panose="02040503050406030204" pitchFamily="18" charset="0"/>
                              <a:ea typeface="+mn-ea"/>
                            </a:rPr>
                            <m:t>𝑝</m:t>
                          </m:r>
                        </m:sub>
                      </m:sSub>
                    </m:oMath>
                  </m:oMathPara>
                </a14:m>
                <a:endParaRPr lang="zh-CN" altLang="en-US" sz="2000" dirty="0">
                  <a:solidFill>
                    <a:srgbClr val="FF33CC"/>
                  </a:solidFill>
                  <a:latin typeface="+mn-ea"/>
                  <a:ea typeface="+mn-ea"/>
                </a:endParaRPr>
              </a:p>
            </p:txBody>
          </p:sp>
        </mc:Choice>
        <mc:Fallback xmlns="">
          <p:sp>
            <p:nvSpPr>
              <p:cNvPr id="11" name="Object 3"/>
              <p:cNvSpPr txBox="1">
                <a:spLocks noRot="1" noChangeAspect="1" noMove="1" noResize="1" noEditPoints="1" noAdjustHandles="1" noChangeArrowheads="1" noChangeShapeType="1" noTextEdit="1"/>
              </p:cNvSpPr>
              <p:nvPr/>
            </p:nvSpPr>
            <p:spPr>
              <a:xfrm>
                <a:off x="2630185" y="2808288"/>
                <a:ext cx="1787525" cy="879473"/>
              </a:xfrm>
              <a:prstGeom prst="rect">
                <a:avLst/>
              </a:prstGeom>
              <a:blipFill>
                <a:blip r:embed="rId7"/>
                <a:stretch>
                  <a:fillRect/>
                </a:stretch>
              </a:blipFill>
              <a:ln w="38100">
                <a:noFill/>
                <a:miter/>
              </a:ln>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F8E1F3C9-2468-433A-A195-A4F39012BC22}"/>
              </a:ext>
            </a:extLst>
          </p:cNvPr>
          <p:cNvGrpSpPr/>
          <p:nvPr/>
        </p:nvGrpSpPr>
        <p:grpSpPr>
          <a:xfrm>
            <a:off x="0" y="1855788"/>
            <a:ext cx="4286250" cy="1873250"/>
            <a:chOff x="0" y="1855788"/>
            <a:chExt cx="4286250" cy="1873250"/>
          </a:xfrm>
        </p:grpSpPr>
        <p:pic>
          <p:nvPicPr>
            <p:cNvPr id="4" name="Picture 7"/>
            <p:cNvPicPr>
              <a:picLocks noChangeAspect="1"/>
            </p:cNvPicPr>
            <p:nvPr/>
          </p:nvPicPr>
          <p:blipFill>
            <a:blip r:embed="rId8"/>
            <a:stretch>
              <a:fillRect/>
            </a:stretch>
          </p:blipFill>
          <p:spPr>
            <a:xfrm>
              <a:off x="0" y="1855788"/>
              <a:ext cx="2592388" cy="1873250"/>
            </a:xfrm>
            <a:prstGeom prst="rect">
              <a:avLst/>
            </a:prstGeom>
            <a:noFill/>
            <a:ln w="9525">
              <a:noFill/>
            </a:ln>
          </p:spPr>
        </p:pic>
        <p:sp>
          <p:nvSpPr>
            <p:cNvPr id="12" name="Text Box 13"/>
            <p:cNvSpPr txBox="1"/>
            <p:nvPr/>
          </p:nvSpPr>
          <p:spPr>
            <a:xfrm>
              <a:off x="2571750" y="2141538"/>
              <a:ext cx="17145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强</a:t>
              </a:r>
              <a:r>
                <a:rPr lang="en-US" altLang="zh-CN" sz="2400" b="1" dirty="0">
                  <a:latin typeface="宋体" panose="02010600030101010101" pitchFamily="2" charset="-122"/>
                </a:rPr>
                <a:t>n</a:t>
              </a:r>
              <a:r>
                <a:rPr lang="zh-CN" altLang="en-US" sz="2400" b="1" dirty="0">
                  <a:latin typeface="宋体" panose="02010600030101010101" pitchFamily="2" charset="-122"/>
                </a:rPr>
                <a:t>型区</a:t>
              </a:r>
              <a:endParaRPr lang="en-US" altLang="zh-CN" sz="2400" b="1" dirty="0">
                <a:latin typeface="宋体" panose="02010600030101010101" pitchFamily="2" charset="-122"/>
              </a:endParaRPr>
            </a:p>
          </p:txBody>
        </p:sp>
      </p:grpSp>
      <p:grpSp>
        <p:nvGrpSpPr>
          <p:cNvPr id="3" name="组合 2">
            <a:extLst>
              <a:ext uri="{FF2B5EF4-FFF2-40B4-BE49-F238E27FC236}">
                <a16:creationId xmlns:a16="http://schemas.microsoft.com/office/drawing/2014/main" id="{28EEE146-6E1B-4DF2-A8AB-2EECC4DFF0FB}"/>
              </a:ext>
            </a:extLst>
          </p:cNvPr>
          <p:cNvGrpSpPr/>
          <p:nvPr/>
        </p:nvGrpSpPr>
        <p:grpSpPr>
          <a:xfrm>
            <a:off x="4787900" y="1912938"/>
            <a:ext cx="4213225" cy="1871662"/>
            <a:chOff x="4787900" y="1912938"/>
            <a:chExt cx="4213225" cy="1871662"/>
          </a:xfrm>
        </p:grpSpPr>
        <p:pic>
          <p:nvPicPr>
            <p:cNvPr id="5" name="Picture 8"/>
            <p:cNvPicPr/>
            <p:nvPr/>
          </p:nvPicPr>
          <p:blipFill>
            <a:blip r:embed="rId9"/>
            <a:stretch>
              <a:fillRect/>
            </a:stretch>
          </p:blipFill>
          <p:spPr>
            <a:xfrm>
              <a:off x="4787900" y="1912938"/>
              <a:ext cx="2592388" cy="1871662"/>
            </a:xfrm>
            <a:prstGeom prst="rect">
              <a:avLst/>
            </a:prstGeom>
            <a:noFill/>
            <a:ln w="9525">
              <a:noFill/>
            </a:ln>
          </p:spPr>
        </p:pic>
        <p:sp>
          <p:nvSpPr>
            <p:cNvPr id="13" name="Text Box 15"/>
            <p:cNvSpPr txBox="1"/>
            <p:nvPr/>
          </p:nvSpPr>
          <p:spPr>
            <a:xfrm>
              <a:off x="7308850" y="1927225"/>
              <a:ext cx="1692275"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弱</a:t>
              </a:r>
              <a:r>
                <a:rPr lang="en-US" altLang="zh-CN" sz="2400" b="1" dirty="0">
                  <a:latin typeface="宋体" panose="02010600030101010101" pitchFamily="2" charset="-122"/>
                </a:rPr>
                <a:t>n</a:t>
              </a:r>
              <a:r>
                <a:rPr lang="zh-CN" altLang="en-US" sz="2400" b="1" dirty="0">
                  <a:latin typeface="宋体" panose="02010600030101010101" pitchFamily="2" charset="-122"/>
                </a:rPr>
                <a:t>型区</a:t>
              </a:r>
              <a:r>
                <a:rPr lang="en-US" altLang="zh-CN" sz="2400" b="1" dirty="0">
                  <a:latin typeface="宋体" panose="02010600030101010101" pitchFamily="2" charset="-122"/>
                </a:rPr>
                <a:t>(</a:t>
              </a:r>
              <a:r>
                <a:rPr lang="zh-CN" altLang="en-US" sz="2400" b="1" dirty="0">
                  <a:latin typeface="宋体" panose="02010600030101010101" pitchFamily="2" charset="-122"/>
                </a:rPr>
                <a:t>高阻区</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4" name="Object 16"/>
              <p:cNvSpPr txBox="1"/>
              <p:nvPr/>
            </p:nvSpPr>
            <p:spPr>
              <a:xfrm>
                <a:off x="7596336" y="2855914"/>
                <a:ext cx="1331912" cy="735012"/>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FF33CC"/>
                          </a:solidFill>
                          <a:latin typeface="Cambria Math" panose="02040503050406030204" pitchFamily="18" charset="0"/>
                          <a:ea typeface="+mn-ea"/>
                        </a:rPr>
                        <m:t>𝜏</m:t>
                      </m:r>
                      <m:r>
                        <a:rPr lang="zh-CN" altLang="en-US" sz="2000" i="1" smtClean="0">
                          <a:solidFill>
                            <a:srgbClr val="FF33CC"/>
                          </a:solidFill>
                          <a:latin typeface="Cambria Math" panose="02040503050406030204" pitchFamily="18" charset="0"/>
                          <a:ea typeface="+mn-ea"/>
                        </a:rPr>
                        <m:t>≈</m:t>
                      </m:r>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𝜏</m:t>
                          </m:r>
                        </m:e>
                        <m:sub>
                          <m:r>
                            <a:rPr lang="zh-CN" altLang="en-US" sz="2000" i="1">
                              <a:solidFill>
                                <a:srgbClr val="FF33CC"/>
                              </a:solidFill>
                              <a:latin typeface="Cambria Math" panose="02040503050406030204" pitchFamily="18" charset="0"/>
                              <a:ea typeface="+mn-ea"/>
                            </a:rPr>
                            <m:t>𝑝</m:t>
                          </m:r>
                        </m:sub>
                      </m:sSub>
                      <m:f>
                        <m:fPr>
                          <m:ctrlPr>
                            <a:rPr lang="zh-CN" altLang="en-US" sz="2000" i="1">
                              <a:solidFill>
                                <a:srgbClr val="FF33CC"/>
                              </a:solidFill>
                              <a:latin typeface="Cambria Math" panose="02040503050406030204" pitchFamily="18" charset="0"/>
                              <a:ea typeface="+mn-ea"/>
                            </a:rPr>
                          </m:ctrlPr>
                        </m:fPr>
                        <m:num>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𝑛</m:t>
                              </m:r>
                            </m:e>
                            <m:sub>
                              <m:r>
                                <a:rPr lang="zh-CN" altLang="en-US" sz="2000" i="1">
                                  <a:solidFill>
                                    <a:srgbClr val="FF33CC"/>
                                  </a:solidFill>
                                  <a:latin typeface="Cambria Math" panose="02040503050406030204" pitchFamily="18" charset="0"/>
                                  <a:ea typeface="+mn-ea"/>
                                </a:rPr>
                                <m:t>1</m:t>
                              </m:r>
                            </m:sub>
                          </m:sSub>
                        </m:num>
                        <m:den>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𝑛</m:t>
                              </m:r>
                            </m:e>
                            <m:sub>
                              <m:r>
                                <a:rPr lang="zh-CN" altLang="en-US" sz="2000" i="1">
                                  <a:solidFill>
                                    <a:srgbClr val="FF33CC"/>
                                  </a:solidFill>
                                  <a:latin typeface="Cambria Math" panose="02040503050406030204" pitchFamily="18" charset="0"/>
                                  <a:ea typeface="+mn-ea"/>
                                </a:rPr>
                                <m:t>0</m:t>
                              </m:r>
                            </m:sub>
                          </m:sSub>
                        </m:den>
                      </m:f>
                    </m:oMath>
                  </m:oMathPara>
                </a14:m>
                <a:endParaRPr lang="zh-CN" altLang="en-US" sz="2000" dirty="0">
                  <a:solidFill>
                    <a:srgbClr val="FF33CC"/>
                  </a:solidFill>
                  <a:latin typeface="+mn-ea"/>
                  <a:ea typeface="+mn-ea"/>
                </a:endParaRPr>
              </a:p>
            </p:txBody>
          </p:sp>
        </mc:Choice>
        <mc:Fallback xmlns="">
          <p:sp>
            <p:nvSpPr>
              <p:cNvPr id="14" name="Object 16"/>
              <p:cNvSpPr txBox="1">
                <a:spLocks noRot="1" noChangeAspect="1" noMove="1" noResize="1" noEditPoints="1" noAdjustHandles="1" noChangeArrowheads="1" noChangeShapeType="1" noTextEdit="1"/>
              </p:cNvSpPr>
              <p:nvPr/>
            </p:nvSpPr>
            <p:spPr>
              <a:xfrm>
                <a:off x="7596336" y="2855914"/>
                <a:ext cx="1331912" cy="735012"/>
              </a:xfrm>
              <a:prstGeom prst="rect">
                <a:avLst/>
              </a:prstGeom>
              <a:blipFill>
                <a:blip r:embed="rId10"/>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17"/>
              <p:cNvSpPr txBox="1"/>
              <p:nvPr/>
            </p:nvSpPr>
            <p:spPr>
              <a:xfrm>
                <a:off x="7596336" y="5485265"/>
                <a:ext cx="1331912" cy="717093"/>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FF33CC"/>
                          </a:solidFill>
                          <a:latin typeface="Cambria Math" panose="02040503050406030204" pitchFamily="18" charset="0"/>
                          <a:ea typeface="+mn-ea"/>
                        </a:rPr>
                        <m:t>𝜏</m:t>
                      </m:r>
                      <m:r>
                        <a:rPr lang="zh-CN" altLang="en-US" sz="2000" i="1" smtClean="0">
                          <a:solidFill>
                            <a:srgbClr val="FF33CC"/>
                          </a:solidFill>
                          <a:latin typeface="Cambria Math" panose="02040503050406030204" pitchFamily="18" charset="0"/>
                          <a:ea typeface="+mn-ea"/>
                        </a:rPr>
                        <m:t>≈</m:t>
                      </m:r>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𝜏</m:t>
                          </m:r>
                        </m:e>
                        <m:sub>
                          <m:r>
                            <a:rPr lang="zh-CN" altLang="en-US" sz="2000" i="1">
                              <a:solidFill>
                                <a:srgbClr val="FF33CC"/>
                              </a:solidFill>
                              <a:latin typeface="Cambria Math" panose="02040503050406030204" pitchFamily="18" charset="0"/>
                              <a:ea typeface="+mn-ea"/>
                            </a:rPr>
                            <m:t>𝑝</m:t>
                          </m:r>
                        </m:sub>
                      </m:sSub>
                      <m:f>
                        <m:fPr>
                          <m:ctrlPr>
                            <a:rPr lang="zh-CN" altLang="en-US" sz="2000" i="1">
                              <a:solidFill>
                                <a:srgbClr val="FF33CC"/>
                              </a:solidFill>
                              <a:latin typeface="Cambria Math" panose="02040503050406030204" pitchFamily="18" charset="0"/>
                              <a:ea typeface="+mn-ea"/>
                            </a:rPr>
                          </m:ctrlPr>
                        </m:fPr>
                        <m:num>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𝑛</m:t>
                              </m:r>
                            </m:e>
                            <m:sub>
                              <m:r>
                                <a:rPr lang="zh-CN" altLang="en-US" sz="2000" i="1">
                                  <a:solidFill>
                                    <a:srgbClr val="FF33CC"/>
                                  </a:solidFill>
                                  <a:latin typeface="Cambria Math" panose="02040503050406030204" pitchFamily="18" charset="0"/>
                                  <a:ea typeface="+mn-ea"/>
                                </a:rPr>
                                <m:t>1</m:t>
                              </m:r>
                            </m:sub>
                          </m:sSub>
                        </m:num>
                        <m:den>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𝑝</m:t>
                              </m:r>
                            </m:e>
                            <m:sub>
                              <m:r>
                                <a:rPr lang="zh-CN" altLang="en-US" sz="2000" i="1">
                                  <a:solidFill>
                                    <a:srgbClr val="FF33CC"/>
                                  </a:solidFill>
                                  <a:latin typeface="Cambria Math" panose="02040503050406030204" pitchFamily="18" charset="0"/>
                                  <a:ea typeface="+mn-ea"/>
                                </a:rPr>
                                <m:t>0</m:t>
                              </m:r>
                            </m:sub>
                          </m:sSub>
                        </m:den>
                      </m:f>
                    </m:oMath>
                  </m:oMathPara>
                </a14:m>
                <a:endParaRPr lang="zh-CN" altLang="en-US" sz="2000" dirty="0">
                  <a:solidFill>
                    <a:srgbClr val="FF33CC"/>
                  </a:solidFill>
                  <a:latin typeface="+mn-ea"/>
                  <a:ea typeface="+mn-ea"/>
                </a:endParaRPr>
              </a:p>
            </p:txBody>
          </p:sp>
        </mc:Choice>
        <mc:Fallback xmlns="">
          <p:sp>
            <p:nvSpPr>
              <p:cNvPr id="15" name="Object 17"/>
              <p:cNvSpPr txBox="1">
                <a:spLocks noRot="1" noChangeAspect="1" noMove="1" noResize="1" noEditPoints="1" noAdjustHandles="1" noChangeArrowheads="1" noChangeShapeType="1" noTextEdit="1"/>
              </p:cNvSpPr>
              <p:nvPr/>
            </p:nvSpPr>
            <p:spPr>
              <a:xfrm>
                <a:off x="7596336" y="5485265"/>
                <a:ext cx="1331912" cy="717093"/>
              </a:xfrm>
              <a:prstGeom prst="rect">
                <a:avLst/>
              </a:prstGeom>
              <a:blipFill>
                <a:blip r:embed="rId11"/>
                <a:stretch>
                  <a:fillRect/>
                </a:stretch>
              </a:blipFill>
              <a:ln w="38100">
                <a:noFill/>
                <a:miter/>
              </a:ln>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2F91B8A9-B1CB-4CE8-99D0-4C8494D76594}"/>
              </a:ext>
            </a:extLst>
          </p:cNvPr>
          <p:cNvGrpSpPr/>
          <p:nvPr/>
        </p:nvGrpSpPr>
        <p:grpSpPr>
          <a:xfrm>
            <a:off x="4759325" y="4527550"/>
            <a:ext cx="4217988" cy="1871663"/>
            <a:chOff x="4759325" y="4527550"/>
            <a:chExt cx="4217988" cy="1871663"/>
          </a:xfrm>
        </p:grpSpPr>
        <p:pic>
          <p:nvPicPr>
            <p:cNvPr id="6" name="Picture 9"/>
            <p:cNvPicPr/>
            <p:nvPr/>
          </p:nvPicPr>
          <p:blipFill>
            <a:blip r:embed="rId12"/>
            <a:stretch>
              <a:fillRect/>
            </a:stretch>
          </p:blipFill>
          <p:spPr>
            <a:xfrm>
              <a:off x="4759325" y="4527550"/>
              <a:ext cx="2592388" cy="1871663"/>
            </a:xfrm>
            <a:prstGeom prst="rect">
              <a:avLst/>
            </a:prstGeom>
            <a:noFill/>
            <a:ln w="9525">
              <a:noFill/>
            </a:ln>
          </p:spPr>
        </p:pic>
        <p:sp>
          <p:nvSpPr>
            <p:cNvPr id="16" name="Text Box 18"/>
            <p:cNvSpPr txBox="1"/>
            <p:nvPr/>
          </p:nvSpPr>
          <p:spPr>
            <a:xfrm>
              <a:off x="7358063" y="4545013"/>
              <a:ext cx="1619250"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弱</a:t>
              </a:r>
              <a:r>
                <a:rPr lang="en-US" altLang="zh-CN" sz="2400" b="1" dirty="0">
                  <a:latin typeface="宋体" panose="02010600030101010101" pitchFamily="2" charset="-122"/>
                </a:rPr>
                <a:t>p</a:t>
              </a:r>
              <a:r>
                <a:rPr lang="zh-CN" altLang="en-US" sz="2400" b="1" dirty="0">
                  <a:latin typeface="宋体" panose="02010600030101010101" pitchFamily="2" charset="-122"/>
                </a:rPr>
                <a:t>型区</a:t>
              </a:r>
              <a:r>
                <a:rPr lang="en-US" altLang="zh-CN" sz="2400" b="1" dirty="0">
                  <a:latin typeface="宋体" panose="02010600030101010101" pitchFamily="2" charset="-122"/>
                </a:rPr>
                <a:t>(</a:t>
              </a:r>
              <a:r>
                <a:rPr lang="zh-CN" altLang="en-US" sz="2400" b="1" dirty="0">
                  <a:latin typeface="宋体" panose="02010600030101010101" pitchFamily="2" charset="-122"/>
                </a:rPr>
                <a:t>高阻区</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pSp>
      <p:grpSp>
        <p:nvGrpSpPr>
          <p:cNvPr id="23" name="组合 22">
            <a:extLst>
              <a:ext uri="{FF2B5EF4-FFF2-40B4-BE49-F238E27FC236}">
                <a16:creationId xmlns:a16="http://schemas.microsoft.com/office/drawing/2014/main" id="{5BC0FB95-5307-442A-B611-6B8CA7E77AE6}"/>
              </a:ext>
            </a:extLst>
          </p:cNvPr>
          <p:cNvGrpSpPr/>
          <p:nvPr/>
        </p:nvGrpSpPr>
        <p:grpSpPr>
          <a:xfrm>
            <a:off x="0" y="4500563"/>
            <a:ext cx="4157663" cy="1871662"/>
            <a:chOff x="0" y="4500563"/>
            <a:chExt cx="4157663" cy="1871662"/>
          </a:xfrm>
        </p:grpSpPr>
        <p:pic>
          <p:nvPicPr>
            <p:cNvPr id="7" name="Picture 10"/>
            <p:cNvPicPr/>
            <p:nvPr/>
          </p:nvPicPr>
          <p:blipFill>
            <a:blip r:embed="rId13"/>
            <a:stretch>
              <a:fillRect/>
            </a:stretch>
          </p:blipFill>
          <p:spPr>
            <a:xfrm>
              <a:off x="0" y="4500563"/>
              <a:ext cx="2592388" cy="1871662"/>
            </a:xfrm>
            <a:prstGeom prst="rect">
              <a:avLst/>
            </a:prstGeom>
            <a:noFill/>
            <a:ln w="9525">
              <a:noFill/>
            </a:ln>
          </p:spPr>
        </p:pic>
        <p:sp>
          <p:nvSpPr>
            <p:cNvPr id="17" name="Text Box 19"/>
            <p:cNvSpPr txBox="1"/>
            <p:nvPr/>
          </p:nvSpPr>
          <p:spPr>
            <a:xfrm>
              <a:off x="2643188" y="4708525"/>
              <a:ext cx="151447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latin typeface="宋体" panose="02010600030101010101" pitchFamily="2" charset="-122"/>
                </a:rPr>
                <a:t>强</a:t>
              </a:r>
              <a:r>
                <a:rPr lang="en-US" altLang="zh-CN" sz="2400" b="1" dirty="0">
                  <a:latin typeface="宋体" panose="02010600030101010101" pitchFamily="2" charset="-122"/>
                </a:rPr>
                <a:t>p</a:t>
              </a:r>
              <a:r>
                <a:rPr lang="zh-CN" altLang="en-US" sz="2400" b="1" dirty="0">
                  <a:latin typeface="宋体" panose="02010600030101010101" pitchFamily="2" charset="-122"/>
                </a:rPr>
                <a:t>型区</a:t>
              </a:r>
              <a:endParaRPr lang="en-US" altLang="zh-CN" sz="2400" b="1" dirty="0">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8" name="Object 20"/>
              <p:cNvSpPr txBox="1"/>
              <p:nvPr/>
            </p:nvSpPr>
            <p:spPr>
              <a:xfrm>
                <a:off x="2582024" y="5351463"/>
                <a:ext cx="1770063" cy="85089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FF33CC"/>
                          </a:solidFill>
                          <a:latin typeface="Cambria Math" panose="02040503050406030204" pitchFamily="18" charset="0"/>
                          <a:ea typeface="+mn-ea"/>
                        </a:rPr>
                        <m:t>𝜏</m:t>
                      </m:r>
                      <m:r>
                        <a:rPr lang="zh-CN" altLang="en-US" sz="2000" i="1" smtClean="0">
                          <a:solidFill>
                            <a:srgbClr val="FF33CC"/>
                          </a:solidFill>
                          <a:latin typeface="Cambria Math" panose="02040503050406030204" pitchFamily="18" charset="0"/>
                          <a:ea typeface="+mn-ea"/>
                        </a:rPr>
                        <m:t>≈</m:t>
                      </m:r>
                      <m:f>
                        <m:fPr>
                          <m:ctrlPr>
                            <a:rPr lang="zh-CN" altLang="en-US" sz="2000" i="1">
                              <a:solidFill>
                                <a:srgbClr val="FF33CC"/>
                              </a:solidFill>
                              <a:latin typeface="Cambria Math" panose="02040503050406030204" pitchFamily="18" charset="0"/>
                              <a:ea typeface="+mn-ea"/>
                            </a:rPr>
                          </m:ctrlPr>
                        </m:fPr>
                        <m:num>
                          <m:r>
                            <a:rPr lang="zh-CN" altLang="en-US" sz="2000" i="1">
                              <a:solidFill>
                                <a:srgbClr val="FF33CC"/>
                              </a:solidFill>
                              <a:latin typeface="Cambria Math" panose="02040503050406030204" pitchFamily="18" charset="0"/>
                              <a:ea typeface="+mn-ea"/>
                            </a:rPr>
                            <m:t>1</m:t>
                          </m:r>
                        </m:num>
                        <m:den>
                          <m:sSub>
                            <m:sSubPr>
                              <m:ctrlPr>
                                <a:rPr lang="zh-CN" altLang="en-US" sz="2000" b="0" i="1">
                                  <a:solidFill>
                                    <a:srgbClr val="FF33CC"/>
                                  </a:solidFill>
                                  <a:latin typeface="Cambria Math" panose="02040503050406030204" pitchFamily="18" charset="0"/>
                                  <a:ea typeface="+mn-ea"/>
                                </a:rPr>
                              </m:ctrlPr>
                            </m:sSubPr>
                            <m:e>
                              <m:r>
                                <a:rPr lang="zh-CN" altLang="en-US" sz="2000" b="0" i="1">
                                  <a:solidFill>
                                    <a:srgbClr val="FF33CC"/>
                                  </a:solidFill>
                                  <a:latin typeface="Cambria Math" panose="02040503050406030204" pitchFamily="18" charset="0"/>
                                  <a:ea typeface="+mn-ea"/>
                                </a:rPr>
                                <m:t>𝑁</m:t>
                              </m:r>
                            </m:e>
                            <m:sub>
                              <m:r>
                                <a:rPr lang="en-US" altLang="zh-CN" sz="2000" b="0" i="1" smtClean="0">
                                  <a:solidFill>
                                    <a:srgbClr val="FF33CC"/>
                                  </a:solidFill>
                                  <a:latin typeface="Cambria Math" panose="02040503050406030204" pitchFamily="18" charset="0"/>
                                  <a:ea typeface="+mn-ea"/>
                                </a:rPr>
                                <m:t>𝑡</m:t>
                              </m:r>
                            </m:sub>
                          </m:sSub>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𝑐</m:t>
                              </m:r>
                            </m:e>
                            <m:sub>
                              <m:r>
                                <a:rPr lang="zh-CN" altLang="en-US" sz="2000" i="1">
                                  <a:solidFill>
                                    <a:srgbClr val="FF33CC"/>
                                  </a:solidFill>
                                  <a:latin typeface="Cambria Math" panose="02040503050406030204" pitchFamily="18" charset="0"/>
                                  <a:ea typeface="+mn-ea"/>
                                </a:rPr>
                                <m:t>𝑛</m:t>
                              </m:r>
                            </m:sub>
                          </m:sSub>
                        </m:den>
                      </m:f>
                      <m:r>
                        <a:rPr lang="zh-CN" altLang="en-US" sz="2000" i="1">
                          <a:solidFill>
                            <a:srgbClr val="FF33CC"/>
                          </a:solidFill>
                          <a:latin typeface="Cambria Math" panose="02040503050406030204" pitchFamily="18" charset="0"/>
                          <a:ea typeface="+mn-ea"/>
                        </a:rPr>
                        <m:t>=</m:t>
                      </m:r>
                      <m:sSub>
                        <m:sSubPr>
                          <m:ctrlPr>
                            <a:rPr lang="zh-CN" altLang="en-US" sz="2000" i="1">
                              <a:solidFill>
                                <a:srgbClr val="FF33CC"/>
                              </a:solidFill>
                              <a:latin typeface="Cambria Math" panose="02040503050406030204" pitchFamily="18" charset="0"/>
                              <a:ea typeface="+mn-ea"/>
                            </a:rPr>
                          </m:ctrlPr>
                        </m:sSubPr>
                        <m:e>
                          <m:r>
                            <a:rPr lang="zh-CN" altLang="en-US" sz="2000" i="1">
                              <a:solidFill>
                                <a:srgbClr val="FF33CC"/>
                              </a:solidFill>
                              <a:latin typeface="Cambria Math" panose="02040503050406030204" pitchFamily="18" charset="0"/>
                              <a:ea typeface="+mn-ea"/>
                            </a:rPr>
                            <m:t>𝜏</m:t>
                          </m:r>
                        </m:e>
                        <m:sub>
                          <m:r>
                            <a:rPr lang="zh-CN" altLang="en-US" sz="2000" i="1">
                              <a:solidFill>
                                <a:srgbClr val="FF33CC"/>
                              </a:solidFill>
                              <a:latin typeface="Cambria Math" panose="02040503050406030204" pitchFamily="18" charset="0"/>
                              <a:ea typeface="+mn-ea"/>
                            </a:rPr>
                            <m:t>𝑛</m:t>
                          </m:r>
                        </m:sub>
                      </m:sSub>
                    </m:oMath>
                  </m:oMathPara>
                </a14:m>
                <a:endParaRPr lang="zh-CN" altLang="en-US" sz="2000" dirty="0">
                  <a:solidFill>
                    <a:srgbClr val="FF33CC"/>
                  </a:solidFill>
                  <a:latin typeface="+mn-ea"/>
                  <a:ea typeface="+mn-ea"/>
                </a:endParaRPr>
              </a:p>
            </p:txBody>
          </p:sp>
        </mc:Choice>
        <mc:Fallback xmlns="">
          <p:sp>
            <p:nvSpPr>
              <p:cNvPr id="18" name="Object 20"/>
              <p:cNvSpPr txBox="1">
                <a:spLocks noRot="1" noChangeAspect="1" noMove="1" noResize="1" noEditPoints="1" noAdjustHandles="1" noChangeArrowheads="1" noChangeShapeType="1" noTextEdit="1"/>
              </p:cNvSpPr>
              <p:nvPr/>
            </p:nvSpPr>
            <p:spPr>
              <a:xfrm>
                <a:off x="2582024" y="5351463"/>
                <a:ext cx="1770063" cy="850895"/>
              </a:xfrm>
              <a:prstGeom prst="rect">
                <a:avLst/>
              </a:prstGeom>
              <a:blipFill>
                <a:blip r:embed="rId14"/>
                <a:stretch>
                  <a:fillRect/>
                </a:stretch>
              </a:blipFill>
              <a:ln w="38100">
                <a:noFill/>
                <a:miter/>
              </a:ln>
            </p:spPr>
            <p:txBody>
              <a:bodyPr/>
              <a:lstStyle/>
              <a:p>
                <a:r>
                  <a:rPr lang="zh-CN" altLang="en-US">
                    <a:noFill/>
                  </a:rPr>
                  <a:t> </a:t>
                </a:r>
              </a:p>
            </p:txBody>
          </p:sp>
        </mc:Fallback>
      </mc:AlternateContent>
      <p:sp>
        <p:nvSpPr>
          <p:cNvPr id="22" name="TextBox 21"/>
          <p:cNvSpPr txBox="1"/>
          <p:nvPr/>
        </p:nvSpPr>
        <p:spPr>
          <a:xfrm>
            <a:off x="0" y="1214438"/>
            <a:ext cx="91440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b="1" dirty="0">
                <a:solidFill>
                  <a:srgbClr val="FF0000"/>
                </a:solidFill>
                <a:latin typeface="宋体" panose="02010600030101010101" pitchFamily="2" charset="-122"/>
              </a:rPr>
              <a:t>非子寿命除了与所掺</a:t>
            </a:r>
            <a:r>
              <a:rPr lang="zh-CN" altLang="en-US" sz="2400" b="1" dirty="0">
                <a:solidFill>
                  <a:srgbClr val="3333FF"/>
                </a:solidFill>
                <a:latin typeface="宋体" panose="02010600030101010101" pitchFamily="2" charset="-122"/>
              </a:rPr>
              <a:t>深能级杂质</a:t>
            </a:r>
            <a:r>
              <a:rPr lang="zh-CN" altLang="en-US" sz="2400" b="1" dirty="0">
                <a:solidFill>
                  <a:srgbClr val="FF0000"/>
                </a:solidFill>
                <a:latin typeface="宋体" panose="02010600030101010101" pitchFamily="2" charset="-122"/>
              </a:rPr>
              <a:t>有关，也与</a:t>
            </a:r>
            <a:r>
              <a:rPr lang="zh-CN" altLang="en-US" sz="2400" b="1" dirty="0">
                <a:solidFill>
                  <a:srgbClr val="0000CC"/>
                </a:solidFill>
                <a:latin typeface="宋体" panose="02010600030101010101" pitchFamily="2" charset="-122"/>
              </a:rPr>
              <a:t>浅能级杂质</a:t>
            </a:r>
            <a:r>
              <a:rPr lang="zh-CN" altLang="en-US" sz="2400" b="1" dirty="0">
                <a:solidFill>
                  <a:srgbClr val="FF0000"/>
                </a:solidFill>
                <a:latin typeface="宋体" panose="02010600030101010101" pitchFamily="2" charset="-122"/>
              </a:rPr>
              <a:t>、</a:t>
            </a:r>
            <a:r>
              <a:rPr lang="zh-CN" altLang="en-US" sz="2400" b="1" dirty="0">
                <a:solidFill>
                  <a:srgbClr val="3333FF"/>
                </a:solidFill>
                <a:latin typeface="宋体" panose="02010600030101010101" pitchFamily="2" charset="-122"/>
              </a:rPr>
              <a:t>温度</a:t>
            </a:r>
            <a:r>
              <a:rPr lang="zh-CN" altLang="en-US" sz="2400" b="1" dirty="0">
                <a:solidFill>
                  <a:srgbClr val="FF0000"/>
                </a:solidFill>
                <a:latin typeface="宋体" panose="02010600030101010101" pitchFamily="2" charset="-122"/>
              </a:rPr>
              <a:t>有关</a:t>
            </a:r>
          </a:p>
        </p:txBody>
      </p:sp>
      <p:sp>
        <p:nvSpPr>
          <p:cNvPr id="104470" name="Text Box 5"/>
          <p:cNvSpPr txBox="1"/>
          <p:nvPr/>
        </p:nvSpPr>
        <p:spPr>
          <a:xfrm>
            <a:off x="179388" y="333375"/>
            <a:ext cx="1368425" cy="549275"/>
          </a:xfrm>
          <a:prstGeom prst="rect">
            <a:avLst/>
          </a:prstGeom>
          <a:solidFill>
            <a:srgbClr val="FFD1D1"/>
          </a:solidFill>
          <a:ln w="9525">
            <a:noFill/>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3000" b="1" dirty="0">
                <a:latin typeface="Times New Roman" panose="02020603050405020304" pitchFamily="18" charset="0"/>
              </a:rPr>
              <a:t>小结：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4451"/>
                                        </p:tgtEl>
                                        <p:attrNameLst>
                                          <p:attrName>style.visibility</p:attrName>
                                        </p:attrNameLst>
                                      </p:cBhvr>
                                      <p:to>
                                        <p:strVal val="visible"/>
                                      </p:to>
                                    </p:set>
                                    <p:animEffect transition="in" filter="wipe(left)">
                                      <p:cBhvr>
                                        <p:cTn id="55" dur="500"/>
                                        <p:tgtEl>
                                          <p:spTgt spid="1044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nimBg="1"/>
      <p:bldP spid="10" grpId="0"/>
      <p:bldP spid="11" grpId="0"/>
      <p:bldP spid="14" grpId="0"/>
      <p:bldP spid="15" grpId="0"/>
      <p:bldP spid="18" grpId="0"/>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0" y="0"/>
            <a:ext cx="9144000" cy="336550"/>
          </a:xfrm>
          <a:prstGeom prst="rect">
            <a:avLst/>
          </a:prstGeom>
          <a:gradFill rotWithShape="1">
            <a:gsLst>
              <a:gs pos="0">
                <a:srgbClr val="F896EA"/>
              </a:gs>
              <a:gs pos="50000">
                <a:schemeClr val="accent1"/>
              </a:gs>
              <a:gs pos="100000">
                <a:srgbClr val="F896EA"/>
              </a:gs>
            </a:gsLst>
            <a:lin ang="5400000" scaled="1"/>
          </a:gradFill>
          <a:ln w="9525">
            <a:noFill/>
            <a:miter lim="800000"/>
          </a:ln>
          <a:effectLst/>
        </p:spPr>
        <p:txBody>
          <a:bodyPr>
            <a:spAutoFit/>
          </a:bodyPr>
          <a:lstStyle/>
          <a:p>
            <a:pPr marR="0" defTabSz="914400" eaLnBrk="1" hangingPunct="1">
              <a:spcBef>
                <a:spcPct val="50000"/>
              </a:spcBef>
              <a:buClrTx/>
              <a:buSzTx/>
              <a:buFontTx/>
              <a:buNone/>
              <a:defRPr/>
            </a:pPr>
            <a:r>
              <a:rPr kumimoji="1" lang="zh-CN" altLang="en-US" sz="1600" kern="1200" cap="none" spc="0" normalizeH="0" baseline="0" noProof="0" dirty="0">
                <a:latin typeface="宋体" panose="02010600030101010101" pitchFamily="2" charset="-122"/>
                <a:ea typeface="宋体" panose="02010600030101010101" pitchFamily="2" charset="-122"/>
                <a:cs typeface="+mn-cs"/>
              </a:rPr>
              <a:t>第四章  半导体电流理论：</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  </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产生</a:t>
            </a:r>
            <a:r>
              <a:rPr kumimoji="1"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复合：间接复合</a:t>
            </a:r>
            <a:endParaRPr kumimoji="1" lang="zh-CN" altLang="en-US" sz="1600" kern="1200" cap="none" spc="0" normalizeH="0" baseline="0" noProof="0" dirty="0">
              <a:latin typeface="宋体" panose="02010600030101010101" pitchFamily="2" charset="-122"/>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5475" name="Object 2"/>
              <p:cNvSpPr txBox="1"/>
              <p:nvPr/>
            </p:nvSpPr>
            <p:spPr>
              <a:xfrm>
                <a:off x="285750" y="642938"/>
                <a:ext cx="4799013" cy="642937"/>
              </a:xfrm>
              <a:prstGeom prst="rect">
                <a:avLst/>
              </a:prstGeom>
              <a:solidFill>
                <a:srgbClr val="CCFF99"/>
              </a:solid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mn-ea"/>
                        </a:rPr>
                        <m:t>2.</m:t>
                      </m:r>
                      <m:m>
                        <m:mPr>
                          <m:plcHide m:val="on"/>
                          <m:mcs>
                            <m:mc>
                              <m:mcPr>
                                <m:count m:val="1"/>
                                <m:mcJc m:val="center"/>
                              </m:mcPr>
                            </m:mc>
                          </m:mcs>
                          <m:ctrlPr>
                            <a:rPr lang="zh-CN" altLang="en-US" i="1">
                              <a:solidFill>
                                <a:srgbClr val="000000"/>
                              </a:solidFill>
                              <a:latin typeface="Cambria Math" panose="02040503050406030204" pitchFamily="18" charset="0"/>
                              <a:ea typeface="+mn-ea"/>
                            </a:rPr>
                          </m:ctrlPr>
                        </m:mPr>
                        <m:mr>
                          <m:e/>
                        </m:mr>
                      </m:m>
                      <m:r>
                        <a:rPr lang="zh-CN" altLang="en-US" i="1">
                          <a:solidFill>
                            <a:srgbClr val="000000"/>
                          </a:solidFill>
                          <a:latin typeface="Cambria Math" panose="02040503050406030204" pitchFamily="18" charset="0"/>
                          <a:ea typeface="+mn-ea"/>
                        </a:rPr>
                        <m:t>𝑈</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𝑡</m:t>
                          </m:r>
                        </m:sub>
                      </m:sSub>
                      <m:r>
                        <a:rPr lang="zh-CN" altLang="en-US" i="1">
                          <a:solidFill>
                            <a:srgbClr val="000000"/>
                          </a:solidFill>
                          <a:latin typeface="Cambria Math" panose="02040503050406030204" pitchFamily="18" charset="0"/>
                          <a:ea typeface="+mn-ea"/>
                        </a:rPr>
                        <m:t> </m:t>
                      </m:r>
                      <m:r>
                        <a:rPr lang="zh-CN" altLang="en-US" i="1">
                          <a:solidFill>
                            <a:srgbClr val="000000"/>
                          </a:solidFill>
                          <a:latin typeface="Cambria Math" panose="02040503050406030204" pitchFamily="18" charset="0"/>
                          <a:ea typeface="+mn-ea"/>
                        </a:rPr>
                        <m:t>、</m:t>
                      </m:r>
                      <m:sSub>
                        <m:sSubPr>
                          <m:ctrlPr>
                            <a:rPr lang="zh-CN" altLang="en-US" i="1">
                              <a:solidFill>
                                <a:srgbClr val="000000"/>
                              </a:solidFill>
                              <a:latin typeface="Cambria Math" panose="02040503050406030204" pitchFamily="18" charset="0"/>
                              <a:ea typeface="+mn-ea"/>
                            </a:rPr>
                          </m:ctrlPr>
                        </m:sSubPr>
                        <m:e>
                          <m:r>
                            <a:rPr lang="zh-CN" altLang="en-US" i="1">
                              <a:solidFill>
                                <a:srgbClr val="000000"/>
                              </a:solidFill>
                              <a:latin typeface="Cambria Math" panose="02040503050406030204" pitchFamily="18" charset="0"/>
                              <a:ea typeface="+mn-ea"/>
                            </a:rPr>
                            <m:t>𝐸</m:t>
                          </m:r>
                        </m:e>
                        <m:sub>
                          <m:r>
                            <a:rPr lang="zh-CN" altLang="en-US" i="1">
                              <a:solidFill>
                                <a:srgbClr val="000000"/>
                              </a:solidFill>
                              <a:latin typeface="Cambria Math" panose="02040503050406030204" pitchFamily="18" charset="0"/>
                              <a:ea typeface="+mn-ea"/>
                            </a:rPr>
                            <m:t>𝑖</m:t>
                          </m:r>
                        </m:sub>
                      </m:sSub>
                      <m:r>
                        <m:rPr>
                          <m:nor/>
                        </m:rPr>
                        <a:rPr lang="zh-CN" altLang="en-US" i="0">
                          <a:solidFill>
                            <a:srgbClr val="000000"/>
                          </a:solidFill>
                          <a:latin typeface="+mn-ea"/>
                          <a:ea typeface="+mn-ea"/>
                        </a:rPr>
                        <m:t>相对位置</m:t>
                      </m:r>
                    </m:oMath>
                  </m:oMathPara>
                </a14:m>
                <a:endParaRPr lang="zh-CN" altLang="en-US" dirty="0">
                  <a:latin typeface="+mn-ea"/>
                  <a:ea typeface="+mn-ea"/>
                </a:endParaRPr>
              </a:p>
            </p:txBody>
          </p:sp>
        </mc:Choice>
        <mc:Fallback xmlns="">
          <p:sp>
            <p:nvSpPr>
              <p:cNvPr id="105475" name="Object 2"/>
              <p:cNvSpPr txBox="1">
                <a:spLocks noRot="1" noChangeAspect="1" noMove="1" noResize="1" noEditPoints="1" noAdjustHandles="1" noChangeArrowheads="1" noChangeShapeType="1" noTextEdit="1"/>
              </p:cNvSpPr>
              <p:nvPr/>
            </p:nvSpPr>
            <p:spPr>
              <a:xfrm>
                <a:off x="285750" y="642938"/>
                <a:ext cx="4799013" cy="642937"/>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223319" y="1285874"/>
                <a:ext cx="3572817" cy="1343025"/>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𝑈</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𝑛𝑝</m:t>
                          </m:r>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num>
                        <m:den>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𝑝</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den>
                          </m:f>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𝑝</m:t>
                                  </m:r>
                                </m:e>
                                <m:sub>
                                  <m:r>
                                    <a:rPr lang="zh-CN" altLang="en-US" sz="2400" i="1">
                                      <a:solidFill>
                                        <a:srgbClr val="000000"/>
                                      </a:solidFill>
                                      <a:latin typeface="Cambria Math" panose="02040503050406030204" pitchFamily="18" charset="0"/>
                                      <a:ea typeface="+mn-ea"/>
                                    </a:rPr>
                                    <m:t>1</m:t>
                                  </m:r>
                                </m:sub>
                              </m:sSub>
                              <m:r>
                                <a:rPr lang="zh-CN" altLang="en-US" sz="2400" i="1">
                                  <a:solidFill>
                                    <a:srgbClr val="000000"/>
                                  </a:solidFill>
                                  <a:latin typeface="Cambria Math" panose="02040503050406030204" pitchFamily="18" charset="0"/>
                                  <a:ea typeface="+mn-ea"/>
                                </a:rPr>
                                <m:t>)</m:t>
                              </m:r>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𝑐</m:t>
                                  </m:r>
                                </m:e>
                                <m:sub>
                                  <m:r>
                                    <a:rPr lang="zh-CN" altLang="en-US" sz="2400" i="1">
                                      <a:solidFill>
                                        <a:srgbClr val="000000"/>
                                      </a:solidFill>
                                      <a:latin typeface="Cambria Math" panose="02040503050406030204" pitchFamily="18" charset="0"/>
                                      <a:ea typeface="+mn-ea"/>
                                    </a:rPr>
                                    <m:t>𝑛</m:t>
                                  </m:r>
                                </m:sub>
                              </m:sSub>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den>
                          </m:f>
                        </m:den>
                      </m:f>
                    </m:oMath>
                  </m:oMathPara>
                </a14:m>
                <a:endParaRPr lang="zh-CN" altLang="en-US" sz="2400" dirty="0">
                  <a:latin typeface="+mn-ea"/>
                  <a:ea typeface="+mn-ea"/>
                </a:endParaRPr>
              </a:p>
            </p:txBody>
          </p:sp>
        </mc:Choice>
        <mc:Fallback xmlns="">
          <p:sp>
            <p:nvSpPr>
              <p:cNvPr id="4" name="Object 3"/>
              <p:cNvSpPr txBox="1">
                <a:spLocks noRot="1" noChangeAspect="1" noMove="1" noResize="1" noEditPoints="1" noAdjustHandles="1" noChangeArrowheads="1" noChangeShapeType="1" noTextEdit="1"/>
              </p:cNvSpPr>
              <p:nvPr/>
            </p:nvSpPr>
            <p:spPr>
              <a:xfrm>
                <a:off x="2223319" y="1285874"/>
                <a:ext cx="3572817" cy="1343025"/>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对象 1"/>
              <p:cNvSpPr txBox="1"/>
              <p:nvPr/>
            </p:nvSpPr>
            <p:spPr>
              <a:xfrm>
                <a:off x="4304516" y="2564904"/>
                <a:ext cx="2405064" cy="739900"/>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𝑐</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𝑐</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latin typeface="+mn-ea"/>
                  <a:ea typeface="+mn-ea"/>
                </a:endParaRPr>
              </a:p>
            </p:txBody>
          </p:sp>
        </mc:Choice>
        <mc:Fallback xmlns="">
          <p:sp>
            <p:nvSpPr>
              <p:cNvPr id="2" name="对象 1"/>
              <p:cNvSpPr txBox="1">
                <a:spLocks noRot="1" noChangeAspect="1" noMove="1" noResize="1" noEditPoints="1" noAdjustHandles="1" noChangeArrowheads="1" noChangeShapeType="1" noTextEdit="1"/>
              </p:cNvSpPr>
              <p:nvPr/>
            </p:nvSpPr>
            <p:spPr>
              <a:xfrm>
                <a:off x="4304516" y="2564904"/>
                <a:ext cx="2405064" cy="739900"/>
              </a:xfrm>
              <a:prstGeom prst="rect">
                <a:avLst/>
              </a:prstGeom>
              <a:blipFill>
                <a:blip r:embed="rId5"/>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象 2"/>
              <p:cNvSpPr txBox="1"/>
              <p:nvPr/>
            </p:nvSpPr>
            <p:spPr>
              <a:xfrm>
                <a:off x="4317128" y="3265164"/>
                <a:ext cx="2413000" cy="739900"/>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𝑝</m:t>
                          </m:r>
                        </m:e>
                        <m:sub>
                          <m:r>
                            <a:rPr lang="zh-CN" altLang="en-US" sz="2200" i="1">
                              <a:solidFill>
                                <a:srgbClr val="000000"/>
                              </a:solidFill>
                              <a:latin typeface="Cambria Math" panose="02040503050406030204" pitchFamily="18" charset="0"/>
                              <a:ea typeface="+mn-ea"/>
                            </a:rPr>
                            <m:t>1</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𝑣</m:t>
                          </m:r>
                        </m:sub>
                      </m:sSub>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𝑡</m:t>
                                  </m:r>
                                </m:sub>
                              </m:sSub>
                              <m:r>
                                <a:rPr lang="zh-CN" altLang="en-US" sz="2200" i="1">
                                  <a:solidFill>
                                    <a:srgbClr val="000000"/>
                                  </a:solidFill>
                                  <a:latin typeface="Cambria Math" panose="02040503050406030204" pitchFamily="18" charset="0"/>
                                  <a:ea typeface="+mn-ea"/>
                                </a:rPr>
                                <m:t>−</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𝑣</m:t>
                                  </m:r>
                                </m:sub>
                              </m:sSub>
                              <m:r>
                                <a:rPr lang="zh-CN" altLang="en-US" sz="2200" i="1">
                                  <a:solidFill>
                                    <a:srgbClr val="000000"/>
                                  </a:solidFill>
                                  <a:latin typeface="Cambria Math" panose="02040503050406030204" pitchFamily="18" charset="0"/>
                                  <a:ea typeface="+mn-ea"/>
                                </a:rPr>
                                <m:t>)</m:t>
                              </m:r>
                            </m:num>
                            <m:den>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latin typeface="+mn-ea"/>
                  <a:ea typeface="+mn-ea"/>
                </a:endParaRPr>
              </a:p>
            </p:txBody>
          </p:sp>
        </mc:Choice>
        <mc:Fallback xmlns="">
          <p:sp>
            <p:nvSpPr>
              <p:cNvPr id="12" name="对象 2"/>
              <p:cNvSpPr txBox="1">
                <a:spLocks noRot="1" noChangeAspect="1" noMove="1" noResize="1" noEditPoints="1" noAdjustHandles="1" noChangeArrowheads="1" noChangeShapeType="1" noTextEdit="1"/>
              </p:cNvSpPr>
              <p:nvPr/>
            </p:nvSpPr>
            <p:spPr>
              <a:xfrm>
                <a:off x="4317128" y="3265164"/>
                <a:ext cx="2413000" cy="739900"/>
              </a:xfrm>
              <a:prstGeom prst="rect">
                <a:avLst/>
              </a:prstGeom>
              <a:blipFill>
                <a:blip r:embed="rId6"/>
                <a:stretch>
                  <a:fillRect/>
                </a:stretch>
              </a:blipFill>
              <a:ln w="38100">
                <a:noFill/>
                <a:miter/>
              </a:ln>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D30C6B34-52C7-40F3-88C5-15B6D064225B}"/>
              </a:ext>
            </a:extLst>
          </p:cNvPr>
          <p:cNvGrpSpPr/>
          <p:nvPr/>
        </p:nvGrpSpPr>
        <p:grpSpPr>
          <a:xfrm>
            <a:off x="1743050" y="2564904"/>
            <a:ext cx="4053086" cy="3767485"/>
            <a:chOff x="1743050" y="2564904"/>
            <a:chExt cx="4053086" cy="3767485"/>
          </a:xfrm>
        </p:grpSpPr>
        <mc:AlternateContent xmlns:mc="http://schemas.openxmlformats.org/markup-compatibility/2006" xmlns:a14="http://schemas.microsoft.com/office/drawing/2010/main">
          <mc:Choice Requires="a14">
            <p:sp>
              <p:nvSpPr>
                <p:cNvPr id="6" name="Object 4"/>
                <p:cNvSpPr txBox="1"/>
                <p:nvPr/>
              </p:nvSpPr>
              <p:spPr>
                <a:xfrm>
                  <a:off x="1743050" y="5013176"/>
                  <a:ext cx="4053086" cy="131921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ea typeface="+mn-ea"/>
                          </a:rPr>
                          <m:t>𝑈</m:t>
                        </m:r>
                        <m:r>
                          <a:rPr lang="zh-CN" altLang="en-US" sz="2400" i="1">
                            <a:solidFill>
                              <a:srgbClr val="000000"/>
                            </a:solidFill>
                            <a:latin typeface="Cambria Math" panose="02040503050406030204" pitchFamily="18" charset="0"/>
                            <a:ea typeface="+mn-ea"/>
                          </a:rPr>
                          <m:t>=</m:t>
                        </m:r>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𝑁</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𝑐</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𝑛𝑝</m:t>
                            </m:r>
                            <m:r>
                              <a:rPr lang="zh-CN" altLang="en-US" sz="2400" i="1">
                                <a:solidFill>
                                  <a:srgbClr val="000000"/>
                                </a:solidFill>
                                <a:latin typeface="Cambria Math" panose="02040503050406030204" pitchFamily="18" charset="0"/>
                                <a:ea typeface="+mn-ea"/>
                              </a:rPr>
                              <m:t>−</m:t>
                            </m:r>
                            <m:sSubSup>
                              <m:sSubSupPr>
                                <m:ctrlPr>
                                  <a:rPr lang="zh-CN" altLang="en-US" sz="2400" i="1">
                                    <a:solidFill>
                                      <a:srgbClr val="000000"/>
                                    </a:solidFill>
                                    <a:latin typeface="Cambria Math" panose="02040503050406030204" pitchFamily="18" charset="0"/>
                                    <a:ea typeface="+mn-ea"/>
                                  </a:rPr>
                                </m:ctrlPr>
                              </m:sSubSup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up>
                                <m:r>
                                  <a:rPr lang="zh-CN" altLang="en-US" sz="2400" i="1">
                                    <a:solidFill>
                                      <a:srgbClr val="000000"/>
                                    </a:solidFill>
                                    <a:latin typeface="Cambria Math" panose="02040503050406030204" pitchFamily="18" charset="0"/>
                                    <a:ea typeface="+mn-ea"/>
                                  </a:rPr>
                                  <m:t>2</m:t>
                                </m:r>
                              </m:sup>
                            </m:sSubSup>
                            <m:r>
                              <a:rPr lang="zh-CN" altLang="en-US" sz="2400" i="1">
                                <a:solidFill>
                                  <a:srgbClr val="000000"/>
                                </a:solidFill>
                                <a:latin typeface="Cambria Math" panose="02040503050406030204" pitchFamily="18" charset="0"/>
                                <a:ea typeface="+mn-ea"/>
                              </a:rPr>
                              <m:t>)</m:t>
                            </m:r>
                          </m:num>
                          <m:den>
                            <m:r>
                              <a:rPr lang="zh-CN" altLang="en-US" sz="2400" i="1">
                                <a:solidFill>
                                  <a:srgbClr val="000000"/>
                                </a:solidFill>
                                <a:latin typeface="Cambria Math" panose="02040503050406030204" pitchFamily="18" charset="0"/>
                                <a:ea typeface="+mn-ea"/>
                              </a:rPr>
                              <m:t>𝑛</m:t>
                            </m:r>
                            <m:r>
                              <a:rPr lang="zh-CN" altLang="en-US" sz="2400" i="1">
                                <a:solidFill>
                                  <a:srgbClr val="000000"/>
                                </a:solidFill>
                                <a:latin typeface="Cambria Math" panose="02040503050406030204" pitchFamily="18" charset="0"/>
                                <a:ea typeface="+mn-ea"/>
                              </a:rPr>
                              <m:t>+</m:t>
                            </m:r>
                            <m:r>
                              <a:rPr lang="zh-CN" altLang="en-US" sz="2400" i="1">
                                <a:solidFill>
                                  <a:srgbClr val="000000"/>
                                </a:solidFill>
                                <a:latin typeface="Cambria Math" panose="02040503050406030204" pitchFamily="18" charset="0"/>
                                <a:ea typeface="+mn-ea"/>
                              </a:rPr>
                              <m:t>𝑝</m:t>
                            </m:r>
                            <m:r>
                              <a:rPr lang="zh-CN" altLang="en-US" sz="2400" i="1">
                                <a:solidFill>
                                  <a:srgbClr val="000000"/>
                                </a:solidFill>
                                <a:latin typeface="Cambria Math" panose="02040503050406030204" pitchFamily="18" charset="0"/>
                                <a:ea typeface="+mn-ea"/>
                              </a:rPr>
                              <m:t>+2</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𝑛</m:t>
                                </m:r>
                              </m:e>
                              <m:sub>
                                <m:r>
                                  <a:rPr lang="zh-CN" altLang="en-US" sz="2400" i="1">
                                    <a:solidFill>
                                      <a:srgbClr val="000000"/>
                                    </a:solidFill>
                                    <a:latin typeface="Cambria Math" panose="02040503050406030204" pitchFamily="18" charset="0"/>
                                    <a:ea typeface="+mn-ea"/>
                                  </a:rPr>
                                  <m:t>𝑖</m:t>
                                </m:r>
                              </m:sub>
                            </m:sSub>
                            <m:r>
                              <m:rPr>
                                <m:sty m:val="p"/>
                              </m:rPr>
                              <a:rPr lang="zh-CN" altLang="en-US" sz="2400" i="0">
                                <a:solidFill>
                                  <a:srgbClr val="000000"/>
                                </a:solidFill>
                                <a:latin typeface="Cambria Math" panose="02040503050406030204" pitchFamily="18" charset="0"/>
                                <a:ea typeface="+mn-ea"/>
                              </a:rPr>
                              <m:t>ch</m:t>
                            </m:r>
                            <m:d>
                              <m:dPr>
                                <m:ctrlPr>
                                  <a:rPr lang="zh-CN" altLang="en-US" sz="2400" i="1">
                                    <a:solidFill>
                                      <a:srgbClr val="000000"/>
                                    </a:solidFill>
                                    <a:latin typeface="Cambria Math" panose="02040503050406030204" pitchFamily="18" charset="0"/>
                                    <a:ea typeface="+mn-ea"/>
                                  </a:rPr>
                                </m:ctrlPr>
                              </m:dPr>
                              <m:e>
                                <m:f>
                                  <m:fPr>
                                    <m:ctrlPr>
                                      <a:rPr lang="zh-CN" altLang="en-US" sz="2400" i="1">
                                        <a:solidFill>
                                          <a:srgbClr val="000000"/>
                                        </a:solidFill>
                                        <a:latin typeface="Cambria Math" panose="02040503050406030204" pitchFamily="18" charset="0"/>
                                        <a:ea typeface="+mn-ea"/>
                                      </a:rPr>
                                    </m:ctrlPr>
                                  </m:fPr>
                                  <m:num>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𝑡</m:t>
                                        </m:r>
                                      </m:sub>
                                    </m:sSub>
                                    <m:r>
                                      <a:rPr lang="zh-CN" altLang="en-US" sz="2400" i="1">
                                        <a:solidFill>
                                          <a:srgbClr val="000000"/>
                                        </a:solidFill>
                                        <a:latin typeface="Cambria Math" panose="02040503050406030204" pitchFamily="18" charset="0"/>
                                        <a:ea typeface="+mn-ea"/>
                                      </a:rPr>
                                      <m:t>−</m:t>
                                    </m:r>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𝐸</m:t>
                                        </m:r>
                                      </m:e>
                                      <m:sub>
                                        <m:r>
                                          <a:rPr lang="zh-CN" altLang="en-US" sz="2400" i="1">
                                            <a:solidFill>
                                              <a:srgbClr val="000000"/>
                                            </a:solidFill>
                                            <a:latin typeface="Cambria Math" panose="02040503050406030204" pitchFamily="18" charset="0"/>
                                            <a:ea typeface="+mn-ea"/>
                                          </a:rPr>
                                          <m:t>𝑖</m:t>
                                        </m:r>
                                      </m:sub>
                                    </m:sSub>
                                  </m:num>
                                  <m:den>
                                    <m:sSub>
                                      <m:sSubPr>
                                        <m:ctrlPr>
                                          <a:rPr lang="zh-CN" altLang="en-US" sz="2400" i="1">
                                            <a:solidFill>
                                              <a:srgbClr val="000000"/>
                                            </a:solidFill>
                                            <a:latin typeface="Cambria Math" panose="02040503050406030204" pitchFamily="18" charset="0"/>
                                            <a:ea typeface="+mn-ea"/>
                                          </a:rPr>
                                        </m:ctrlPr>
                                      </m:sSubPr>
                                      <m:e>
                                        <m:r>
                                          <a:rPr lang="zh-CN" altLang="en-US" sz="2400" i="1">
                                            <a:solidFill>
                                              <a:srgbClr val="000000"/>
                                            </a:solidFill>
                                            <a:latin typeface="Cambria Math" panose="02040503050406030204" pitchFamily="18" charset="0"/>
                                            <a:ea typeface="+mn-ea"/>
                                          </a:rPr>
                                          <m:t>𝑘</m:t>
                                        </m:r>
                                      </m:e>
                                      <m:sub>
                                        <m:r>
                                          <a:rPr lang="zh-CN" altLang="en-US" sz="2400" i="1">
                                            <a:solidFill>
                                              <a:srgbClr val="000000"/>
                                            </a:solidFill>
                                            <a:latin typeface="Cambria Math" panose="02040503050406030204" pitchFamily="18" charset="0"/>
                                            <a:ea typeface="+mn-ea"/>
                                          </a:rPr>
                                          <m:t>0</m:t>
                                        </m:r>
                                      </m:sub>
                                    </m:sSub>
                                    <m:r>
                                      <a:rPr lang="zh-CN" altLang="en-US" sz="2400" i="1">
                                        <a:solidFill>
                                          <a:srgbClr val="000000"/>
                                        </a:solidFill>
                                        <a:latin typeface="Cambria Math" panose="02040503050406030204" pitchFamily="18" charset="0"/>
                                        <a:ea typeface="+mn-ea"/>
                                      </a:rPr>
                                      <m:t>𝑇</m:t>
                                    </m:r>
                                  </m:den>
                                </m:f>
                              </m:e>
                            </m:d>
                          </m:den>
                        </m:f>
                      </m:oMath>
                    </m:oMathPara>
                  </a14:m>
                  <a:endParaRPr lang="zh-CN" altLang="en-US" sz="2400" dirty="0">
                    <a:latin typeface="+mn-ea"/>
                    <a:ea typeface="+mn-ea"/>
                  </a:endParaRPr>
                </a:p>
              </p:txBody>
            </p:sp>
          </mc:Choice>
          <mc:Fallback xmlns="">
            <p:sp>
              <p:nvSpPr>
                <p:cNvPr id="6" name="Object 4"/>
                <p:cNvSpPr txBox="1">
                  <a:spLocks noRot="1" noChangeAspect="1" noMove="1" noResize="1" noEditPoints="1" noAdjustHandles="1" noChangeArrowheads="1" noChangeShapeType="1" noTextEdit="1"/>
                </p:cNvSpPr>
                <p:nvPr/>
              </p:nvSpPr>
              <p:spPr>
                <a:xfrm>
                  <a:off x="1743050" y="5013176"/>
                  <a:ext cx="4053086" cy="1319213"/>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4" name="AutoShape 7"/>
            <p:cNvSpPr>
              <a:spLocks noChangeArrowheads="1"/>
            </p:cNvSpPr>
            <p:nvPr/>
          </p:nvSpPr>
          <p:spPr bwMode="auto">
            <a:xfrm>
              <a:off x="4123422" y="2564904"/>
              <a:ext cx="179388" cy="2374900"/>
            </a:xfrm>
            <a:prstGeom prst="downArrow">
              <a:avLst>
                <a:gd name="adj1" fmla="val 50000"/>
                <a:gd name="adj2" fmla="val 59912"/>
              </a:avLst>
            </a:prstGeom>
            <a:solidFill>
              <a:schemeClr val="accent1"/>
            </a:solidFill>
            <a:ln w="9525">
              <a:noFill/>
              <a:miter lim="800000"/>
            </a:ln>
            <a:effectLst>
              <a:outerShdw blurRad="63500" sx="102000" sy="102000" algn="ctr" rotWithShape="0">
                <a:prstClr val="black">
                  <a:alpha val="40000"/>
                </a:prstClr>
              </a:outerShdw>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mc:AlternateContent xmlns:mc="http://schemas.openxmlformats.org/markup-compatibility/2006" xmlns:a14="http://schemas.microsoft.com/office/drawing/2010/main">
        <mc:Choice Requires="a14">
          <p:sp>
            <p:nvSpPr>
              <p:cNvPr id="11" name="Text Box 10" descr="5%"/>
              <p:cNvSpPr txBox="1"/>
              <p:nvPr/>
            </p:nvSpPr>
            <p:spPr>
              <a:xfrm>
                <a:off x="3039194" y="2779959"/>
                <a:ext cx="1156807" cy="4569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𝑐</m:t>
                          </m:r>
                        </m:e>
                        <m:sub>
                          <m:r>
                            <a:rPr lang="en-US" altLang="zh-CN" sz="2200" b="0" i="1" smtClean="0">
                              <a:latin typeface="Cambria Math" panose="02040503050406030204" pitchFamily="18" charset="0"/>
                              <a:ea typeface="Cambria Math" panose="02040503050406030204" pitchFamily="18" charset="0"/>
                            </a:rPr>
                            <m:t>𝑝</m:t>
                          </m:r>
                        </m:sub>
                      </m:sSub>
                    </m:oMath>
                  </m:oMathPara>
                </a14:m>
                <a:endParaRPr lang="en-US" altLang="zh-CN" sz="2200" i="1" baseline="-25000" dirty="0">
                  <a:latin typeface="+mn-ea"/>
                </a:endParaRPr>
              </a:p>
            </p:txBody>
          </p:sp>
        </mc:Choice>
        <mc:Fallback xmlns="">
          <p:sp>
            <p:nvSpPr>
              <p:cNvPr id="11" name="Text Box 10" descr="5%"/>
              <p:cNvSpPr txBox="1">
                <a:spLocks noRot="1" noChangeAspect="1" noMove="1" noResize="1" noEditPoints="1" noAdjustHandles="1" noChangeArrowheads="1" noChangeShapeType="1" noTextEdit="1"/>
              </p:cNvSpPr>
              <p:nvPr/>
            </p:nvSpPr>
            <p:spPr>
              <a:xfrm>
                <a:off x="3039194" y="2779959"/>
                <a:ext cx="1156807" cy="456985"/>
              </a:xfrm>
              <a:prstGeom prst="rect">
                <a:avLst/>
              </a:prstGeom>
              <a:blipFill>
                <a:blip r:embed="rId8"/>
                <a:stretch>
                  <a:fillRect b="-5333"/>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象 2"/>
              <p:cNvSpPr txBox="1"/>
              <p:nvPr/>
            </p:nvSpPr>
            <p:spPr>
              <a:xfrm>
                <a:off x="4349805" y="3933056"/>
                <a:ext cx="2602324" cy="772268"/>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𝑛</m:t>
                          </m:r>
                        </m:e>
                        <m:sub>
                          <m:r>
                            <a:rPr lang="zh-CN" altLang="en-US" sz="2200" i="1">
                              <a:solidFill>
                                <a:srgbClr val="000000"/>
                              </a:solidFill>
                              <a:latin typeface="Cambria Math" panose="02040503050406030204" pitchFamily="18" charset="0"/>
                              <a:ea typeface="+mn-ea"/>
                            </a:rPr>
                            <m:t>𝑖</m:t>
                          </m:r>
                        </m:sub>
                      </m:sSub>
                      <m:r>
                        <a:rPr lang="zh-CN" altLang="en-US" sz="2200" i="1">
                          <a:solidFill>
                            <a:srgbClr val="000000"/>
                          </a:solidFill>
                          <a:latin typeface="Cambria Math" panose="02040503050406030204" pitchFamily="18" charset="0"/>
                          <a:ea typeface="+mn-ea"/>
                        </a:rPr>
                        <m:t>=</m:t>
                      </m:r>
                      <m:rad>
                        <m:radPr>
                          <m:degHide m:val="on"/>
                          <m:ctrlPr>
                            <a:rPr lang="zh-CN" altLang="en-US" sz="2200" i="1">
                              <a:solidFill>
                                <a:srgbClr val="000000"/>
                              </a:solidFill>
                              <a:latin typeface="Cambria Math" panose="02040503050406030204" pitchFamily="18" charset="0"/>
                              <a:ea typeface="+mn-ea"/>
                            </a:rPr>
                          </m:ctrlPr>
                        </m:radPr>
                        <m:deg/>
                        <m:e>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𝛮</m:t>
                              </m:r>
                            </m:e>
                            <m:sub>
                              <m:r>
                                <a:rPr lang="zh-CN" altLang="en-US" sz="2200" i="1">
                                  <a:solidFill>
                                    <a:srgbClr val="000000"/>
                                  </a:solidFill>
                                  <a:latin typeface="Cambria Math" panose="02040503050406030204" pitchFamily="18" charset="0"/>
                                  <a:ea typeface="+mn-ea"/>
                                </a:rPr>
                                <m:t>𝑐</m:t>
                              </m:r>
                            </m:sub>
                          </m:sSub>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𝑁</m:t>
                              </m:r>
                            </m:e>
                            <m:sub>
                              <m:r>
                                <a:rPr lang="zh-CN" altLang="en-US" sz="2200" i="1">
                                  <a:solidFill>
                                    <a:srgbClr val="000000"/>
                                  </a:solidFill>
                                  <a:latin typeface="Cambria Math" panose="02040503050406030204" pitchFamily="18" charset="0"/>
                                  <a:ea typeface="+mn-ea"/>
                                </a:rPr>
                                <m:t>𝑣</m:t>
                              </m:r>
                            </m:sub>
                          </m:sSub>
                        </m:e>
                      </m:rad>
                      <m:sSup>
                        <m:sSupPr>
                          <m:ctrlPr>
                            <a:rPr lang="zh-CN" altLang="en-US" sz="2200" i="1">
                              <a:solidFill>
                                <a:srgbClr val="000000"/>
                              </a:solidFill>
                              <a:latin typeface="Cambria Math" panose="02040503050406030204" pitchFamily="18" charset="0"/>
                              <a:ea typeface="+mn-ea"/>
                            </a:rPr>
                          </m:ctrlPr>
                        </m:sSupPr>
                        <m:e>
                          <m:r>
                            <m:rPr>
                              <m:sty m:val="p"/>
                            </m:rPr>
                            <a:rPr lang="zh-CN" altLang="en-US" sz="2200" i="0">
                              <a:solidFill>
                                <a:srgbClr val="000000"/>
                              </a:solidFill>
                              <a:latin typeface="Cambria Math" panose="02040503050406030204" pitchFamily="18" charset="0"/>
                              <a:ea typeface="+mn-ea"/>
                            </a:rPr>
                            <m:t>e</m:t>
                          </m:r>
                        </m:e>
                        <m:sup>
                          <m:r>
                            <a:rPr lang="zh-CN" altLang="en-US" sz="2200" i="1">
                              <a:solidFill>
                                <a:srgbClr val="000000"/>
                              </a:solidFill>
                              <a:latin typeface="Cambria Math" panose="02040503050406030204" pitchFamily="18" charset="0"/>
                              <a:ea typeface="+mn-ea"/>
                            </a:rPr>
                            <m:t>−</m:t>
                          </m:r>
                          <m:f>
                            <m:fPr>
                              <m:ctrlPr>
                                <a:rPr lang="zh-CN" altLang="en-US" sz="2200" i="1">
                                  <a:solidFill>
                                    <a:srgbClr val="000000"/>
                                  </a:solidFill>
                                  <a:latin typeface="Cambria Math" panose="02040503050406030204" pitchFamily="18" charset="0"/>
                                  <a:ea typeface="+mn-ea"/>
                                </a:rPr>
                              </m:ctrlPr>
                            </m:fPr>
                            <m:num>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𝐸</m:t>
                                  </m:r>
                                </m:e>
                                <m:sub>
                                  <m:r>
                                    <a:rPr lang="zh-CN" altLang="en-US" sz="2200" i="1">
                                      <a:solidFill>
                                        <a:srgbClr val="000000"/>
                                      </a:solidFill>
                                      <a:latin typeface="Cambria Math" panose="02040503050406030204" pitchFamily="18" charset="0"/>
                                      <a:ea typeface="+mn-ea"/>
                                    </a:rPr>
                                    <m:t>𝑔</m:t>
                                  </m:r>
                                </m:sub>
                              </m:sSub>
                            </m:num>
                            <m:den>
                              <m:r>
                                <a:rPr lang="zh-CN" altLang="en-US" sz="2200" i="1">
                                  <a:solidFill>
                                    <a:srgbClr val="000000"/>
                                  </a:solidFill>
                                  <a:latin typeface="Cambria Math" panose="02040503050406030204" pitchFamily="18" charset="0"/>
                                  <a:ea typeface="+mn-ea"/>
                                </a:rPr>
                                <m:t>2</m:t>
                              </m:r>
                              <m:sSub>
                                <m:sSubPr>
                                  <m:ctrlPr>
                                    <a:rPr lang="zh-CN" altLang="en-US" sz="2200" i="1">
                                      <a:solidFill>
                                        <a:srgbClr val="000000"/>
                                      </a:solidFill>
                                      <a:latin typeface="Cambria Math" panose="02040503050406030204" pitchFamily="18" charset="0"/>
                                      <a:ea typeface="+mn-ea"/>
                                    </a:rPr>
                                  </m:ctrlPr>
                                </m:sSubPr>
                                <m:e>
                                  <m:r>
                                    <a:rPr lang="zh-CN" altLang="en-US" sz="2200" i="1">
                                      <a:solidFill>
                                        <a:srgbClr val="000000"/>
                                      </a:solidFill>
                                      <a:latin typeface="Cambria Math" panose="02040503050406030204" pitchFamily="18" charset="0"/>
                                      <a:ea typeface="+mn-ea"/>
                                    </a:rPr>
                                    <m:t>𝑘</m:t>
                                  </m:r>
                                </m:e>
                                <m:sub>
                                  <m:r>
                                    <a:rPr lang="zh-CN" altLang="en-US" sz="2200" i="1">
                                      <a:solidFill>
                                        <a:srgbClr val="000000"/>
                                      </a:solidFill>
                                      <a:latin typeface="Cambria Math" panose="02040503050406030204" pitchFamily="18" charset="0"/>
                                      <a:ea typeface="+mn-ea"/>
                                    </a:rPr>
                                    <m:t>0</m:t>
                                  </m:r>
                                </m:sub>
                              </m:sSub>
                              <m:r>
                                <a:rPr lang="zh-CN" altLang="en-US" sz="2200" i="1">
                                  <a:solidFill>
                                    <a:srgbClr val="000000"/>
                                  </a:solidFill>
                                  <a:latin typeface="Cambria Math" panose="02040503050406030204" pitchFamily="18" charset="0"/>
                                  <a:ea typeface="+mn-ea"/>
                                </a:rPr>
                                <m:t>𝑇</m:t>
                              </m:r>
                            </m:den>
                          </m:f>
                        </m:sup>
                      </m:sSup>
                    </m:oMath>
                  </m:oMathPara>
                </a14:m>
                <a:endParaRPr lang="zh-CN" altLang="en-US" sz="2200" dirty="0">
                  <a:latin typeface="+mn-ea"/>
                  <a:ea typeface="+mn-ea"/>
                </a:endParaRPr>
              </a:p>
            </p:txBody>
          </p:sp>
        </mc:Choice>
        <mc:Fallback xmlns="">
          <p:sp>
            <p:nvSpPr>
              <p:cNvPr id="3" name="对象 2"/>
              <p:cNvSpPr txBox="1">
                <a:spLocks noRot="1" noChangeAspect="1" noMove="1" noResize="1" noEditPoints="1" noAdjustHandles="1" noChangeArrowheads="1" noChangeShapeType="1" noTextEdit="1"/>
              </p:cNvSpPr>
              <p:nvPr/>
            </p:nvSpPr>
            <p:spPr>
              <a:xfrm>
                <a:off x="4349805" y="3933056"/>
                <a:ext cx="2602324" cy="772268"/>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10" descr="5%"/>
              <p:cNvSpPr txBox="1"/>
              <p:nvPr/>
            </p:nvSpPr>
            <p:spPr>
              <a:xfrm>
                <a:off x="2976706" y="3471391"/>
                <a:ext cx="1255802" cy="423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𝑁</m:t>
                          </m:r>
                        </m:e>
                        <m:sub>
                          <m:r>
                            <a:rPr lang="en-US" altLang="zh-CN" sz="2200" b="0" i="1" smtClean="0">
                              <a:latin typeface="Cambria Math" panose="02040503050406030204" pitchFamily="18" charset="0"/>
                            </a:rPr>
                            <m:t>𝑐</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𝑁</m:t>
                          </m:r>
                        </m:e>
                        <m:sub>
                          <m:r>
                            <a:rPr lang="en-US" altLang="zh-CN" sz="2200" b="0" i="1" smtClean="0">
                              <a:latin typeface="Cambria Math" panose="02040503050406030204" pitchFamily="18" charset="0"/>
                              <a:ea typeface="Cambria Math" panose="02040503050406030204" pitchFamily="18" charset="0"/>
                            </a:rPr>
                            <m:t>𝑣</m:t>
                          </m:r>
                        </m:sub>
                      </m:sSub>
                    </m:oMath>
                  </m:oMathPara>
                </a14:m>
                <a:endParaRPr lang="en-US" altLang="zh-CN" sz="2200" i="1" baseline="-25000" dirty="0">
                  <a:latin typeface="+mn-ea"/>
                </a:endParaRPr>
              </a:p>
            </p:txBody>
          </p:sp>
        </mc:Choice>
        <mc:Fallback xmlns="">
          <p:sp>
            <p:nvSpPr>
              <p:cNvPr id="13" name="Text Box 10" descr="5%"/>
              <p:cNvSpPr txBox="1">
                <a:spLocks noRot="1" noChangeAspect="1" noMove="1" noResize="1" noEditPoints="1" noAdjustHandles="1" noChangeArrowheads="1" noChangeShapeType="1" noTextEdit="1"/>
              </p:cNvSpPr>
              <p:nvPr/>
            </p:nvSpPr>
            <p:spPr>
              <a:xfrm>
                <a:off x="2976706" y="3471391"/>
                <a:ext cx="1255802" cy="423065"/>
              </a:xfrm>
              <a:prstGeom prst="rect">
                <a:avLst/>
              </a:prstGeom>
              <a:blipFill>
                <a:blip r:embed="rId10"/>
                <a:stretch>
                  <a:fillRect/>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10" descr="5%"/>
              <p:cNvSpPr txBox="1"/>
              <p:nvPr/>
            </p:nvSpPr>
            <p:spPr>
              <a:xfrm>
                <a:off x="1773962" y="4179902"/>
                <a:ext cx="2376264" cy="423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spcBef>
                    <a:spcPct val="50000"/>
                  </a:spcBef>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𝐸</m:t>
                          </m:r>
                        </m:e>
                        <m:sub>
                          <m:r>
                            <a:rPr lang="en-US" altLang="zh-CN" sz="2200" b="0" i="1" smtClean="0">
                              <a:latin typeface="Cambria Math" panose="02040503050406030204" pitchFamily="18" charset="0"/>
                            </a:rPr>
                            <m:t>𝑖</m:t>
                          </m:r>
                        </m:sub>
                      </m:sSub>
                      <m:r>
                        <a:rPr lang="en-US" altLang="zh-CN" sz="2200" b="0" i="1" smtClean="0">
                          <a:latin typeface="Cambria Math" panose="02040503050406030204" pitchFamily="18" charset="0"/>
                          <a:ea typeface="Cambria Math" panose="02040503050406030204" pitchFamily="18" charset="0"/>
                        </a:rPr>
                        <m:t>=</m:t>
                      </m:r>
                      <m:f>
                        <m:fPr>
                          <m:type m:val="lin"/>
                          <m:ctrlPr>
                            <a:rPr lang="en-US" altLang="zh-CN" sz="2200" i="1" smtClean="0">
                              <a:latin typeface="Cambria Math" panose="02040503050406030204" pitchFamily="18" charset="0"/>
                              <a:ea typeface="Cambria Math" panose="02040503050406030204" pitchFamily="18" charset="0"/>
                            </a:rPr>
                          </m:ctrlPr>
                        </m:fPr>
                        <m:num>
                          <m:d>
                            <m:dPr>
                              <m:ctrlPr>
                                <a:rPr lang="en-US" altLang="zh-CN" sz="2200" i="1" smtClean="0">
                                  <a:latin typeface="Cambria Math" panose="02040503050406030204" pitchFamily="18" charset="0"/>
                                  <a:ea typeface="Cambria Math" panose="02040503050406030204" pitchFamily="18" charset="0"/>
                                </a:rPr>
                              </m:ctrlPr>
                            </m:dPr>
                            <m:e>
                              <m:sSub>
                                <m:sSubPr>
                                  <m:ctrlPr>
                                    <a:rPr lang="en-US" altLang="zh-CN" sz="220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𝐸</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𝐸</m:t>
                                  </m:r>
                                </m:e>
                                <m:sub>
                                  <m:r>
                                    <a:rPr lang="en-US" altLang="zh-CN" sz="2200" b="0" i="1" smtClean="0">
                                      <a:latin typeface="Cambria Math" panose="02040503050406030204" pitchFamily="18" charset="0"/>
                                      <a:ea typeface="Cambria Math" panose="02040503050406030204" pitchFamily="18" charset="0"/>
                                    </a:rPr>
                                    <m:t>𝑣</m:t>
                                  </m:r>
                                </m:sub>
                              </m:sSub>
                            </m:e>
                          </m:d>
                        </m:num>
                        <m:den>
                          <m:r>
                            <a:rPr lang="en-US" altLang="zh-CN" sz="2200" b="0" i="1" smtClean="0">
                              <a:latin typeface="Cambria Math" panose="02040503050406030204" pitchFamily="18" charset="0"/>
                              <a:ea typeface="Cambria Math" panose="02040503050406030204" pitchFamily="18" charset="0"/>
                            </a:rPr>
                            <m:t>2</m:t>
                          </m:r>
                        </m:den>
                      </m:f>
                    </m:oMath>
                  </m:oMathPara>
                </a14:m>
                <a:endParaRPr lang="en-US" altLang="zh-CN" sz="2200" baseline="-25000" dirty="0">
                  <a:latin typeface="+mn-ea"/>
                </a:endParaRPr>
              </a:p>
            </p:txBody>
          </p:sp>
        </mc:Choice>
        <mc:Fallback xmlns="">
          <p:sp>
            <p:nvSpPr>
              <p:cNvPr id="16" name="Text Box 10" descr="5%"/>
              <p:cNvSpPr txBox="1">
                <a:spLocks noRot="1" noChangeAspect="1" noMove="1" noResize="1" noEditPoints="1" noAdjustHandles="1" noChangeArrowheads="1" noChangeShapeType="1" noTextEdit="1"/>
              </p:cNvSpPr>
              <p:nvPr/>
            </p:nvSpPr>
            <p:spPr>
              <a:xfrm>
                <a:off x="1773962" y="4179902"/>
                <a:ext cx="2376264" cy="423065"/>
              </a:xfrm>
              <a:prstGeom prst="rect">
                <a:avLst/>
              </a:prstGeom>
              <a:blipFill>
                <a:blip r:embed="rId11"/>
                <a:stretch>
                  <a:fillRect t="-123188" r="-24103" b="-194203"/>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2" grpId="0"/>
      <p:bldP spid="11" grpId="0"/>
      <p:bldP spid="3" grpId="0"/>
      <p:bldP spid="13" grpId="0"/>
      <p:bldP spid="16"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3975" algn="ctr">
          <a:solidFill>
            <a:srgbClr val="FFFF00"/>
          </a:solidFill>
          <a:round/>
        </a:ln>
      </a:spPr>
      <a:bodyPr>
        <a:spAutoFit/>
      </a:bodyPr>
      <a:lstStyle>
        <a:defPPr>
          <a:defRPr/>
        </a:defPPr>
      </a:lstStyle>
    </a:spDef>
    <a:lnDef>
      <a:spPr bwMode="auto">
        <a:xfrm>
          <a:off x="0" y="0"/>
          <a:ext cx="1" cy="1"/>
        </a:xfrm>
        <a:custGeom>
          <a:avLst/>
          <a:gdLst/>
          <a:ahLst/>
          <a:cxnLst/>
          <a:rect l="0" t="0" r="0" b="0"/>
          <a:pathLst/>
        </a:custGeom>
        <a:solidFill>
          <a:srgbClr val="2FF7C3"/>
        </a:solid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3200" b="1"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6687</TotalTime>
  <Words>14270</Words>
  <Application>Microsoft Office PowerPoint</Application>
  <PresentationFormat>全屏显示(4:3)</PresentationFormat>
  <Paragraphs>1679</Paragraphs>
  <Slides>163</Slides>
  <Notes>12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163</vt:i4>
      </vt:variant>
    </vt:vector>
  </HeadingPairs>
  <TitlesOfParts>
    <vt:vector size="182" baseType="lpstr">
      <vt:lpstr>仿宋</vt:lpstr>
      <vt:lpstr>仿宋_GB2312</vt:lpstr>
      <vt:lpstr>华文仿宋</vt:lpstr>
      <vt:lpstr>华文楷体</vt:lpstr>
      <vt:lpstr>宋体</vt:lpstr>
      <vt:lpstr>Arial</vt:lpstr>
      <vt:lpstr>Calibri</vt:lpstr>
      <vt:lpstr>Cambria Math</vt:lpstr>
      <vt:lpstr>Constantia</vt:lpstr>
      <vt:lpstr>Times New Roman</vt:lpstr>
      <vt:lpstr>Wingdings</vt:lpstr>
      <vt:lpstr>Wingdings 2</vt:lpstr>
      <vt:lpstr>默认设计模板</vt:lpstr>
      <vt:lpstr>MSPhotoEd.3</vt:lpstr>
      <vt:lpstr>PBrush</vt:lpstr>
      <vt:lpstr>公式</vt:lpstr>
      <vt:lpstr>Paintbrush Picture</vt:lpstr>
      <vt:lpstr>Equation.DSMT4</vt:lpstr>
      <vt:lpstr>Microsoft 公式 3.0</vt:lpstr>
      <vt:lpstr>半导体物理基础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seu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leisy</dc:creator>
  <cp:lastModifiedBy>lei shuangying</cp:lastModifiedBy>
  <cp:revision>2177</cp:revision>
  <dcterms:created xsi:type="dcterms:W3CDTF">2006-09-06T00:49:03Z</dcterms:created>
  <dcterms:modified xsi:type="dcterms:W3CDTF">2022-09-08T06:43:17Z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41250A637DAD4EE48E9E59AF1C98C851</vt:lpwstr>
  </property>
  <property fmtid="{D5CDD505-2E9C-101B-9397-08002B2CF9AE}" pid="3" name="KSOProductBuildVer">
    <vt:lpwstr>2052-11.1.0.10667</vt:lpwstr>
  </property>
</Properties>
</file>